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83"/>
  </p:notesMasterIdLst>
  <p:handoutMasterIdLst>
    <p:handoutMasterId r:id="rId84"/>
  </p:handoutMasterIdLst>
  <p:sldIdLst>
    <p:sldId id="382" r:id="rId2"/>
    <p:sldId id="383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377" r:id="rId27"/>
    <p:sldId id="407" r:id="rId28"/>
    <p:sldId id="416" r:id="rId29"/>
    <p:sldId id="417" r:id="rId30"/>
    <p:sldId id="418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427" r:id="rId40"/>
    <p:sldId id="428" r:id="rId41"/>
    <p:sldId id="429" r:id="rId42"/>
    <p:sldId id="430" r:id="rId43"/>
    <p:sldId id="431" r:id="rId44"/>
    <p:sldId id="432" r:id="rId45"/>
    <p:sldId id="433" r:id="rId46"/>
    <p:sldId id="434" r:id="rId47"/>
    <p:sldId id="435" r:id="rId48"/>
    <p:sldId id="436" r:id="rId49"/>
    <p:sldId id="437" r:id="rId50"/>
    <p:sldId id="438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378" r:id="rId60"/>
    <p:sldId id="440" r:id="rId61"/>
    <p:sldId id="441" r:id="rId62"/>
    <p:sldId id="442" r:id="rId63"/>
    <p:sldId id="444" r:id="rId64"/>
    <p:sldId id="443" r:id="rId65"/>
    <p:sldId id="451" r:id="rId66"/>
    <p:sldId id="445" r:id="rId67"/>
    <p:sldId id="446" r:id="rId68"/>
    <p:sldId id="447" r:id="rId69"/>
    <p:sldId id="448" r:id="rId70"/>
    <p:sldId id="449" r:id="rId71"/>
    <p:sldId id="450" r:id="rId72"/>
    <p:sldId id="439" r:id="rId73"/>
    <p:sldId id="379" r:id="rId74"/>
    <p:sldId id="380" r:id="rId75"/>
    <p:sldId id="381" r:id="rId76"/>
    <p:sldId id="376" r:id="rId77"/>
    <p:sldId id="371" r:id="rId78"/>
    <p:sldId id="375" r:id="rId79"/>
    <p:sldId id="374" r:id="rId80"/>
    <p:sldId id="372" r:id="rId81"/>
    <p:sldId id="373" r:id="rId82"/>
  </p:sldIdLst>
  <p:sldSz cx="9144000" cy="6858000" type="screen4x3"/>
  <p:notesSz cx="6797675" cy="9982200"/>
  <p:defaultTextStyle>
    <a:defPPr>
      <a:defRPr lang="da-DK"/>
    </a:defPPr>
    <a:lvl1pPr marL="0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14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40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70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089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07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35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53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177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6" autoAdjust="0"/>
    <p:restoredTop sz="94692" autoAdjust="0"/>
  </p:normalViewPr>
  <p:slideViewPr>
    <p:cSldViewPr>
      <p:cViewPr varScale="1">
        <p:scale>
          <a:sx n="75" d="100"/>
          <a:sy n="75" d="100"/>
        </p:scale>
        <p:origin x="-111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 dirty="0"/>
              <a:t> Gennemsnit  af reaktioner pr. </a:t>
            </a:r>
            <a:r>
              <a:rPr lang="da-DK" dirty="0" smtClean="0"/>
              <a:t>besøgt virksomhed</a:t>
            </a:r>
            <a:endParaRPr lang="da-DK" dirty="0"/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 Gennemsnit  af reaktioner pr. virksomhed</c:v>
                </c:pt>
              </c:strCache>
            </c:strRef>
          </c:tx>
          <c:spPr>
            <a:ln w="41275">
              <a:solidFill>
                <a:srgbClr val="C00000"/>
              </a:solidFill>
            </a:ln>
          </c:spPr>
          <c:marker>
            <c:symbol val="none"/>
          </c:marker>
          <c:dPt>
            <c:idx val="3"/>
            <c:bubble3D val="0"/>
            <c:spPr>
              <a:ln w="41275">
                <a:solidFill>
                  <a:srgbClr val="C00000"/>
                </a:solidFill>
              </a:ln>
            </c:spPr>
          </c:dPt>
          <c:cat>
            <c:numRef>
              <c:f>'Ark1'!$A$2:$A$8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'Ark1'!$B$2:$B$8</c:f>
              <c:numCache>
                <c:formatCode>General</c:formatCode>
                <c:ptCount val="7"/>
                <c:pt idx="0">
                  <c:v>1.6</c:v>
                </c:pt>
                <c:pt idx="1">
                  <c:v>1.3</c:v>
                </c:pt>
                <c:pt idx="2">
                  <c:v>1.2</c:v>
                </c:pt>
                <c:pt idx="3">
                  <c:v>1</c:v>
                </c:pt>
                <c:pt idx="4">
                  <c:v>1.6</c:v>
                </c:pt>
                <c:pt idx="5">
                  <c:v>0.9</c:v>
                </c:pt>
                <c:pt idx="6">
                  <c:v>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970496"/>
        <c:axId val="90804224"/>
      </c:lineChart>
      <c:catAx>
        <c:axId val="104970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804224"/>
        <c:crosses val="autoZero"/>
        <c:auto val="1"/>
        <c:lblAlgn val="ctr"/>
        <c:lblOffset val="100"/>
        <c:noMultiLvlLbl val="0"/>
      </c:catAx>
      <c:valAx>
        <c:axId val="90804224"/>
        <c:scaling>
          <c:orientation val="minMax"/>
          <c:max val="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970496"/>
        <c:crosses val="autoZero"/>
        <c:crossBetween val="between"/>
        <c:majorUnit val="0.5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 dirty="0" smtClean="0"/>
              <a:t>Arbejdsskader</a:t>
            </a:r>
            <a:r>
              <a:rPr lang="da-DK" baseline="0" dirty="0" smtClean="0"/>
              <a:t> 2008-2013</a:t>
            </a:r>
            <a:endParaRPr lang="da-DK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Ulykker</c:v>
                </c:pt>
              </c:strCache>
            </c:strRef>
          </c:tx>
          <c:spPr>
            <a:ln w="41275"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'Ark1'!$A$2:$A$7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'Ark1'!$B$2:$B$7</c:f>
              <c:numCache>
                <c:formatCode>General</c:formatCode>
                <c:ptCount val="6"/>
                <c:pt idx="0">
                  <c:v>4352</c:v>
                </c:pt>
                <c:pt idx="1">
                  <c:v>2593</c:v>
                </c:pt>
                <c:pt idx="2">
                  <c:v>2275</c:v>
                </c:pt>
                <c:pt idx="3">
                  <c:v>2372</c:v>
                </c:pt>
                <c:pt idx="4">
                  <c:v>2278</c:v>
                </c:pt>
                <c:pt idx="5">
                  <c:v>2101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Erhvervsbetinget lidelser </c:v>
                </c:pt>
              </c:strCache>
            </c:strRef>
          </c:tx>
          <c:spPr>
            <a:ln w="412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'Ark1'!$A$2:$A$7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'Ark1'!$C$2:$C$7</c:f>
              <c:numCache>
                <c:formatCode>General</c:formatCode>
                <c:ptCount val="6"/>
                <c:pt idx="0">
                  <c:v>817</c:v>
                </c:pt>
                <c:pt idx="1">
                  <c:v>776</c:v>
                </c:pt>
                <c:pt idx="2">
                  <c:v>767</c:v>
                </c:pt>
                <c:pt idx="3">
                  <c:v>1140</c:v>
                </c:pt>
                <c:pt idx="4">
                  <c:v>1348</c:v>
                </c:pt>
                <c:pt idx="5">
                  <c:v>1456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624576"/>
        <c:axId val="159626368"/>
      </c:lineChart>
      <c:catAx>
        <c:axId val="15962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9626368"/>
        <c:crosses val="autoZero"/>
        <c:auto val="1"/>
        <c:lblAlgn val="ctr"/>
        <c:lblOffset val="100"/>
        <c:noMultiLvlLbl val="0"/>
      </c:catAx>
      <c:valAx>
        <c:axId val="1596263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59624576"/>
        <c:crosses val="autoZero"/>
        <c:crossBetween val="between"/>
      </c:valAx>
      <c:spPr>
        <a:ln>
          <a:solidFill>
            <a:schemeClr val="bg1"/>
          </a:solidFill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9DC90-946B-4582-A884-4C00DC347FC4}" type="datetimeFigureOut">
              <a:rPr lang="da-DK" smtClean="0"/>
              <a:pPr/>
              <a:t>21-01-2015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5659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81358"/>
            <a:ext cx="2945659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8CC68-1FB9-44CF-8681-84712B6FB89E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8400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C480C-16EB-4FFC-9C74-EE47E1DE4484}" type="datetimeFigureOut">
              <a:rPr lang="da-DK" smtClean="0"/>
              <a:pPr/>
              <a:t>21-01-2015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41545"/>
            <a:ext cx="5438140" cy="4491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5659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81358"/>
            <a:ext cx="2945659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34F96-7781-4AC0-8D4C-011287668BA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9906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14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40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570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089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607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135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653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177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4F96-7781-4AC0-8D4C-011287668BA3}" type="slidenum">
              <a:rPr lang="da-DK" smtClean="0"/>
              <a:pPr/>
              <a:t>63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246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4F96-7781-4AC0-8D4C-011287668BA3}" type="slidenum">
              <a:rPr lang="da-DK" smtClean="0"/>
              <a:pPr/>
              <a:t>64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206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4F96-7781-4AC0-8D4C-011287668BA3}" type="slidenum">
              <a:rPr lang="da-DK" smtClean="0"/>
              <a:pPr/>
              <a:t>65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24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4F96-7781-4AC0-8D4C-011287668BA3}" type="slidenum">
              <a:rPr lang="da-DK" smtClean="0"/>
              <a:pPr/>
              <a:t>66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5901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4F96-7781-4AC0-8D4C-011287668BA3}" type="slidenum">
              <a:rPr lang="da-DK" smtClean="0"/>
              <a:pPr/>
              <a:t>70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4720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34F96-7781-4AC0-8D4C-011287668BA3}" type="slidenum">
              <a:rPr lang="da-DK" smtClean="0"/>
              <a:pPr/>
              <a:t>71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0162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2012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02" tIns="45652" rIns="91302" bIns="4565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9"/>
            <a:ext cx="8229600" cy="4525963"/>
          </a:xfrm>
          <a:prstGeom prst="rect">
            <a:avLst/>
          </a:prstGeom>
        </p:spPr>
        <p:txBody>
          <a:bodyPr vert="horz" lIns="91302" tIns="45652" rIns="91302" bIns="4565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9"/>
            <a:ext cx="2133600" cy="365125"/>
          </a:xfrm>
          <a:prstGeom prst="rect">
            <a:avLst/>
          </a:prstGeom>
        </p:spPr>
        <p:txBody>
          <a:bodyPr vert="horz" lIns="91302" tIns="45652" rIns="91302" bIns="4565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17F7C-275A-4702-AFC7-87A2ECA09DE2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9"/>
            <a:ext cx="2895600" cy="365125"/>
          </a:xfrm>
          <a:prstGeom prst="rect">
            <a:avLst/>
          </a:prstGeom>
        </p:spPr>
        <p:txBody>
          <a:bodyPr vert="horz" lIns="91302" tIns="45652" rIns="91302" bIns="4565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2012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9"/>
            <a:ext cx="2133600" cy="365125"/>
          </a:xfrm>
          <a:prstGeom prst="rect">
            <a:avLst/>
          </a:prstGeom>
        </p:spPr>
        <p:txBody>
          <a:bodyPr vert="horz" lIns="91302" tIns="45652" rIns="91302" bIns="4565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</p:sldLayoutIdLst>
  <p:hf hdr="0"/>
  <p:txStyles>
    <p:titleStyle>
      <a:lvl1pPr algn="ctr" defTabSz="9130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8" indent="-342398" algn="l" defTabSz="91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48" indent="-285333" algn="l" defTabSz="9130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03" indent="-228256" algn="l" defTabSz="9130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23" indent="-228256" algn="l" defTabSz="9130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55" indent="-228256" algn="l" defTabSz="9130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74" indent="-228256" algn="l" defTabSz="913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92" indent="-228256" algn="l" defTabSz="913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18" indent="-228256" algn="l" defTabSz="913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31" indent="-228256" algn="l" defTabSz="913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14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40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70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89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07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35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53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77" algn="l" defTabSz="91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bration.db.umu.se/Kalkylator.aspx?calc=hav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transportogengros.dk/Generelle-vejledninger/Generelle-vejledninger/Helkropsvibrationer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ar.d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hyperlink" Target="http://www.at.dk/" TargetMode="External"/><Relationship Id="rId4" Type="http://schemas.openxmlformats.org/officeDocument/2006/relationships/hyperlink" Target="http://www.barweb.dk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ar.d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t.dk/" TargetMode="External"/><Relationship Id="rId4" Type="http://schemas.openxmlformats.org/officeDocument/2006/relationships/hyperlink" Target="http://www.barweb.dk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ar.d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hyperlink" Target="http://www.at.dk/" TargetMode="External"/><Relationship Id="rId4" Type="http://schemas.openxmlformats.org/officeDocument/2006/relationships/hyperlink" Target="http://www.barweb.dk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ar.d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t.dk/" TargetMode="External"/><Relationship Id="rId4" Type="http://schemas.openxmlformats.org/officeDocument/2006/relationships/hyperlink" Target="http://www.barweb.dk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ar.d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hyperlink" Target="http://www.at.dk/" TargetMode="External"/><Relationship Id="rId4" Type="http://schemas.openxmlformats.org/officeDocument/2006/relationships/hyperlink" Target="http://www.barweb.dk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ar.dk/" TargetMode="External"/><Relationship Id="rId7" Type="http://schemas.openxmlformats.org/officeDocument/2006/relationships/hyperlink" Target="http://nemams.com/roadshow2015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nJhtipfORD0&amp;feature=player_embedded" TargetMode="External"/><Relationship Id="rId5" Type="http://schemas.openxmlformats.org/officeDocument/2006/relationships/hyperlink" Target="http://www.at.dk/" TargetMode="External"/><Relationship Id="rId4" Type="http://schemas.openxmlformats.org/officeDocument/2006/relationships/hyperlink" Target="http://www.barweb.dk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0" b="96599" l="10000" r="90000">
                        <a14:foregroundMark x1="20541" y1="40064" x2="20541" y2="40064"/>
                        <a14:foregroundMark x1="36486" y1="33050" x2="36486" y2="33050"/>
                        <a14:foregroundMark x1="52027" y1="39532" x2="52027" y2="39532"/>
                        <a14:foregroundMark x1="74730" y1="15940" x2="74730" y2="15940"/>
                        <a14:foregroundMark x1="64730" y1="6482" x2="64730" y2="6482"/>
                        <a14:foregroundMark x1="48108" y1="9458" x2="48108" y2="9458"/>
                        <a14:foregroundMark x1="34054" y1="9671" x2="34054" y2="9671"/>
                        <a14:foregroundMark x1="25811" y1="16791" x2="25811" y2="16791"/>
                        <a14:foregroundMark x1="12973" y1="24655" x2="12973" y2="24655"/>
                        <a14:foregroundMark x1="13649" y1="36026" x2="13649" y2="36026"/>
                        <a14:foregroundMark x1="12973" y1="49097" x2="12973" y2="49097"/>
                        <a14:foregroundMark x1="22703" y1="56429" x2="22703" y2="56429"/>
                        <a14:foregroundMark x1="33649" y1="66419" x2="33649" y2="66419"/>
                        <a14:foregroundMark x1="49189" y1="64825" x2="49189" y2="64825"/>
                        <a14:foregroundMark x1="62703" y1="65887" x2="62703" y2="65887"/>
                        <a14:foregroundMark x1="74459" y1="56642" x2="74459" y2="56642"/>
                        <a14:foregroundMark x1="84459" y1="49097" x2="84459" y2="49097"/>
                        <a14:foregroundMark x1="84459" y1="37407" x2="84459" y2="37407"/>
                        <a14:foregroundMark x1="86081" y1="23804" x2="86081" y2="23804"/>
                        <a14:foregroundMark x1="16486" y1="87035" x2="16486" y2="87035"/>
                        <a14:foregroundMark x1="16486" y1="93836" x2="16486" y2="93836"/>
                        <a14:foregroundMark x1="28108" y1="90542" x2="28108" y2="90542"/>
                        <a14:foregroundMark x1="46081" y1="91923" x2="46081" y2="91923"/>
                        <a14:foregroundMark x1="59865" y1="96599" x2="59865" y2="96599"/>
                        <a14:foregroundMark x1="22703" y1="93836" x2="22703" y2="93836"/>
                        <a14:foregroundMark x1="52297" y1="92774" x2="52297" y2="92774"/>
                        <a14:foregroundMark x1="72973" y1="89798" x2="72973" y2="89798"/>
                        <a14:foregroundMark x1="78243" y1="89798" x2="78243" y2="89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157192"/>
            <a:ext cx="936104" cy="119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3" y="4797152"/>
            <a:ext cx="109577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779073" y="2132856"/>
            <a:ext cx="774962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Velkommen til </a:t>
            </a:r>
          </a:p>
          <a:p>
            <a:pPr algn="ctr"/>
            <a:r>
              <a:rPr lang="da-DK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Arbejdsmiljøroadshow </a:t>
            </a:r>
          </a:p>
          <a:p>
            <a:pPr algn="ctr"/>
            <a:r>
              <a:rPr lang="da-DK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5800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Status i Metal og maskinindustrien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62880" y="1628800"/>
            <a:ext cx="8229600" cy="4525963"/>
          </a:xfrm>
        </p:spPr>
        <p:txBody>
          <a:bodyPr>
            <a:normAutofit/>
          </a:bodyPr>
          <a:lstStyle/>
          <a:p>
            <a:r>
              <a:rPr lang="da-DK" dirty="0"/>
              <a:t>Psykisk arbejdsmiljø</a:t>
            </a:r>
          </a:p>
          <a:p>
            <a:pPr marL="456515" lvl="1" indent="0">
              <a:buNone/>
            </a:pPr>
            <a:r>
              <a:rPr lang="da-DK" dirty="0"/>
              <a:t>	</a:t>
            </a:r>
            <a:r>
              <a:rPr lang="da-DK" sz="2400" dirty="0"/>
              <a:t>Stor arbejdsmængde og tidspres</a:t>
            </a:r>
          </a:p>
          <a:p>
            <a:pPr marL="456515" lvl="1" indent="0">
              <a:buNone/>
            </a:pPr>
            <a:r>
              <a:rPr lang="da-DK" sz="2400" dirty="0"/>
              <a:t>	Vold og traumatiske hændelser</a:t>
            </a:r>
          </a:p>
          <a:p>
            <a:pPr marL="456515" lvl="1" indent="0">
              <a:buNone/>
            </a:pPr>
            <a:r>
              <a:rPr lang="da-DK" sz="2400" dirty="0"/>
              <a:t>	Psykisk førstehjælp (beredskabsplan)  </a:t>
            </a:r>
          </a:p>
          <a:p>
            <a:pPr marL="0" indent="0">
              <a:buNone/>
            </a:pPr>
            <a:r>
              <a:rPr lang="da-DK" sz="2400" dirty="0" smtClean="0"/>
              <a:t>	</a:t>
            </a: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Status i Metal og maskinindustrien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62880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 smtClean="0"/>
              <a:t>	</a:t>
            </a: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9" name="Pladsholder til ind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93836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38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Status i Metal og maskinindustrien </a:t>
            </a:r>
            <a:endParaRPr lang="da-DK" dirty="0"/>
          </a:p>
        </p:txBody>
      </p:sp>
      <p:graphicFrame>
        <p:nvGraphicFramePr>
          <p:cNvPr id="7" name="Pladsholder til ind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1285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12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13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497397" y="2967335"/>
            <a:ext cx="41492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Lars Andersen</a:t>
            </a:r>
          </a:p>
          <a:p>
            <a:pPr algn="ctr"/>
            <a:r>
              <a:rPr lang="da-DK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Lederne </a:t>
            </a:r>
            <a:endParaRPr lang="da-DK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2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Psykisk Arbejdsmiljø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14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62" y="1484783"/>
            <a:ext cx="3158362" cy="4536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64" y="1484783"/>
            <a:ext cx="3132000" cy="45501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3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Psykisk Arbejdsmiljø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13" y="1600200"/>
            <a:ext cx="315137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8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94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sz="49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Psykisk </a:t>
            </a:r>
            <a:r>
              <a:rPr lang="da-DK" sz="49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Arbejdsmiljø Indhold </a:t>
            </a:r>
            <a:r>
              <a:rPr lang="da-DK" sz="49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da-DK" sz="49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endParaRPr lang="da-DK" sz="49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Hvem er aktørerne?</a:t>
            </a:r>
            <a:br>
              <a:rPr lang="da-DK" dirty="0"/>
            </a:br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633019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0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Psykisk </a:t>
            </a:r>
            <a:r>
              <a:rPr lang="da-D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Arbejdsmiljø Indhold </a:t>
            </a:r>
            <a:endParaRPr lang="da-DK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Vigtige situationer </a:t>
            </a:r>
          </a:p>
          <a:p>
            <a:pPr lvl="1"/>
            <a:r>
              <a:rPr lang="da-DK" sz="2400" dirty="0" smtClean="0"/>
              <a:t>Hvad kan det skyldes?</a:t>
            </a:r>
            <a:endParaRPr lang="da-DK" sz="2400" dirty="0"/>
          </a:p>
          <a:p>
            <a:pPr lvl="1"/>
            <a:r>
              <a:rPr lang="da-DK" sz="2400" dirty="0" smtClean="0"/>
              <a:t>Hvad kan der gøres?</a:t>
            </a:r>
          </a:p>
          <a:p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17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00" y="3345904"/>
            <a:ext cx="31623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" y="4248009"/>
            <a:ext cx="3496816" cy="191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1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Psykisk </a:t>
            </a:r>
            <a:r>
              <a:rPr lang="da-D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Arbejdsmiljø Indhold </a:t>
            </a:r>
            <a:endParaRPr lang="da-DK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Kort </a:t>
            </a:r>
            <a:r>
              <a:rPr lang="da-DK" dirty="0"/>
              <a:t>om psykisk </a:t>
            </a:r>
            <a:r>
              <a:rPr lang="da-DK" dirty="0" smtClean="0"/>
              <a:t>arbejdsmiljø</a:t>
            </a:r>
            <a:endParaRPr lang="da-DK" dirty="0"/>
          </a:p>
          <a:p>
            <a:pPr lvl="1"/>
            <a:r>
              <a:rPr lang="da-DK" sz="2400" dirty="0" smtClean="0"/>
              <a:t>En </a:t>
            </a:r>
            <a:r>
              <a:rPr lang="da-DK" sz="2400" dirty="0"/>
              <a:t>balancegang</a:t>
            </a:r>
          </a:p>
          <a:p>
            <a:pPr lvl="1"/>
            <a:r>
              <a:rPr lang="da-DK" sz="2400" dirty="0" smtClean="0"/>
              <a:t>De </a:t>
            </a:r>
            <a:r>
              <a:rPr lang="da-DK" sz="2400" dirty="0"/>
              <a:t>6 guldkorn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18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820735"/>
            <a:ext cx="3420000" cy="228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820735"/>
            <a:ext cx="3420000" cy="22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7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Psykisk Arbejdsmiljø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Undersøgelse </a:t>
            </a:r>
            <a:r>
              <a:rPr lang="da-DK" dirty="0"/>
              <a:t>af psykisk </a:t>
            </a:r>
            <a:r>
              <a:rPr lang="da-DK" dirty="0" smtClean="0"/>
              <a:t>arbejdsmiljø</a:t>
            </a:r>
          </a:p>
          <a:p>
            <a:pPr marL="0" indent="0">
              <a:buNone/>
            </a:pPr>
            <a:endParaRPr lang="da-DK" dirty="0"/>
          </a:p>
          <a:p>
            <a:pPr lvl="1"/>
            <a:r>
              <a:rPr lang="da-DK" sz="2400" dirty="0" smtClean="0"/>
              <a:t>Spørgeskemaundersøgelser</a:t>
            </a:r>
          </a:p>
          <a:p>
            <a:pPr lvl="1"/>
            <a:r>
              <a:rPr lang="da-DK" sz="2400" dirty="0" smtClean="0"/>
              <a:t>Dialogmøder</a:t>
            </a:r>
          </a:p>
          <a:p>
            <a:pPr lvl="1"/>
            <a:r>
              <a:rPr lang="da-DK" sz="2400" dirty="0" smtClean="0"/>
              <a:t>Rundering</a:t>
            </a:r>
            <a:endParaRPr lang="da-DK" sz="2400" dirty="0"/>
          </a:p>
          <a:p>
            <a:pPr lvl="1"/>
            <a:r>
              <a:rPr lang="da-DK" sz="2400" dirty="0" smtClean="0"/>
              <a:t>Interview</a:t>
            </a:r>
            <a:endParaRPr lang="da-DK" sz="24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19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296207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3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ea typeface="+mn-ea"/>
                <a:cs typeface="+mn-cs"/>
              </a:rPr>
              <a:t>Arbejdsmiljøroadshow 2015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Industriens Branchearbejdsmiljøråd </a:t>
            </a:r>
          </a:p>
          <a:p>
            <a:pPr marL="0" indent="0">
              <a:buNone/>
            </a:pPr>
            <a:r>
              <a:rPr lang="da-DK" dirty="0" smtClean="0"/>
              <a:t>Metal og maskinindustriens arbejdsmiljøudvalg: </a:t>
            </a:r>
            <a:endParaRPr lang="da-DK" dirty="0"/>
          </a:p>
          <a:p>
            <a:pPr marL="0" indent="0">
              <a:buNone/>
            </a:pPr>
            <a:r>
              <a:rPr lang="da-DK" dirty="0" smtClean="0"/>
              <a:t>	</a:t>
            </a:r>
            <a:r>
              <a:rPr lang="da-DK" sz="2800" dirty="0" smtClean="0"/>
              <a:t>Dansk Industri </a:t>
            </a:r>
          </a:p>
          <a:p>
            <a:pPr marL="0" indent="0">
              <a:buNone/>
            </a:pPr>
            <a:r>
              <a:rPr lang="da-DK" sz="2800" dirty="0" smtClean="0"/>
              <a:t>	CO-industri</a:t>
            </a:r>
          </a:p>
          <a:p>
            <a:pPr marL="0" indent="0">
              <a:buNone/>
            </a:pPr>
            <a:r>
              <a:rPr lang="da-DK" sz="2800" dirty="0"/>
              <a:t>	</a:t>
            </a:r>
            <a:r>
              <a:rPr lang="da-DK" sz="2800" dirty="0" smtClean="0"/>
              <a:t>Dansk Metal</a:t>
            </a:r>
          </a:p>
          <a:p>
            <a:pPr marL="0" indent="0">
              <a:buNone/>
            </a:pPr>
            <a:r>
              <a:rPr lang="da-DK" sz="2800" dirty="0"/>
              <a:t>	</a:t>
            </a:r>
            <a:r>
              <a:rPr lang="da-DK" sz="2800" dirty="0" smtClean="0"/>
              <a:t>3F Industri </a:t>
            </a:r>
          </a:p>
          <a:p>
            <a:pPr marL="0" indent="0">
              <a:buNone/>
            </a:pPr>
            <a:r>
              <a:rPr lang="da-DK" sz="2800" dirty="0" smtClean="0"/>
              <a:t>	Lederne</a:t>
            </a:r>
          </a:p>
          <a:p>
            <a:pPr marL="0" indent="0">
              <a:buNone/>
            </a:pPr>
            <a:r>
              <a:rPr lang="da-DK" sz="2800" dirty="0" smtClean="0"/>
              <a:t>	Danske Maritime 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Psykisk Arbejdsmiljø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Henvisninger: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832648" cy="405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5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Gode omsorgssamtaler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15" y="1600200"/>
            <a:ext cx="33489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6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Hvad indeholder pjecen?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sz="3300" dirty="0" smtClean="0"/>
              <a:t>Intro: </a:t>
            </a:r>
          </a:p>
          <a:p>
            <a:pPr marL="0" indent="0">
              <a:buNone/>
            </a:pPr>
            <a:r>
              <a:rPr lang="da-DK" sz="3300" dirty="0" smtClean="0"/>
              <a:t>    Når </a:t>
            </a:r>
            <a:r>
              <a:rPr lang="da-DK" sz="3300" dirty="0"/>
              <a:t>noget er på </a:t>
            </a:r>
            <a:r>
              <a:rPr lang="da-DK" sz="3300" dirty="0" smtClean="0"/>
              <a:t>spil og det kan være svært at tale om</a:t>
            </a:r>
          </a:p>
          <a:p>
            <a:endParaRPr lang="da-DK" sz="3300" dirty="0"/>
          </a:p>
          <a:p>
            <a:r>
              <a:rPr lang="da-DK" sz="3300" dirty="0" smtClean="0"/>
              <a:t>Målgruppe: </a:t>
            </a:r>
            <a:br>
              <a:rPr lang="da-DK" sz="3300" dirty="0" smtClean="0"/>
            </a:br>
            <a:r>
              <a:rPr lang="da-DK" sz="3100" dirty="0" smtClean="0"/>
              <a:t>Ledere og bisiddere</a:t>
            </a:r>
            <a:endParaRPr lang="da-DK" sz="3100" dirty="0"/>
          </a:p>
          <a:p>
            <a:pPr marL="0" indent="0">
              <a:buNone/>
            </a:pPr>
            <a:endParaRPr lang="da-DK" sz="3300" dirty="0"/>
          </a:p>
          <a:p>
            <a:r>
              <a:rPr lang="da-DK" sz="3300" dirty="0" smtClean="0"/>
              <a:t>Uformelle og formelle samtaler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sz="3300" dirty="0" smtClean="0"/>
              <a:t>Samtalens forløb</a:t>
            </a:r>
            <a:endParaRPr lang="da-DK" sz="3300" dirty="0"/>
          </a:p>
          <a:p>
            <a:pPr lvl="1"/>
            <a:r>
              <a:rPr lang="da-DK" dirty="0" smtClean="0"/>
              <a:t>FØR </a:t>
            </a:r>
            <a:r>
              <a:rPr lang="da-DK" dirty="0"/>
              <a:t>den svære samtale </a:t>
            </a:r>
            <a:endParaRPr lang="da-DK" dirty="0" smtClean="0"/>
          </a:p>
          <a:p>
            <a:pPr lvl="1"/>
            <a:r>
              <a:rPr lang="da-DK" dirty="0" smtClean="0"/>
              <a:t>UNDER </a:t>
            </a:r>
            <a:r>
              <a:rPr lang="da-DK" dirty="0"/>
              <a:t>den svære </a:t>
            </a:r>
            <a:r>
              <a:rPr lang="da-DK" dirty="0" smtClean="0"/>
              <a:t>samtale</a:t>
            </a:r>
          </a:p>
          <a:p>
            <a:pPr lvl="1"/>
            <a:r>
              <a:rPr lang="da-DK" dirty="0" smtClean="0"/>
              <a:t>EFTER </a:t>
            </a:r>
            <a:r>
              <a:rPr lang="da-DK" dirty="0"/>
              <a:t>den svære samtale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22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62560"/>
            <a:ext cx="2371725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4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sz="49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Når noget er på spil</a:t>
            </a:r>
            <a:r>
              <a:rPr lang="da-DK" sz="4000" dirty="0"/>
              <a:t/>
            </a:r>
            <a:br>
              <a:rPr lang="da-DK" sz="4000" dirty="0"/>
            </a:br>
            <a:endParaRPr lang="da-DK" sz="4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29"/>
            <a:ext cx="82192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Pjecen handler om:</a:t>
            </a:r>
            <a:endParaRPr lang="da-DK" dirty="0"/>
          </a:p>
          <a:p>
            <a:r>
              <a:rPr lang="da-DK" sz="2400" dirty="0" smtClean="0"/>
              <a:t>Hvorfor er det svært?</a:t>
            </a:r>
          </a:p>
          <a:p>
            <a:r>
              <a:rPr lang="da-DK" sz="2400" dirty="0" smtClean="0"/>
              <a:t>At klæde ledere på</a:t>
            </a:r>
          </a:p>
          <a:p>
            <a:r>
              <a:rPr lang="da-DK" sz="2400" dirty="0" smtClean="0"/>
              <a:t>Tidlig indsats</a:t>
            </a: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Pjecen handler </a:t>
            </a:r>
            <a:r>
              <a:rPr lang="da-DK" i="1" u="sng" dirty="0" smtClean="0"/>
              <a:t>ikke</a:t>
            </a:r>
            <a:r>
              <a:rPr lang="da-DK" dirty="0" smtClean="0"/>
              <a:t> om:</a:t>
            </a:r>
          </a:p>
          <a:p>
            <a:pPr marL="0" indent="0">
              <a:buNone/>
            </a:pPr>
            <a:r>
              <a:rPr lang="da-DK" dirty="0" smtClean="0"/>
              <a:t>	Ansættelsesretslige samtaler</a:t>
            </a:r>
          </a:p>
          <a:p>
            <a:pPr marL="0" indent="0">
              <a:buNone/>
            </a:pPr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</p:spPr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23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296">
            <a:off x="4689324" y="1631797"/>
            <a:ext cx="3954449" cy="102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8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Uformelle og formelle samtaler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pPr lvl="1"/>
            <a:r>
              <a:rPr lang="da-DK" dirty="0" smtClean="0"/>
              <a:t>Man skal kunne mestre begge typer</a:t>
            </a:r>
            <a:endParaRPr lang="da-DK" dirty="0"/>
          </a:p>
          <a:p>
            <a:pPr lvl="1"/>
            <a:r>
              <a:rPr lang="da-DK" dirty="0" smtClean="0"/>
              <a:t>Hvorfor er samtaler vigtige</a:t>
            </a:r>
          </a:p>
          <a:p>
            <a:pPr lvl="1"/>
            <a:r>
              <a:rPr lang="da-DK" dirty="0" smtClean="0"/>
              <a:t>Definition på uformelle og formelle samtaler</a:t>
            </a:r>
          </a:p>
          <a:p>
            <a:pPr lvl="1"/>
            <a:r>
              <a:rPr lang="da-DK" dirty="0" smtClean="0"/>
              <a:t>Eksempler på hvornår du bør indkalde til samtale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24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17105"/>
            <a:ext cx="3275856" cy="218390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1317104"/>
            <a:ext cx="3275856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6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Den formelle samtales forløb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G</a:t>
            </a:r>
            <a:r>
              <a:rPr lang="da-DK" dirty="0" smtClean="0"/>
              <a:t>uide til hvordan du griber samtalen an i de forskellige faser: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425"/>
            <a:ext cx="6408712" cy="364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9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26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4594522"/>
          </a:xfrm>
        </p:spPr>
        <p:txBody>
          <a:bodyPr>
            <a:normAutofit/>
          </a:bodyPr>
          <a:lstStyle/>
          <a:p>
            <a:r>
              <a:rPr lang="da-DK" sz="6600" dirty="0" smtClean="0"/>
              <a:t>PAUSE</a:t>
            </a:r>
            <a:br>
              <a:rPr lang="da-DK" sz="6600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Kaffe/te og kage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Husk at tage materialer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18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27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787041" y="2967335"/>
            <a:ext cx="55699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Michael Jørgensen </a:t>
            </a:r>
          </a:p>
          <a:p>
            <a:pPr algn="ctr"/>
            <a:r>
              <a:rPr lang="da-DK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CO-industri </a:t>
            </a:r>
            <a:endParaRPr lang="da-DK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4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Vibrationer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28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3227977" cy="457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07" y="1546366"/>
            <a:ext cx="3236834" cy="458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7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29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4"/>
            <a:ext cx="401955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1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Arbejdsmiljøroadshow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/>
              <a:t>Program for dagen</a:t>
            </a:r>
            <a:r>
              <a:rPr lang="da-DK" dirty="0" smtClean="0"/>
              <a:t>:</a:t>
            </a:r>
            <a:endParaRPr lang="da-DK" dirty="0"/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/>
              <a:t>Kl. 12.30	:	Præsentation af programmet</a:t>
            </a:r>
          </a:p>
          <a:p>
            <a:pPr marL="227013" lvl="4" indent="-227013">
              <a:buNone/>
              <a:tabLst>
                <a:tab pos="1879600" algn="l"/>
                <a:tab pos="2151063" algn="l"/>
              </a:tabLst>
            </a:pPr>
            <a:r>
              <a:rPr lang="da-DK" sz="1800" dirty="0"/>
              <a:t>   			Michael Jørgensen, CO Industri</a:t>
            </a:r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/>
              <a:t>Kl. </a:t>
            </a:r>
            <a:r>
              <a:rPr lang="da-DK" dirty="0" smtClean="0"/>
              <a:t>12.40</a:t>
            </a:r>
            <a:r>
              <a:rPr lang="da-DK" dirty="0"/>
              <a:t>	: 	Status på arbejdsmiljø i </a:t>
            </a:r>
            <a:r>
              <a:rPr lang="da-DK" dirty="0" smtClean="0"/>
              <a:t>industrien</a:t>
            </a:r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sz="1800" dirty="0"/>
              <a:t>	</a:t>
            </a:r>
            <a:r>
              <a:rPr lang="da-DK" sz="1800" dirty="0" smtClean="0"/>
              <a:t>	Ulrik Rasmussen, Dansk Metal </a:t>
            </a:r>
            <a:endParaRPr lang="da-DK" sz="1800" dirty="0"/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/>
              <a:t>Kl. </a:t>
            </a:r>
            <a:r>
              <a:rPr lang="da-DK" dirty="0" smtClean="0"/>
              <a:t>12.55</a:t>
            </a:r>
            <a:r>
              <a:rPr lang="da-DK" dirty="0"/>
              <a:t>	: 	</a:t>
            </a:r>
            <a:r>
              <a:rPr lang="da-DK" dirty="0" smtClean="0"/>
              <a:t>Psykisk arbejdsmiljø og </a:t>
            </a:r>
            <a:br>
              <a:rPr lang="da-DK" dirty="0" smtClean="0"/>
            </a:br>
            <a:r>
              <a:rPr lang="da-DK" dirty="0" smtClean="0"/>
              <a:t>		Når samtalen er svær </a:t>
            </a:r>
            <a:br>
              <a:rPr lang="da-DK" dirty="0" smtClean="0"/>
            </a:br>
            <a:r>
              <a:rPr lang="da-DK" dirty="0" smtClean="0"/>
              <a:t>		</a:t>
            </a:r>
            <a:r>
              <a:rPr lang="da-DK" sz="1800" dirty="0" smtClean="0"/>
              <a:t>Lars Andersen, Lederne </a:t>
            </a:r>
            <a:endParaRPr lang="da-DK" sz="1800" dirty="0"/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sz="600" dirty="0"/>
              <a:t>	</a:t>
            </a:r>
            <a:r>
              <a:rPr lang="da-DK" sz="600" dirty="0" smtClean="0"/>
              <a:t>	</a:t>
            </a:r>
            <a:endParaRPr lang="da-DK" sz="600" dirty="0"/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/>
              <a:t>Kl. </a:t>
            </a:r>
            <a:r>
              <a:rPr lang="da-DK" dirty="0" smtClean="0"/>
              <a:t>13.30</a:t>
            </a:r>
            <a:r>
              <a:rPr lang="da-DK" dirty="0"/>
              <a:t>	:	Pause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2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Hånd-arm vibrationer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Forekommer oftest i følgende brancher:</a:t>
            </a:r>
          </a:p>
          <a:p>
            <a:pPr marL="0" indent="0" algn="ctr">
              <a:buNone/>
            </a:pPr>
            <a:r>
              <a:rPr lang="da-DK" dirty="0" smtClean="0"/>
              <a:t>Energi og råstoffer</a:t>
            </a:r>
          </a:p>
          <a:p>
            <a:pPr marL="0" indent="0" algn="ctr">
              <a:buNone/>
            </a:pPr>
            <a:r>
              <a:rPr lang="da-DK" dirty="0" smtClean="0"/>
              <a:t>Metal- og maskinindustrien</a:t>
            </a:r>
          </a:p>
          <a:p>
            <a:pPr marL="0" indent="0" algn="ctr">
              <a:buNone/>
            </a:pPr>
            <a:r>
              <a:rPr lang="da-DK" dirty="0" smtClean="0"/>
              <a:t>Auto</a:t>
            </a:r>
          </a:p>
          <a:p>
            <a:pPr marL="0" indent="0" algn="ctr">
              <a:buNone/>
            </a:pPr>
            <a:r>
              <a:rPr lang="da-DK" dirty="0" smtClean="0"/>
              <a:t>Plast</a:t>
            </a:r>
          </a:p>
          <a:p>
            <a:pPr marL="0" indent="0" algn="ctr">
              <a:buNone/>
            </a:pPr>
            <a:r>
              <a:rPr lang="da-DK" dirty="0" smtClean="0"/>
              <a:t>Glas</a:t>
            </a:r>
          </a:p>
          <a:p>
            <a:pPr marL="0" indent="0" algn="ctr">
              <a:buNone/>
            </a:pPr>
            <a:r>
              <a:rPr lang="da-DK" dirty="0" smtClean="0"/>
              <a:t>Beton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30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pPr marL="0" indent="0" algn="ctr">
              <a:buNone/>
            </a:pPr>
            <a:r>
              <a:rPr lang="da-DK" dirty="0" smtClean="0"/>
              <a:t>Slående og/eller roterende håndmaskiner:</a:t>
            </a:r>
          </a:p>
          <a:p>
            <a:pPr marL="0" indent="0" algn="ctr">
              <a:buNone/>
            </a:pPr>
            <a:r>
              <a:rPr lang="da-DK" dirty="0" smtClean="0"/>
              <a:t>Mejselhamre</a:t>
            </a:r>
          </a:p>
          <a:p>
            <a:pPr marL="0" indent="0" algn="ctr">
              <a:buNone/>
            </a:pPr>
            <a:r>
              <a:rPr lang="da-DK" dirty="0" smtClean="0"/>
              <a:t>Borehamre</a:t>
            </a:r>
          </a:p>
          <a:p>
            <a:pPr marL="0" indent="0" algn="ctr">
              <a:buNone/>
            </a:pPr>
            <a:r>
              <a:rPr lang="da-DK" dirty="0" smtClean="0"/>
              <a:t>Slibemaskiner</a:t>
            </a:r>
          </a:p>
          <a:p>
            <a:pPr marL="0" indent="0" algn="ctr">
              <a:buNone/>
            </a:pPr>
            <a:r>
              <a:rPr lang="da-DK" dirty="0" smtClean="0"/>
              <a:t>Møtrikspændere</a:t>
            </a:r>
          </a:p>
          <a:p>
            <a:pPr marL="0" indent="0" algn="ctr">
              <a:buNone/>
            </a:pPr>
            <a:r>
              <a:rPr lang="da-DK" dirty="0" smtClean="0"/>
              <a:t>Pudsemaskiner</a:t>
            </a:r>
          </a:p>
          <a:p>
            <a:pPr marL="0" indent="0" algn="ctr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84225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Hvide fingre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32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2960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68960"/>
            <a:ext cx="3710755" cy="285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5920162"/>
            <a:ext cx="3744416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899592" y="3356992"/>
            <a:ext cx="12967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Risiko for at</a:t>
            </a:r>
          </a:p>
          <a:p>
            <a:r>
              <a:rPr lang="da-DK" dirty="0" smtClean="0"/>
              <a:t>10 % af de</a:t>
            </a:r>
          </a:p>
          <a:p>
            <a:r>
              <a:rPr lang="da-DK" dirty="0" smtClean="0"/>
              <a:t>udsatte får</a:t>
            </a:r>
          </a:p>
          <a:p>
            <a:r>
              <a:rPr lang="da-DK" dirty="0" smtClean="0"/>
              <a:t>hvide fingre</a:t>
            </a:r>
          </a:p>
          <a:p>
            <a:endParaRPr lang="da-DK" dirty="0"/>
          </a:p>
        </p:txBody>
      </p:sp>
      <p:sp>
        <p:nvSpPr>
          <p:cNvPr id="8" name="Tekstboks 7"/>
          <p:cNvSpPr txBox="1"/>
          <p:nvPr/>
        </p:nvSpPr>
        <p:spPr>
          <a:xfrm>
            <a:off x="6805303" y="4725144"/>
            <a:ext cx="22101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Der anerkendes hvert</a:t>
            </a:r>
          </a:p>
          <a:p>
            <a:r>
              <a:rPr lang="da-DK" dirty="0" smtClean="0"/>
              <a:t>år 60-70 tilfælde</a:t>
            </a:r>
          </a:p>
          <a:p>
            <a:r>
              <a:rPr lang="da-DK" dirty="0" smtClean="0"/>
              <a:t>af hvide fingre</a:t>
            </a:r>
          </a:p>
          <a:p>
            <a:r>
              <a:rPr lang="da-DK" dirty="0" smtClean="0"/>
              <a:t>(primært mænd)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87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Regler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29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Bekendtgørelse om beskyttelse mod udsættelse for vibrationer i forbindelse med arbejdet</a:t>
            </a:r>
          </a:p>
          <a:p>
            <a:pPr marL="0" indent="0">
              <a:buNone/>
            </a:pPr>
            <a:r>
              <a:rPr lang="da-DK" sz="2000" b="1" dirty="0"/>
              <a:t>Arbejdstilsynets bekendtgørelse nr. 682 af 30. juni 2005</a:t>
            </a:r>
          </a:p>
          <a:p>
            <a:pPr marL="0" indent="0">
              <a:buNone/>
            </a:pPr>
            <a:endParaRPr lang="da-DK" sz="1600" dirty="0" smtClean="0"/>
          </a:p>
          <a:p>
            <a:pPr marL="0" indent="0">
              <a:buNone/>
            </a:pPr>
            <a:r>
              <a:rPr lang="da-DK" sz="1600" dirty="0" smtClean="0"/>
              <a:t>Grænseværdi: 5 m/s</a:t>
            </a:r>
            <a:r>
              <a:rPr lang="da-DK" sz="1600" baseline="30000" dirty="0" smtClean="0"/>
              <a:t>2</a:t>
            </a:r>
          </a:p>
          <a:p>
            <a:pPr marL="0" indent="0">
              <a:buNone/>
            </a:pPr>
            <a:endParaRPr lang="da-DK" sz="1600" baseline="30000" dirty="0" smtClean="0"/>
          </a:p>
          <a:p>
            <a:pPr marL="0" indent="0">
              <a:buNone/>
            </a:pPr>
            <a:r>
              <a:rPr lang="da-DK" sz="1600" dirty="0" smtClean="0"/>
              <a:t>Aktionsværdi: 2,5 </a:t>
            </a:r>
            <a:r>
              <a:rPr lang="da-DK" sz="1600" dirty="0"/>
              <a:t>m/s</a:t>
            </a:r>
            <a:r>
              <a:rPr lang="da-DK" sz="1600" baseline="30000" dirty="0"/>
              <a:t>2</a:t>
            </a:r>
          </a:p>
          <a:p>
            <a:pPr marL="0" indent="0">
              <a:buNone/>
            </a:pPr>
            <a:endParaRPr lang="da-DK" sz="16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33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4179321" cy="321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80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4"/>
            <a:ext cx="62769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548680"/>
            <a:ext cx="29051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Forebyggende tiltag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Anden produktionsteknik</a:t>
            </a:r>
          </a:p>
          <a:p>
            <a:r>
              <a:rPr lang="da-DK" dirty="0" smtClean="0"/>
              <a:t>Ændre produkt</a:t>
            </a:r>
          </a:p>
          <a:p>
            <a:r>
              <a:rPr lang="da-DK" dirty="0" smtClean="0"/>
              <a:t>Andre maskiner</a:t>
            </a:r>
          </a:p>
          <a:p>
            <a:r>
              <a:rPr lang="da-DK" dirty="0" smtClean="0"/>
              <a:t>Mindre kraft</a:t>
            </a:r>
          </a:p>
          <a:p>
            <a:r>
              <a:rPr lang="da-DK" dirty="0" smtClean="0"/>
              <a:t>Handsker</a:t>
            </a:r>
          </a:p>
          <a:p>
            <a:r>
              <a:rPr lang="da-DK" dirty="0" smtClean="0"/>
              <a:t>Vedligehold</a:t>
            </a:r>
          </a:p>
          <a:p>
            <a:r>
              <a:rPr lang="da-DK" dirty="0" smtClean="0"/>
              <a:t>Nedsat påvirkningstid</a:t>
            </a:r>
          </a:p>
          <a:p>
            <a:r>
              <a:rPr lang="da-DK" dirty="0" smtClean="0"/>
              <a:t>Leverandørdata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Beregner - belastning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36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63438" cy="408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1187624" y="4581128"/>
            <a:ext cx="5616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hlinkClick r:id="rId3"/>
              </a:rPr>
              <a:t>http://</a:t>
            </a:r>
            <a:r>
              <a:rPr lang="da-DK" dirty="0" smtClean="0">
                <a:hlinkClick r:id="rId3"/>
              </a:rPr>
              <a:t>www.vibration.db.umu.se/Kalkylator.aspx?calc=hav</a:t>
            </a:r>
            <a:endParaRPr lang="da-DK" dirty="0" smtClean="0"/>
          </a:p>
          <a:p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0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Vibrationsstyrke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Leverandørdata:	Salgsmateriale – brugsanvisning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Standarder for måling: EU-regler/AT-regler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Måling i virksomheder: Udføres af professionel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	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37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38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71" y="404664"/>
            <a:ext cx="40259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5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Helkropsvibrationer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Forekommer oftest i følgende brancher:</a:t>
            </a:r>
          </a:p>
          <a:p>
            <a:pPr marL="0" indent="0" algn="ctr">
              <a:buNone/>
            </a:pPr>
            <a:r>
              <a:rPr lang="da-DK" dirty="0" smtClean="0"/>
              <a:t>Energi og råstoffer</a:t>
            </a:r>
          </a:p>
          <a:p>
            <a:pPr marL="0" indent="0" algn="ctr">
              <a:buNone/>
            </a:pPr>
            <a:r>
              <a:rPr lang="da-DK" dirty="0" smtClean="0"/>
              <a:t>Tekstil og papir</a:t>
            </a:r>
          </a:p>
          <a:p>
            <a:pPr marL="0" indent="0" algn="ctr">
              <a:buNone/>
            </a:pPr>
            <a:r>
              <a:rPr lang="da-DK" dirty="0" smtClean="0"/>
              <a:t>Auto</a:t>
            </a:r>
          </a:p>
          <a:p>
            <a:pPr marL="0" indent="0" algn="ctr">
              <a:buNone/>
            </a:pPr>
            <a:r>
              <a:rPr lang="da-DK" dirty="0" smtClean="0"/>
              <a:t>Plast</a:t>
            </a:r>
          </a:p>
          <a:p>
            <a:pPr marL="0" indent="0" algn="ctr">
              <a:buNone/>
            </a:pPr>
            <a:r>
              <a:rPr lang="da-DK" dirty="0" smtClean="0"/>
              <a:t>Glas</a:t>
            </a:r>
          </a:p>
          <a:p>
            <a:pPr marL="0" indent="0" algn="ctr">
              <a:buNone/>
            </a:pPr>
            <a:r>
              <a:rPr lang="da-DK" dirty="0" smtClean="0"/>
              <a:t>Beton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39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Arbejdsmiljøroadshow 2015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/>
              <a:t>Kl. </a:t>
            </a:r>
            <a:r>
              <a:rPr lang="da-DK" dirty="0" smtClean="0"/>
              <a:t>13.45</a:t>
            </a:r>
            <a:r>
              <a:rPr lang="da-DK" dirty="0"/>
              <a:t>	:	</a:t>
            </a:r>
            <a:r>
              <a:rPr lang="da-DK" dirty="0" smtClean="0"/>
              <a:t>Muskel og skeletbelastninger MSB</a:t>
            </a:r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sz="1800" dirty="0"/>
              <a:t>	</a:t>
            </a:r>
            <a:r>
              <a:rPr lang="da-DK" sz="1800" dirty="0" smtClean="0"/>
              <a:t>	Michael </a:t>
            </a:r>
            <a:r>
              <a:rPr lang="da-DK" sz="1800" dirty="0"/>
              <a:t>Jørgensen, CO Industri</a:t>
            </a:r>
            <a:endParaRPr lang="da-DK" sz="1800" dirty="0" smtClean="0"/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 smtClean="0"/>
              <a:t>Kl. 14.05	: Procesventilation</a:t>
            </a:r>
            <a:endParaRPr lang="da-DK" sz="1000" dirty="0" smtClean="0"/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sz="800" dirty="0" smtClean="0"/>
              <a:t>	 	</a:t>
            </a:r>
            <a:r>
              <a:rPr lang="da-DK" sz="1800" dirty="0"/>
              <a:t>Ulrik Rasmussen, Dansk Metal  </a:t>
            </a:r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 smtClean="0"/>
              <a:t>Kl</a:t>
            </a:r>
            <a:r>
              <a:rPr lang="da-DK" dirty="0"/>
              <a:t>. </a:t>
            </a:r>
            <a:r>
              <a:rPr lang="da-DK" dirty="0" smtClean="0"/>
              <a:t>14.25</a:t>
            </a:r>
            <a:r>
              <a:rPr lang="da-DK" dirty="0"/>
              <a:t>	:	</a:t>
            </a:r>
            <a:r>
              <a:rPr lang="da-DK" dirty="0" smtClean="0"/>
              <a:t>APV og EASY</a:t>
            </a:r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sz="1000" dirty="0" smtClean="0"/>
              <a:t>		</a:t>
            </a:r>
            <a:r>
              <a:rPr lang="da-DK" sz="1800" dirty="0" smtClean="0"/>
              <a:t>Niels Chr. Nielsen DI </a:t>
            </a:r>
            <a:endParaRPr lang="da-DK" sz="1800" dirty="0"/>
          </a:p>
          <a:p>
            <a:pPr marL="0" indent="0">
              <a:buNone/>
              <a:tabLst>
                <a:tab pos="1879600" algn="l"/>
                <a:tab pos="2151063" algn="l"/>
              </a:tabLst>
            </a:pPr>
            <a:r>
              <a:rPr lang="da-DK" dirty="0"/>
              <a:t>Kl. </a:t>
            </a:r>
            <a:r>
              <a:rPr lang="da-DK" dirty="0" smtClean="0"/>
              <a:t>14.45</a:t>
            </a:r>
            <a:r>
              <a:rPr lang="da-DK" dirty="0"/>
              <a:t>	:	Afslutning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Jobtyper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 smtClean="0"/>
              <a:t>Truckførere</a:t>
            </a:r>
          </a:p>
          <a:p>
            <a:pPr marL="0" indent="0" algn="ctr">
              <a:buNone/>
            </a:pPr>
            <a:r>
              <a:rPr lang="da-DK" dirty="0" smtClean="0"/>
              <a:t>Kranførere</a:t>
            </a:r>
          </a:p>
          <a:p>
            <a:pPr marL="0" indent="0" algn="ctr">
              <a:buNone/>
            </a:pPr>
            <a:r>
              <a:rPr lang="da-DK" dirty="0" smtClean="0"/>
              <a:t>Førere af entreprenørmaskiner</a:t>
            </a:r>
          </a:p>
          <a:p>
            <a:pPr marL="0" indent="0" algn="ctr">
              <a:buNone/>
            </a:pPr>
            <a:r>
              <a:rPr lang="da-DK" dirty="0" smtClean="0"/>
              <a:t>Møllerier</a:t>
            </a:r>
          </a:p>
          <a:p>
            <a:pPr marL="0" indent="0" algn="ctr">
              <a:buNone/>
            </a:pPr>
            <a:r>
              <a:rPr lang="da-DK" dirty="0" smtClean="0"/>
              <a:t>Sorteringsanlæg</a:t>
            </a:r>
          </a:p>
          <a:p>
            <a:pPr marL="0" indent="0" algn="ctr">
              <a:buNone/>
            </a:pPr>
            <a:r>
              <a:rPr lang="da-DK" dirty="0" smtClean="0"/>
              <a:t>Sigter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40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Helbredsproblemer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 smtClean="0"/>
              <a:t>Smerter i lænderyg, nakke og skuldre</a:t>
            </a:r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endParaRPr lang="da-DK" dirty="0" smtClean="0"/>
          </a:p>
          <a:p>
            <a:pPr marL="0" indent="0" algn="ctr">
              <a:buNone/>
            </a:pPr>
            <a:r>
              <a:rPr lang="da-DK" dirty="0" smtClean="0"/>
              <a:t>Diskusprolaps – forandringer i rygsøjle</a:t>
            </a:r>
          </a:p>
          <a:p>
            <a:pPr marL="0" indent="0" algn="ctr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Nedadgående pil 6"/>
          <p:cNvSpPr/>
          <p:nvPr/>
        </p:nvSpPr>
        <p:spPr>
          <a:xfrm>
            <a:off x="4292812" y="2276872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68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Helbredsrisiko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42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79" y="1600200"/>
            <a:ext cx="55998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91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Regler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29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Bekendtgørelse om beskyttelse mod udsættelse for vibrationer i forbindelse med arbejdet</a:t>
            </a:r>
          </a:p>
          <a:p>
            <a:pPr marL="0" indent="0">
              <a:buNone/>
            </a:pPr>
            <a:r>
              <a:rPr lang="da-DK" sz="2000" b="1" dirty="0"/>
              <a:t>Arbejdstilsynets bekendtgørelse nr. 682 af 30. juni 2005</a:t>
            </a:r>
          </a:p>
          <a:p>
            <a:pPr marL="0" indent="0">
              <a:buNone/>
            </a:pPr>
            <a:endParaRPr lang="da-DK" sz="1600" dirty="0" smtClean="0"/>
          </a:p>
          <a:p>
            <a:pPr marL="0" indent="0">
              <a:buNone/>
            </a:pPr>
            <a:r>
              <a:rPr lang="da-DK" sz="1600" dirty="0" smtClean="0"/>
              <a:t>Grænseværdi: 1,15 m/s</a:t>
            </a:r>
            <a:r>
              <a:rPr lang="da-DK" sz="1600" baseline="30000" dirty="0" smtClean="0"/>
              <a:t>2</a:t>
            </a:r>
          </a:p>
          <a:p>
            <a:pPr marL="0" indent="0">
              <a:buNone/>
            </a:pPr>
            <a:endParaRPr lang="da-DK" sz="1600" baseline="30000" dirty="0" smtClean="0"/>
          </a:p>
          <a:p>
            <a:pPr marL="0" indent="0">
              <a:buNone/>
            </a:pPr>
            <a:r>
              <a:rPr lang="da-DK" sz="1600" dirty="0" smtClean="0"/>
              <a:t>Aktionsværdi: 0,5 </a:t>
            </a:r>
            <a:r>
              <a:rPr lang="da-DK" sz="1600" dirty="0"/>
              <a:t>m/s</a:t>
            </a:r>
            <a:r>
              <a:rPr lang="da-DK" sz="1600" baseline="30000" dirty="0"/>
              <a:t>2</a:t>
            </a:r>
          </a:p>
          <a:p>
            <a:pPr marL="0" indent="0">
              <a:buNone/>
            </a:pPr>
            <a:endParaRPr lang="da-DK" sz="16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43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54302"/>
            <a:ext cx="5040560" cy="307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5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Forebyggende tiltag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r>
              <a:rPr lang="da-DK" dirty="0" smtClean="0"/>
              <a:t>Reduceret fart og ændret arbejdsteknik</a:t>
            </a:r>
          </a:p>
          <a:p>
            <a:r>
              <a:rPr lang="da-DK" dirty="0" smtClean="0"/>
              <a:t>Udjævning af underlag</a:t>
            </a:r>
          </a:p>
          <a:p>
            <a:r>
              <a:rPr lang="da-DK" dirty="0" smtClean="0"/>
              <a:t>Forbedret affjedring </a:t>
            </a:r>
          </a:p>
          <a:p>
            <a:r>
              <a:rPr lang="da-DK" dirty="0" smtClean="0"/>
              <a:t>Valg af påmonteret redskab</a:t>
            </a:r>
          </a:p>
          <a:p>
            <a:r>
              <a:rPr lang="da-DK" dirty="0" smtClean="0"/>
              <a:t>Forbedret sæde</a:t>
            </a:r>
          </a:p>
          <a:p>
            <a:r>
              <a:rPr lang="da-DK" dirty="0" smtClean="0"/>
              <a:t>Nedsat påvirkningstid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44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97152"/>
            <a:ext cx="4842371" cy="16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Vibrationsbelastning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32" r="133"/>
          <a:stretch/>
        </p:blipFill>
        <p:spPr bwMode="auto">
          <a:xfrm>
            <a:off x="2129497" y="1600200"/>
            <a:ext cx="48850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5724128" y="1628800"/>
            <a:ext cx="129614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00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da-DK" dirty="0" smtClean="0"/>
              <a:t>Beregning af belastning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46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49" y="1412776"/>
            <a:ext cx="7529126" cy="474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ktangel 10"/>
          <p:cNvSpPr/>
          <p:nvPr/>
        </p:nvSpPr>
        <p:spPr>
          <a:xfrm>
            <a:off x="1691680" y="5301208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http://</a:t>
            </a:r>
            <a:r>
              <a:rPr lang="da-DK" dirty="0" smtClean="0">
                <a:hlinkClick r:id="rId3"/>
              </a:rPr>
              <a:t>www.bartransportogengros.dk/Generelle-vejledninger/Generelle-vejledninger/Helkropsvibrationer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73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Vibrationsstyrke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Leverandørdata:	Salgsmateriale – brugsanvisning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Standarder for måling: EU-regler/AT-regler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Måling i virksomheder: Udføres af professionel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	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47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Kommende arrangementer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48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8805"/>
            <a:ext cx="4471392" cy="450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8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49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7378365" cy="358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5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090394" y="2967335"/>
            <a:ext cx="49632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Ulrik Rasmussen </a:t>
            </a:r>
          </a:p>
          <a:p>
            <a:pPr algn="ctr"/>
            <a:r>
              <a:rPr lang="da-DK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Dansk Metal </a:t>
            </a:r>
            <a:endParaRPr lang="da-DK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9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50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/>
          <a:stretch/>
        </p:blipFill>
        <p:spPr bwMode="auto">
          <a:xfrm>
            <a:off x="683568" y="1556792"/>
            <a:ext cx="7727463" cy="30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090394" y="2967335"/>
            <a:ext cx="49632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Ulrik Rasmussen </a:t>
            </a:r>
          </a:p>
          <a:p>
            <a:pPr algn="ctr"/>
            <a:r>
              <a:rPr lang="da-DK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Dansk Metal </a:t>
            </a:r>
            <a:endParaRPr lang="da-DK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41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Procesventilation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52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488474" cy="48116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8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Procesventilation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 smtClean="0"/>
              <a:t>Vejledningens formål</a:t>
            </a:r>
          </a:p>
          <a:p>
            <a:pPr marL="0" indent="0">
              <a:buNone/>
            </a:pPr>
            <a:r>
              <a:rPr lang="da-DK" sz="2400" dirty="0" smtClean="0"/>
              <a:t>Hjælpeværktøj til at vurdere behov</a:t>
            </a:r>
            <a:r>
              <a:rPr lang="da-DK" sz="2400" dirty="0"/>
              <a:t>, omfang og effektivitet af </a:t>
            </a:r>
            <a:r>
              <a:rPr lang="da-DK" sz="2400" dirty="0" smtClean="0"/>
              <a:t>procesventilation til </a:t>
            </a:r>
            <a:r>
              <a:rPr lang="da-DK" sz="2400" dirty="0"/>
              <a:t>fjernelse af luftforurening ved arbejde på </a:t>
            </a:r>
            <a:r>
              <a:rPr lang="da-DK" sz="2400" dirty="0" smtClean="0"/>
              <a:t>faste arbejdssteder.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53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34477"/>
            <a:ext cx="1296327" cy="338229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Procesventilation Indhold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4896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 smtClean="0"/>
              <a:t>Behovsanalyse</a:t>
            </a:r>
          </a:p>
          <a:p>
            <a:pPr marL="0" indent="0">
              <a:buNone/>
            </a:pPr>
            <a:endParaRPr lang="da-DK" sz="1400" b="1" dirty="0" smtClean="0"/>
          </a:p>
          <a:p>
            <a:pPr marL="0" indent="0">
              <a:buNone/>
            </a:pPr>
            <a:r>
              <a:rPr lang="da-DK" b="1" dirty="0"/>
              <a:t>Hvad er </a:t>
            </a:r>
            <a:r>
              <a:rPr lang="da-DK" b="1" dirty="0" smtClean="0"/>
              <a:t>luftforurening?</a:t>
            </a:r>
          </a:p>
          <a:p>
            <a:pPr marL="0" indent="0">
              <a:buNone/>
            </a:pPr>
            <a:endParaRPr lang="da-DK" sz="1400" b="1" dirty="0" smtClean="0"/>
          </a:p>
          <a:p>
            <a:pPr marL="0" indent="0">
              <a:buNone/>
            </a:pPr>
            <a:r>
              <a:rPr lang="da-DK" b="1" dirty="0"/>
              <a:t>Viden om </a:t>
            </a:r>
            <a:r>
              <a:rPr lang="da-DK" b="1" dirty="0" smtClean="0"/>
              <a:t>procesventilation </a:t>
            </a:r>
          </a:p>
          <a:p>
            <a:pPr marL="0" indent="0">
              <a:buNone/>
            </a:pPr>
            <a:endParaRPr lang="da-DK" sz="1400" b="1" dirty="0" smtClean="0"/>
          </a:p>
          <a:p>
            <a:pPr marL="0" indent="0">
              <a:buNone/>
            </a:pPr>
            <a:r>
              <a:rPr lang="da-DK" b="1" dirty="0" smtClean="0"/>
              <a:t>Overvejelser </a:t>
            </a:r>
            <a:r>
              <a:rPr lang="da-DK" b="1" dirty="0"/>
              <a:t>ved projektering og </a:t>
            </a:r>
            <a:r>
              <a:rPr lang="da-DK" b="1" dirty="0" smtClean="0"/>
              <a:t>etablering</a:t>
            </a:r>
          </a:p>
          <a:p>
            <a:pPr marL="0" indent="0">
              <a:buNone/>
            </a:pPr>
            <a:endParaRPr lang="da-DK" sz="1200" b="1" dirty="0" smtClean="0"/>
          </a:p>
          <a:p>
            <a:pPr marL="0" indent="0">
              <a:buNone/>
            </a:pPr>
            <a:r>
              <a:rPr lang="da-DK" b="1" dirty="0"/>
              <a:t>Drift og </a:t>
            </a:r>
            <a:r>
              <a:rPr lang="da-DK" b="1" dirty="0" smtClean="0"/>
              <a:t>vedligehold</a:t>
            </a:r>
          </a:p>
          <a:p>
            <a:pPr marL="0" indent="0">
              <a:buNone/>
            </a:pPr>
            <a:endParaRPr lang="da-DK" sz="1400" b="1" dirty="0"/>
          </a:p>
          <a:p>
            <a:pPr marL="0" indent="0">
              <a:buNone/>
            </a:pPr>
            <a:r>
              <a:rPr lang="da-DK" b="1" dirty="0"/>
              <a:t>Praktiske </a:t>
            </a:r>
            <a:r>
              <a:rPr lang="da-DK" b="1" dirty="0" smtClean="0"/>
              <a:t>tjekskemaer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54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Rutediagram 1.</a:t>
            </a:r>
            <a:br>
              <a:rPr lang="da-DK" dirty="0" smtClean="0"/>
            </a:br>
            <a:r>
              <a:rPr lang="da-DK" dirty="0" smtClean="0"/>
              <a:t>	</a:t>
            </a:r>
            <a:r>
              <a:rPr lang="da-DK" sz="2000" dirty="0" smtClean="0"/>
              <a:t>Udgangspunkt for </a:t>
            </a:r>
            <a:br>
              <a:rPr lang="da-DK" sz="2000" dirty="0" smtClean="0"/>
            </a:br>
            <a:r>
              <a:rPr lang="da-DK" sz="2000" dirty="0" smtClean="0"/>
              <a:t>	kortlægning af behov </a:t>
            </a:r>
            <a:br>
              <a:rPr lang="da-DK" sz="2000" dirty="0" smtClean="0"/>
            </a:br>
            <a:r>
              <a:rPr lang="da-DK" sz="2000" dirty="0" smtClean="0"/>
              <a:t>	for procesventilation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5" y="620688"/>
            <a:ext cx="5005522" cy="606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143872" cy="62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33" y="1090481"/>
            <a:ext cx="5289841" cy="576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0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Viden om procesventilation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b="1" dirty="0" smtClean="0"/>
              <a:t>Begreber </a:t>
            </a:r>
            <a:endParaRPr lang="da-DK" b="1" dirty="0"/>
          </a:p>
          <a:p>
            <a:pPr marL="0" indent="0">
              <a:buNone/>
            </a:pPr>
            <a:r>
              <a:rPr lang="da-DK" sz="2400" dirty="0"/>
              <a:t>Procesudsugning, rumudsugning og </a:t>
            </a:r>
            <a:r>
              <a:rPr lang="da-DK" sz="2400" dirty="0" smtClean="0"/>
              <a:t>erstatningsluft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 smtClean="0"/>
              <a:t>Ventilationsprincipper</a:t>
            </a:r>
          </a:p>
          <a:p>
            <a:pPr marL="0" indent="0">
              <a:buNone/>
            </a:pPr>
            <a:r>
              <a:rPr lang="da-DK" sz="2400" dirty="0" smtClean="0"/>
              <a:t>Store </a:t>
            </a:r>
            <a:r>
              <a:rPr lang="da-DK" sz="2400" dirty="0"/>
              <a:t>og små varme forureningskilder </a:t>
            </a:r>
            <a:r>
              <a:rPr lang="da-DK" sz="2400" dirty="0" smtClean="0"/>
              <a:t>- </a:t>
            </a:r>
            <a:r>
              <a:rPr lang="da-DK" sz="2400" dirty="0"/>
              <a:t>Mekanisk </a:t>
            </a:r>
            <a:r>
              <a:rPr lang="da-DK" sz="2400" dirty="0" smtClean="0"/>
              <a:t>opsamling -   </a:t>
            </a:r>
            <a:br>
              <a:rPr lang="da-DK" sz="2400" dirty="0" smtClean="0"/>
            </a:br>
            <a:r>
              <a:rPr lang="da-DK" sz="2400" dirty="0"/>
              <a:t>Dynamiske </a:t>
            </a:r>
            <a:r>
              <a:rPr lang="da-DK" sz="2400" dirty="0" smtClean="0"/>
              <a:t>forureningskilder</a:t>
            </a:r>
            <a:r>
              <a:rPr lang="da-DK" sz="2400" dirty="0"/>
              <a:t> </a:t>
            </a:r>
            <a:r>
              <a:rPr lang="da-DK" sz="2400" dirty="0" smtClean="0"/>
              <a:t>– Gribe/modtagerprincippet – osv.           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 smtClean="0"/>
              <a:t>Rumudsugning og erstatningsluft </a:t>
            </a:r>
          </a:p>
          <a:p>
            <a:pPr marL="0" indent="0">
              <a:buNone/>
            </a:pPr>
            <a:r>
              <a:rPr lang="da-DK" sz="2400" dirty="0" smtClean="0"/>
              <a:t>Opblanding og fortrængning </a:t>
            </a: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56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Viden om procesventilation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 smtClean="0"/>
              <a:t>Energioptimeret </a:t>
            </a:r>
            <a:r>
              <a:rPr lang="da-DK" b="1" dirty="0"/>
              <a:t>drift:</a:t>
            </a:r>
          </a:p>
          <a:p>
            <a:pPr marL="0" indent="0">
              <a:buNone/>
            </a:pPr>
            <a:r>
              <a:rPr lang="da-DK" sz="2400" dirty="0" smtClean="0"/>
              <a:t>Driftsmæssige </a:t>
            </a:r>
            <a:r>
              <a:rPr lang="da-DK" sz="2400" dirty="0"/>
              <a:t>fordele ved at </a:t>
            </a:r>
            <a:r>
              <a:rPr lang="da-DK" sz="2400" dirty="0" smtClean="0"/>
              <a:t>indrette procesventilationen</a:t>
            </a:r>
          </a:p>
          <a:p>
            <a:pPr marL="0" indent="0">
              <a:buNone/>
            </a:pPr>
            <a:r>
              <a:rPr lang="da-DK" sz="2400" dirty="0" smtClean="0"/>
              <a:t>Behovsstyring og </a:t>
            </a:r>
            <a:r>
              <a:rPr lang="da-DK" sz="2400" dirty="0"/>
              <a:t>varmegenvinding, hvis der er variationer i </a:t>
            </a:r>
            <a:r>
              <a:rPr lang="da-DK" sz="2400" dirty="0" smtClean="0"/>
              <a:t>ventilationsbehovet</a:t>
            </a:r>
            <a:r>
              <a:rPr lang="da-DK" sz="2400" dirty="0"/>
              <a:t> </a:t>
            </a:r>
            <a:endParaRPr lang="da-DK" sz="2400" dirty="0" smtClean="0"/>
          </a:p>
          <a:p>
            <a:pPr marL="0" indent="0">
              <a:buNone/>
            </a:pPr>
            <a:endParaRPr lang="da-DK" sz="2400" dirty="0" smtClean="0"/>
          </a:p>
          <a:p>
            <a:pPr marL="0" indent="0">
              <a:buNone/>
            </a:pPr>
            <a:r>
              <a:rPr lang="da-DK" sz="2400" dirty="0" smtClean="0"/>
              <a:t>Eksempler </a:t>
            </a:r>
            <a:r>
              <a:rPr lang="da-DK" sz="2400" dirty="0"/>
              <a:t>på komponenter:</a:t>
            </a:r>
          </a:p>
          <a:p>
            <a:pPr marL="0" indent="0">
              <a:buNone/>
            </a:pPr>
            <a:r>
              <a:rPr lang="da-DK" sz="2400" dirty="0"/>
              <a:t>• Automatiske spjæld (el eller trykluft)</a:t>
            </a:r>
          </a:p>
          <a:p>
            <a:pPr marL="0" indent="0">
              <a:buNone/>
            </a:pPr>
            <a:r>
              <a:rPr lang="da-DK" sz="2400" dirty="0"/>
              <a:t>• Frekvensomformere</a:t>
            </a:r>
          </a:p>
          <a:p>
            <a:pPr marL="0" indent="0">
              <a:buNone/>
            </a:pPr>
            <a:r>
              <a:rPr lang="da-DK" sz="2400" dirty="0"/>
              <a:t>• Varmevekslere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57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Viden om procesventilation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Lovpligtig </a:t>
            </a:r>
            <a:r>
              <a:rPr lang="da-DK" dirty="0"/>
              <a:t>kontrolanordning og </a:t>
            </a:r>
            <a:r>
              <a:rPr lang="da-DK" dirty="0" smtClean="0"/>
              <a:t>alarmer</a:t>
            </a:r>
          </a:p>
          <a:p>
            <a:pPr marL="0" indent="0">
              <a:buNone/>
            </a:pPr>
            <a:r>
              <a:rPr lang="da-DK" sz="2200" dirty="0" smtClean="0"/>
              <a:t>Arbejdsmiljøloven </a:t>
            </a:r>
            <a:r>
              <a:rPr lang="da-DK" sz="2200" dirty="0"/>
              <a:t>stiller </a:t>
            </a:r>
            <a:r>
              <a:rPr lang="da-DK" sz="2200" dirty="0" smtClean="0"/>
              <a:t>krav om kontrolanordning. </a:t>
            </a:r>
          </a:p>
          <a:p>
            <a:pPr marL="0" indent="0">
              <a:buNone/>
            </a:pPr>
            <a:endParaRPr lang="da-DK" sz="2200" dirty="0"/>
          </a:p>
          <a:p>
            <a:pPr marL="0" indent="0">
              <a:buNone/>
            </a:pPr>
            <a:r>
              <a:rPr lang="da-DK" sz="2200" dirty="0"/>
              <a:t>Kontrolanordning skal udløse en </a:t>
            </a:r>
            <a:r>
              <a:rPr lang="da-DK" sz="2200" dirty="0" smtClean="0"/>
              <a:t>alarmfunktion</a:t>
            </a:r>
            <a:br>
              <a:rPr lang="da-DK" sz="2200" dirty="0" smtClean="0"/>
            </a:br>
            <a:r>
              <a:rPr lang="da-DK" sz="2200" dirty="0" smtClean="0"/>
              <a:t>i form </a:t>
            </a:r>
            <a:r>
              <a:rPr lang="da-DK" sz="2200" dirty="0"/>
              <a:t>af et lys og/eller </a:t>
            </a:r>
            <a:r>
              <a:rPr lang="da-DK" sz="2200" dirty="0" smtClean="0"/>
              <a:t>lydsignal. </a:t>
            </a:r>
            <a:endParaRPr lang="da-DK" sz="22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58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55421"/>
            <a:ext cx="2520280" cy="350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76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59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Autofit/>
          </a:bodyPr>
          <a:lstStyle/>
          <a:p>
            <a:r>
              <a:rPr lang="da-DK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Niels Chr. Nielsen</a:t>
            </a:r>
            <a:br>
              <a:rPr lang="da-DK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a-DK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Dansk Industri</a:t>
            </a:r>
            <a:endParaRPr lang="da-DK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19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14304" y="2132856"/>
            <a:ext cx="90791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Status på arbejdsmiljøet i </a:t>
            </a:r>
            <a:endParaRPr lang="da-DK" sz="6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da-DK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Metal og maskinindustrien </a:t>
            </a:r>
            <a:endParaRPr lang="da-DK" sz="6000" dirty="0"/>
          </a:p>
        </p:txBody>
      </p:sp>
    </p:spTree>
    <p:extLst>
      <p:ext uri="{BB962C8B-B14F-4D97-AF65-F5344CB8AC3E}">
        <p14:creationId xmlns:p14="http://schemas.microsoft.com/office/powerpoint/2010/main" val="19264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APV - guide til industrien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60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505895"/>
            <a:ext cx="3312368" cy="471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APV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Indhold</a:t>
            </a:r>
          </a:p>
          <a:p>
            <a:pPr marL="0" indent="0">
              <a:buNone/>
            </a:pPr>
            <a:endParaRPr lang="da-DK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a-DK" sz="2400" dirty="0" smtClean="0"/>
              <a:t>Hvorfor APV?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a-DK" sz="2400" dirty="0" smtClean="0"/>
              <a:t>Hvordan APV?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a-DK" sz="2400" dirty="0" smtClean="0"/>
              <a:t>APV Metoder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a-DK" sz="2400" dirty="0" smtClean="0"/>
              <a:t>Årlig arbejdsmiljødrøftelse – hvad nu?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a-DK" sz="2400" dirty="0" smtClean="0"/>
              <a:t>Bilag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07" y="1916832"/>
            <a:ext cx="3796785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946" y="332656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APV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29"/>
            <a:ext cx="8229600" cy="604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Hvorfor APV?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62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380176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APV skal udarbejdes for alle virksomheder med ansatte.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APV skal være skriftelig og medarbejder skal inddrages.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APV skal være tilgængelig for både medarbejdere og Arbejdstilsynet.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APV skal revideres ved ændringer i arbejdsprocessen/metoder, som har betydning for arbejdsmiljøet og ellers mindst hvert 3 år.</a:t>
            </a:r>
            <a:endParaRPr lang="da-DK" dirty="0"/>
          </a:p>
        </p:txBody>
      </p:sp>
      <p:sp>
        <p:nvSpPr>
          <p:cNvPr id="12" name="TextBox 11"/>
          <p:cNvSpPr txBox="1"/>
          <p:nvPr/>
        </p:nvSpPr>
        <p:spPr>
          <a:xfrm rot="795751">
            <a:off x="6539341" y="1486683"/>
            <a:ext cx="188081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HUSK ! </a:t>
            </a:r>
            <a:b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APV er ikke en ønskeliste for f.eks. nyt inventar</a:t>
            </a:r>
            <a:endParaRPr lang="da-DK" sz="11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762" y="4863812"/>
            <a:ext cx="3597967" cy="13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946" y="332656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APV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29"/>
            <a:ext cx="8229600" cy="604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Hvordan APV?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>
                <a:solidFill>
                  <a:prstClr val="white">
                    <a:tint val="75000"/>
                  </a:prstClr>
                </a:solidFill>
              </a:rPr>
              <a:t>Arbejdsmiljøroadshow</a:t>
            </a:r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63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380176"/>
            <a:ext cx="73448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En APV =&gt; 5 trin: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Identificer og kortlæg arbejdsmiljøet. </a:t>
            </a:r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Beskriv og vurder de fundne problemer.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Vurderer om der er arbejdsrelateret sygefravær?</a:t>
            </a:r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Handlingsplan for løsninger.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Følg op. </a:t>
            </a:r>
            <a:endParaRPr lang="da-DK" dirty="0"/>
          </a:p>
        </p:txBody>
      </p:sp>
      <p:sp>
        <p:nvSpPr>
          <p:cNvPr id="10" name="TextBox 9"/>
          <p:cNvSpPr txBox="1"/>
          <p:nvPr/>
        </p:nvSpPr>
        <p:spPr>
          <a:xfrm rot="795751">
            <a:off x="6539341" y="1486683"/>
            <a:ext cx="188081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Se inspiration </a:t>
            </a:r>
            <a:b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3"/>
              </a:rPr>
              <a:t>www.ibar.dk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4"/>
              </a:rPr>
              <a:t>www.barweb.dk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5"/>
              </a:rPr>
              <a:t>www.at.dk</a:t>
            </a: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4498891"/>
            <a:ext cx="35433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946" y="332656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APV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29"/>
            <a:ext cx="8229600" cy="604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Hvilke arbejdsmiljøemner skal kortlægges?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>
                <a:solidFill>
                  <a:prstClr val="white">
                    <a:tint val="75000"/>
                  </a:prstClr>
                </a:solidFill>
              </a:rPr>
              <a:t>Arbejdsmiljøroadshow</a:t>
            </a:r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64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795751">
            <a:off x="6739548" y="2626370"/>
            <a:ext cx="188081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Se inspiration </a:t>
            </a:r>
            <a:b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3"/>
              </a:rPr>
              <a:t>www.ibar.dk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4"/>
              </a:rPr>
              <a:t>www.barweb.dk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5"/>
              </a:rPr>
              <a:t>www.at.dk</a:t>
            </a: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2679878"/>
            <a:ext cx="73448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Ulykkesrisiko, herunder eksplosionsfare.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Fysiske forhold.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Kemiske og biologiske forhold.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Ergonomiske forhold.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Psykiske forhold.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Gravide, ammende og unge medarbejdere.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73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946" y="332656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APV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29"/>
            <a:ext cx="8229600" cy="604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Hvordan APV?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>
                <a:solidFill>
                  <a:prstClr val="white">
                    <a:tint val="75000"/>
                  </a:prstClr>
                </a:solidFill>
              </a:rPr>
              <a:t>Arbejdsmiljøroadshow</a:t>
            </a:r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380176"/>
            <a:ext cx="73448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En APV =&gt; 5 trin: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Identificer og kortlæg arbejdsmiljøet. </a:t>
            </a:r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Beskriv og vurder de fundne problemer.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Vurderer om der er arbejdsrelateret sygefravær?</a:t>
            </a:r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Handlingsplan for løsninger.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Følg op. </a:t>
            </a:r>
            <a:endParaRPr lang="da-DK" dirty="0"/>
          </a:p>
        </p:txBody>
      </p:sp>
      <p:sp>
        <p:nvSpPr>
          <p:cNvPr id="10" name="TextBox 9"/>
          <p:cNvSpPr txBox="1"/>
          <p:nvPr/>
        </p:nvSpPr>
        <p:spPr>
          <a:xfrm rot="795751">
            <a:off x="6539341" y="1486683"/>
            <a:ext cx="188081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Se inspiration </a:t>
            </a:r>
            <a:b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3"/>
              </a:rPr>
              <a:t>www.ibar.dk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4"/>
              </a:rPr>
              <a:t>www.barweb.dk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5"/>
              </a:rPr>
              <a:t>www.at.dk</a:t>
            </a: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4498891"/>
            <a:ext cx="35433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946" y="332656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APV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29"/>
            <a:ext cx="8229600" cy="604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APV metoder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>
                <a:solidFill>
                  <a:prstClr val="white">
                    <a:tint val="75000"/>
                  </a:prstClr>
                </a:solidFill>
              </a:rPr>
              <a:t>Arbejdsmiljøroadshow</a:t>
            </a:r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66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380176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Der er metode frihed, man skal blot gennemføre alle 5 APV-trin, samt undersøge evt. branche relevante arbejdsmiljø emner.</a:t>
            </a:r>
          </a:p>
          <a:p>
            <a:endParaRPr lang="da-DK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Tilpas APV-spørgsmål til virksomheden, så medarbejderne kan genkende sig selv.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Afklar om det skal være checkskemaer eller dialogmøder, elektronisk eller papir version, anonym eller ikke anonym etc..</a:t>
            </a:r>
            <a:endParaRPr lang="da-DK" dirty="0"/>
          </a:p>
        </p:txBody>
      </p:sp>
      <p:sp>
        <p:nvSpPr>
          <p:cNvPr id="8" name="TextBox 7"/>
          <p:cNvSpPr txBox="1"/>
          <p:nvPr/>
        </p:nvSpPr>
        <p:spPr>
          <a:xfrm rot="795751">
            <a:off x="6507387" y="1474242"/>
            <a:ext cx="188081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Se inspiration </a:t>
            </a:r>
            <a:b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3"/>
              </a:rPr>
              <a:t>www.ibar.dk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4"/>
              </a:rPr>
              <a:t>www.barweb.dk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5"/>
              </a:rPr>
              <a:t>www.at.dk</a:t>
            </a: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5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APV</a:t>
            </a:r>
            <a:endParaRPr lang="da-D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113" y="1556792"/>
            <a:ext cx="3197373" cy="4525963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67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577913"/>
            <a:ext cx="3183711" cy="45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APV</a:t>
            </a:r>
            <a:endParaRPr lang="da-D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700808"/>
            <a:ext cx="2886075" cy="409575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68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92" y="1700808"/>
            <a:ext cx="2874308" cy="40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APV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Den årlige arbejdsmiljødrøftelse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>
                <a:solidFill>
                  <a:prstClr val="white">
                    <a:tint val="75000"/>
                  </a:prstClr>
                </a:solidFill>
              </a:rPr>
              <a:t>Arbejdsmiljøroadshow</a:t>
            </a:r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69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380176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Det er arbejdsgiveren, som skal sørge for, at den årlige arbejdsmiljødrøftelse finder sted.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Her skal man diskutere det kommende års samarbejde om arbejdsmiljø tilrettelægges og hvor man evaluerer det seneste års arbejde.</a:t>
            </a:r>
          </a:p>
          <a:p>
            <a:endParaRPr lang="da-DK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Gør den årlige arbejdsmiljødrøftelse til en del af virksomhedens drift, gør det når det passer (ej i højsæson) og koble det sammen med APV og det øvrige arbejdsmiljøarbejde.</a:t>
            </a:r>
          </a:p>
        </p:txBody>
      </p:sp>
    </p:spTree>
    <p:extLst>
      <p:ext uri="{BB962C8B-B14F-4D97-AF65-F5344CB8AC3E}">
        <p14:creationId xmlns:p14="http://schemas.microsoft.com/office/powerpoint/2010/main" val="39234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Status i </a:t>
            </a:r>
            <a:r>
              <a:rPr lang="da-DK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Metal og maskinindustrien </a:t>
            </a:r>
            <a:endParaRPr lang="da-DK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62880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dirty="0" smtClean="0"/>
              <a:t>Der er gennemført 1.369 tilsyn</a:t>
            </a:r>
            <a:br>
              <a:rPr lang="da-DK" dirty="0" smtClean="0"/>
            </a:br>
            <a:r>
              <a:rPr lang="da-DK" dirty="0" smtClean="0"/>
              <a:t>	</a:t>
            </a:r>
            <a:r>
              <a:rPr lang="da-DK" sz="2400" dirty="0" smtClean="0"/>
              <a:t>(52 % af alle virksomheder)</a:t>
            </a: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Der er afgivet 2.104 reaktioner 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sz="2400" dirty="0"/>
              <a:t>Ulykker </a:t>
            </a:r>
            <a:r>
              <a:rPr lang="da-DK" sz="2400" dirty="0" smtClean="0"/>
              <a:t> 	975</a:t>
            </a:r>
          </a:p>
          <a:p>
            <a:pPr marL="0" indent="0">
              <a:buNone/>
            </a:pPr>
            <a:r>
              <a:rPr lang="da-DK" sz="2400" dirty="0"/>
              <a:t>	</a:t>
            </a:r>
            <a:r>
              <a:rPr lang="da-DK" sz="2400" dirty="0" smtClean="0"/>
              <a:t>Egenindsats  	463</a:t>
            </a:r>
          </a:p>
          <a:p>
            <a:pPr marL="0" indent="0">
              <a:buNone/>
            </a:pPr>
            <a:r>
              <a:rPr lang="da-DK" sz="2400" dirty="0" smtClean="0"/>
              <a:t>	Kemi 		321</a:t>
            </a:r>
          </a:p>
          <a:p>
            <a:pPr marL="0" indent="0">
              <a:buNone/>
            </a:pPr>
            <a:r>
              <a:rPr lang="da-DK" sz="2400" dirty="0" smtClean="0"/>
              <a:t>	MSB 		217</a:t>
            </a:r>
          </a:p>
          <a:p>
            <a:pPr marL="0" indent="0">
              <a:buNone/>
            </a:pPr>
            <a:r>
              <a:rPr lang="da-DK" sz="2400" dirty="0"/>
              <a:t>	</a:t>
            </a:r>
            <a:r>
              <a:rPr lang="da-DK" sz="2400" dirty="0" smtClean="0"/>
              <a:t>Støj 		57</a:t>
            </a:r>
          </a:p>
          <a:p>
            <a:pPr marL="0" indent="0">
              <a:buNone/>
            </a:pPr>
            <a:r>
              <a:rPr lang="da-DK" sz="2400" dirty="0" smtClean="0"/>
              <a:t>	Psykisk 		35	</a:t>
            </a: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tregbilledforklaring 1 9"/>
          <p:cNvSpPr/>
          <p:nvPr/>
        </p:nvSpPr>
        <p:spPr>
          <a:xfrm>
            <a:off x="4932040" y="3786200"/>
            <a:ext cx="792088" cy="576064"/>
          </a:xfrm>
          <a:prstGeom prst="borderCallout1">
            <a:avLst>
              <a:gd name="adj1" fmla="val 22200"/>
              <a:gd name="adj2" fmla="val -14608"/>
              <a:gd name="adj3" fmla="val 36584"/>
              <a:gd name="adj4" fmla="val -129112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2014</a:t>
            </a:r>
          </a:p>
          <a:p>
            <a:pPr algn="ctr"/>
            <a:r>
              <a:rPr lang="da-DK" dirty="0">
                <a:solidFill>
                  <a:schemeClr val="tx1"/>
                </a:solidFill>
              </a:rPr>
              <a:t>68 %</a:t>
            </a:r>
          </a:p>
        </p:txBody>
      </p:sp>
      <p:sp>
        <p:nvSpPr>
          <p:cNvPr id="11" name="Stregbilledforklaring 1 10"/>
          <p:cNvSpPr/>
          <p:nvPr/>
        </p:nvSpPr>
        <p:spPr>
          <a:xfrm>
            <a:off x="6365913" y="4073623"/>
            <a:ext cx="864096" cy="576064"/>
          </a:xfrm>
          <a:prstGeom prst="borderCallout1">
            <a:avLst>
              <a:gd name="adj1" fmla="val 18750"/>
              <a:gd name="adj2" fmla="val -8333"/>
              <a:gd name="adj3" fmla="val 5528"/>
              <a:gd name="adj4" fmla="val -61338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2013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62 %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5" name="Stregbilledforklaring 1 14"/>
          <p:cNvSpPr/>
          <p:nvPr/>
        </p:nvSpPr>
        <p:spPr>
          <a:xfrm>
            <a:off x="7994612" y="3786200"/>
            <a:ext cx="864096" cy="576064"/>
          </a:xfrm>
          <a:prstGeom prst="borderCallout1">
            <a:avLst>
              <a:gd name="adj1" fmla="val 18750"/>
              <a:gd name="adj2" fmla="val -8333"/>
              <a:gd name="adj3" fmla="val 72816"/>
              <a:gd name="adj4" fmla="val -7399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2012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66 %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3" name="Stregbilledforklaring 1 12"/>
          <p:cNvSpPr/>
          <p:nvPr/>
        </p:nvSpPr>
        <p:spPr>
          <a:xfrm>
            <a:off x="4932040" y="4548333"/>
            <a:ext cx="792088" cy="571199"/>
          </a:xfrm>
          <a:prstGeom prst="borderCallout1">
            <a:avLst>
              <a:gd name="adj1" fmla="val 18750"/>
              <a:gd name="adj2" fmla="val -8333"/>
              <a:gd name="adj3" fmla="val 6745"/>
              <a:gd name="adj4" fmla="val -116261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2014</a:t>
            </a:r>
          </a:p>
          <a:p>
            <a:pPr algn="ctr"/>
            <a:r>
              <a:rPr lang="da-DK" dirty="0" smtClean="0"/>
              <a:t>19 %</a:t>
            </a:r>
            <a:endParaRPr lang="da-DK" dirty="0"/>
          </a:p>
        </p:txBody>
      </p:sp>
      <p:sp>
        <p:nvSpPr>
          <p:cNvPr id="17" name="Stregbilledforklaring 1 16"/>
          <p:cNvSpPr/>
          <p:nvPr/>
        </p:nvSpPr>
        <p:spPr>
          <a:xfrm>
            <a:off x="6365913" y="4802085"/>
            <a:ext cx="864096" cy="507505"/>
          </a:xfrm>
          <a:prstGeom prst="borderCallout1">
            <a:avLst>
              <a:gd name="adj1" fmla="val 18750"/>
              <a:gd name="adj2" fmla="val -8333"/>
              <a:gd name="adj3" fmla="val -6964"/>
              <a:gd name="adj4" fmla="val -61338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2013</a:t>
            </a:r>
          </a:p>
          <a:p>
            <a:pPr algn="ctr"/>
            <a:r>
              <a:rPr lang="da-DK" dirty="0" smtClean="0"/>
              <a:t>17 %</a:t>
            </a:r>
            <a:endParaRPr lang="da-DK" dirty="0"/>
          </a:p>
        </p:txBody>
      </p:sp>
      <p:sp>
        <p:nvSpPr>
          <p:cNvPr id="18" name="Stregbilledforklaring 1 17"/>
          <p:cNvSpPr/>
          <p:nvPr/>
        </p:nvSpPr>
        <p:spPr>
          <a:xfrm>
            <a:off x="7994612" y="4612027"/>
            <a:ext cx="864096" cy="507505"/>
          </a:xfrm>
          <a:prstGeom prst="borderCallout1">
            <a:avLst>
              <a:gd name="adj1" fmla="val 18750"/>
              <a:gd name="adj2" fmla="val -8333"/>
              <a:gd name="adj3" fmla="val 85082"/>
              <a:gd name="adj4" fmla="val -77441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2012</a:t>
            </a:r>
          </a:p>
          <a:p>
            <a:pPr algn="ctr"/>
            <a:r>
              <a:rPr lang="da-DK" dirty="0" smtClean="0"/>
              <a:t>16 %</a:t>
            </a:r>
            <a:endParaRPr lang="da-DK" dirty="0"/>
          </a:p>
        </p:txBody>
      </p:sp>
      <p:sp>
        <p:nvSpPr>
          <p:cNvPr id="14" name="Stregbilledforklaring 1 13"/>
          <p:cNvSpPr/>
          <p:nvPr/>
        </p:nvSpPr>
        <p:spPr>
          <a:xfrm>
            <a:off x="4932040" y="5309590"/>
            <a:ext cx="792088" cy="612648"/>
          </a:xfrm>
          <a:prstGeom prst="borderCallout1">
            <a:avLst>
              <a:gd name="adj1" fmla="val 18750"/>
              <a:gd name="adj2" fmla="val -8333"/>
              <a:gd name="adj3" fmla="val -46488"/>
              <a:gd name="adj4" fmla="val -92681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2014</a:t>
            </a:r>
          </a:p>
          <a:p>
            <a:pPr algn="ctr"/>
            <a:r>
              <a:rPr lang="da-DK" dirty="0" smtClean="0"/>
              <a:t>16 %</a:t>
            </a:r>
            <a:endParaRPr lang="da-DK" dirty="0"/>
          </a:p>
        </p:txBody>
      </p:sp>
      <p:sp>
        <p:nvSpPr>
          <p:cNvPr id="20" name="Stregbilledforklaring 1 19"/>
          <p:cNvSpPr/>
          <p:nvPr/>
        </p:nvSpPr>
        <p:spPr>
          <a:xfrm>
            <a:off x="6365913" y="5446061"/>
            <a:ext cx="864096" cy="612648"/>
          </a:xfrm>
          <a:prstGeom prst="borderCallout1">
            <a:avLst>
              <a:gd name="adj1" fmla="val 18750"/>
              <a:gd name="adj2" fmla="val -8333"/>
              <a:gd name="adj3" fmla="val 2182"/>
              <a:gd name="adj4" fmla="val -63638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2013</a:t>
            </a:r>
          </a:p>
          <a:p>
            <a:pPr algn="ctr"/>
            <a:r>
              <a:rPr lang="da-DK" dirty="0" smtClean="0"/>
              <a:t>13 %</a:t>
            </a:r>
            <a:endParaRPr lang="da-DK" dirty="0"/>
          </a:p>
        </p:txBody>
      </p:sp>
      <p:sp>
        <p:nvSpPr>
          <p:cNvPr id="21" name="Stregbilledforklaring 1 20"/>
          <p:cNvSpPr/>
          <p:nvPr/>
        </p:nvSpPr>
        <p:spPr>
          <a:xfrm>
            <a:off x="7994612" y="5309590"/>
            <a:ext cx="863420" cy="612648"/>
          </a:xfrm>
          <a:prstGeom prst="borderCallout1">
            <a:avLst>
              <a:gd name="adj1" fmla="val 18750"/>
              <a:gd name="adj2" fmla="val -8333"/>
              <a:gd name="adj3" fmla="val 70319"/>
              <a:gd name="adj4" fmla="val -71716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2012</a:t>
            </a:r>
          </a:p>
          <a:p>
            <a:pPr algn="ctr"/>
            <a:r>
              <a:rPr lang="da-DK" dirty="0" smtClean="0"/>
              <a:t>5 %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11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APV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Den årlige arbejdsmiljødrøftelse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>
                <a:solidFill>
                  <a:prstClr val="white">
                    <a:tint val="75000"/>
                  </a:prstClr>
                </a:solidFill>
              </a:rPr>
              <a:t>Arbejdsmiljøroadshow</a:t>
            </a:r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70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380176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Virksomheden skal skrifteligt kunne dokumentere, at den årlige arbejdsmiljødrøftelse har fundet sted.	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Det er dog op til virksomheden selv at vælge hvordan. 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Det kan være alt fra et selvstændigt dokument til et punkt i et referat fra et arbejdsmiljøudvalgsmøde.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 smtClean="0"/>
          </a:p>
        </p:txBody>
      </p:sp>
      <p:sp>
        <p:nvSpPr>
          <p:cNvPr id="8" name="TextBox 7"/>
          <p:cNvSpPr txBox="1"/>
          <p:nvPr/>
        </p:nvSpPr>
        <p:spPr>
          <a:xfrm rot="795751">
            <a:off x="6507387" y="1474242"/>
            <a:ext cx="188081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Se inspiration </a:t>
            </a:r>
            <a:b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3"/>
              </a:rPr>
              <a:t>www.ibar.dk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4"/>
              </a:rPr>
              <a:t>www.barweb.dk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5"/>
              </a:rPr>
              <a:t>www.at.dk</a:t>
            </a: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854" y="1556792"/>
            <a:ext cx="3120162" cy="44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Anmeldelse af arbejdsulykker - EASY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>
                <a:solidFill>
                  <a:prstClr val="white">
                    <a:tint val="75000"/>
                  </a:prstClr>
                </a:solidFill>
              </a:rPr>
              <a:t>Arbejdsmiljøroadshow</a:t>
            </a:r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795751">
            <a:off x="7009582" y="1812864"/>
            <a:ext cx="188081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Se inspiration </a:t>
            </a:r>
            <a:b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3"/>
              </a:rPr>
              <a:t>www.ibar.dk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4"/>
              </a:rPr>
              <a:t>www.barweb.dk</a:t>
            </a:r>
            <a:endParaRPr lang="da-DK" sz="11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risten ITC" panose="03050502040202030202" pitchFamily="66" charset="0"/>
            </a:endParaRPr>
          </a:p>
          <a:p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  <a:hlinkClick r:id="rId5"/>
              </a:rPr>
              <a:t>www.at.dk</a:t>
            </a:r>
            <a:r>
              <a:rPr lang="da-DK" sz="11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3105835"/>
            <a:ext cx="4572000" cy="147732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da-DK" dirty="0">
                <a:hlinkClick r:id="rId6"/>
              </a:rPr>
              <a:t>https://</a:t>
            </a:r>
            <a:r>
              <a:rPr lang="da-DK" dirty="0" smtClean="0">
                <a:hlinkClick r:id="rId6"/>
              </a:rPr>
              <a:t>www.youtube.com/watch?v=nJhtipfORD0&amp;feature=player_embedded</a:t>
            </a:r>
            <a:endParaRPr lang="da-DK" dirty="0" smtClean="0"/>
          </a:p>
          <a:p>
            <a:endParaRPr lang="da-DK" dirty="0"/>
          </a:p>
          <a:p>
            <a:r>
              <a:rPr lang="en-US" u="sng" dirty="0">
                <a:hlinkClick r:id="rId7"/>
              </a:rPr>
              <a:t>http://nemams.com/roadshow2015/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65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72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787041" y="2967335"/>
            <a:ext cx="55699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Michael Jørgensen </a:t>
            </a:r>
          </a:p>
          <a:p>
            <a:pPr algn="ctr"/>
            <a:r>
              <a:rPr lang="da-DK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CO-industri </a:t>
            </a:r>
            <a:endParaRPr lang="da-DK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27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73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dirty="0" smtClean="0"/>
              <a:t>www.i-bar.dk</a:t>
            </a:r>
            <a:endParaRPr lang="da-D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527050"/>
            <a:ext cx="57975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9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74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dirty="0" smtClean="0"/>
              <a:t>www.i-bar.dk</a:t>
            </a:r>
            <a:endParaRPr lang="da-D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60648"/>
            <a:ext cx="43053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1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dirty="0" smtClean="0"/>
              <a:t>www.i-bar.dk</a:t>
            </a:r>
            <a:endParaRPr lang="da-D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44" y="260648"/>
            <a:ext cx="429895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76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387350"/>
            <a:ext cx="431165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77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619944" y="1277144"/>
            <a:ext cx="8229600" cy="4525963"/>
          </a:xfrm>
          <a:prstGeom prst="rect">
            <a:avLst/>
          </a:prstGeom>
        </p:spPr>
        <p:txBody>
          <a:bodyPr vert="horz" lIns="91302" tIns="45652" rIns="91302" bIns="45652" rtlCol="0">
            <a:normAutofit fontScale="92500" lnSpcReduction="10000"/>
          </a:bodyPr>
          <a:lstStyle>
            <a:lvl1pPr marL="342398" indent="-342398" algn="l" defTabSz="91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848" indent="-285333" algn="l" defTabSz="91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303" indent="-228256" algn="l" defTabSz="91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823" indent="-228256" algn="l" defTabSz="91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355" indent="-228256" algn="l" defTabSz="9130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874" indent="-228256" algn="l" defTabSz="91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392" indent="-228256" algn="l" defTabSz="91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918" indent="-228256" algn="l" defTabSz="91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431" indent="-228256" algn="l" defTabSz="91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31825"/>
            <a:r>
              <a:rPr lang="da-DK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Gill Sans"/>
              </a:rPr>
              <a:t>Materialer kan bestilles gennem organisationerne, hvis medlem.</a:t>
            </a:r>
          </a:p>
          <a:p>
            <a:pPr defTabSz="631825"/>
            <a:endParaRPr lang="da-DK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defTabSz="631825"/>
            <a:r>
              <a:rPr lang="da-DK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Gill Sans"/>
              </a:rPr>
              <a:t>Købes i Arbejdsmiljøbutikken. Betaler for fragt og håndtering. Produktet er gratis.</a:t>
            </a:r>
          </a:p>
          <a:p>
            <a:pPr defTabSz="631825"/>
            <a:endParaRPr lang="da-DK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defTabSz="631825"/>
            <a:r>
              <a:rPr lang="da-DK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Gill Sans"/>
              </a:rPr>
              <a:t>Alle materialer kan downloades fra i-bar.dk</a:t>
            </a:r>
          </a:p>
          <a:p>
            <a:pPr defTabSz="631825"/>
            <a:endParaRPr lang="da-DK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defTabSz="631825"/>
            <a:r>
              <a:rPr lang="da-DK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Gill Sans"/>
              </a:rPr>
              <a:t>Husk at tilmelde nyhedsbrevet på www.i-bar.dk</a:t>
            </a:r>
            <a:endParaRPr lang="da-DK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42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78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Billede 6"/>
          <p:cNvPicPr/>
          <p:nvPr/>
        </p:nvPicPr>
        <p:blipFill rotWithShape="1">
          <a:blip r:embed="rId2"/>
          <a:srcRect l="25031" t="8634" r="25529"/>
          <a:stretch/>
        </p:blipFill>
        <p:spPr bwMode="auto">
          <a:xfrm>
            <a:off x="1907704" y="1196752"/>
            <a:ext cx="5112568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www.i-bar.dk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0982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79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Billede 6"/>
          <p:cNvPicPr/>
          <p:nvPr/>
        </p:nvPicPr>
        <p:blipFill rotWithShape="1">
          <a:blip r:embed="rId2"/>
          <a:srcRect l="23163" t="5756" r="20921"/>
          <a:stretch/>
        </p:blipFill>
        <p:spPr bwMode="auto">
          <a:xfrm>
            <a:off x="2144986" y="1556792"/>
            <a:ext cx="5023058" cy="4718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I-BAR på </a:t>
            </a:r>
            <a:r>
              <a:rPr lang="da-DK" dirty="0" err="1" smtClean="0"/>
              <a:t>facebook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29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Status i Metal og maskinindustrien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62880" y="1628800"/>
            <a:ext cx="8229600" cy="4525963"/>
          </a:xfrm>
        </p:spPr>
        <p:txBody>
          <a:bodyPr>
            <a:normAutofit/>
          </a:bodyPr>
          <a:lstStyle/>
          <a:p>
            <a:r>
              <a:rPr lang="da-DK" sz="2800" b="1" dirty="0"/>
              <a:t>Ulykkesrisici:</a:t>
            </a:r>
            <a:br>
              <a:rPr lang="da-DK" sz="2800" b="1" dirty="0"/>
            </a:br>
            <a:r>
              <a:rPr lang="da-DK" sz="2800" b="1" dirty="0"/>
              <a:t>	</a:t>
            </a:r>
            <a:r>
              <a:rPr lang="da-DK" sz="2400" dirty="0"/>
              <a:t>Inden for området er det primært </a:t>
            </a:r>
            <a:r>
              <a:rPr lang="da-DK" sz="2400" dirty="0" smtClean="0"/>
              <a:t>maskiner</a:t>
            </a:r>
            <a:r>
              <a:rPr lang="da-DK" sz="2400" dirty="0"/>
              <a:t>, anlæg og </a:t>
            </a:r>
            <a:r>
              <a:rPr lang="da-DK" sz="2400" dirty="0" smtClean="0"/>
              <a:t>	trykbærende </a:t>
            </a:r>
            <a:r>
              <a:rPr lang="da-DK" sz="2400" dirty="0"/>
              <a:t>udstyr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 </a:t>
            </a:r>
            <a:r>
              <a:rPr lang="da-DK" sz="2800" b="1" dirty="0"/>
              <a:t>Krav til egenindsats:</a:t>
            </a:r>
          </a:p>
          <a:p>
            <a:pPr marL="0" indent="0">
              <a:buNone/>
            </a:pPr>
            <a:r>
              <a:rPr lang="da-DK" sz="2400" dirty="0"/>
              <a:t>	inden for området er det APV, lovpligtige </a:t>
            </a:r>
            <a:r>
              <a:rPr lang="da-DK" sz="2400" dirty="0" smtClean="0"/>
              <a:t>eftersyn</a:t>
            </a:r>
            <a:r>
              <a:rPr lang="da-DK" sz="2400" dirty="0"/>
              <a:t>, </a:t>
            </a:r>
            <a:r>
              <a:rPr lang="da-DK" sz="2400" dirty="0" smtClean="0"/>
              <a:t>	brugsanvisninger </a:t>
            </a:r>
            <a:r>
              <a:rPr lang="da-DK" sz="2400" dirty="0"/>
              <a:t>og AMO </a:t>
            </a:r>
          </a:p>
          <a:p>
            <a:pPr marL="0" indent="0">
              <a:buNone/>
            </a:pPr>
            <a:r>
              <a:rPr lang="da-DK" sz="2400" dirty="0" smtClean="0"/>
              <a:t>	</a:t>
            </a: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4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54334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dirty="0" smtClean="0"/>
              <a:t>Tak for denne gang</a:t>
            </a:r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 smtClean="0"/>
              <a:t>Håber det har været tiden værd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endParaRPr lang="da-DK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a-DK" dirty="0" smtClean="0">
                <a:sym typeface="Wingdings" panose="05000000000000000000" pitchFamily="2" charset="2"/>
              </a:rPr>
              <a:t>Håber at se mange af jer igen næste år.</a:t>
            </a:r>
          </a:p>
          <a:p>
            <a:pPr marL="0" indent="0" algn="ctr">
              <a:buNone/>
            </a:pPr>
            <a:endParaRPr lang="da-DK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a-DK" dirty="0" smtClean="0">
                <a:sym typeface="Wingdings" panose="05000000000000000000" pitchFamily="2" charset="2"/>
              </a:rPr>
              <a:t>Reserver ugerne 4 – 5 – 6</a:t>
            </a:r>
          </a:p>
          <a:p>
            <a:pPr marL="0" indent="0" algn="ctr">
              <a:buNone/>
            </a:pPr>
            <a:endParaRPr lang="da-DK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a-DK" dirty="0" smtClean="0">
                <a:sym typeface="Wingdings" panose="05000000000000000000" pitchFamily="2" charset="2"/>
              </a:rPr>
              <a:t>Tilmeld nyhedsbrev og </a:t>
            </a:r>
            <a:r>
              <a:rPr lang="da-DK" dirty="0" err="1" smtClean="0">
                <a:sym typeface="Wingdings" panose="05000000000000000000" pitchFamily="2" charset="2"/>
              </a:rPr>
              <a:t>facebook</a:t>
            </a:r>
            <a:r>
              <a:rPr lang="da-DK" dirty="0" smtClean="0">
                <a:sym typeface="Wingdings" panose="05000000000000000000" pitchFamily="2" charset="2"/>
              </a:rPr>
              <a:t> så får I direkte og hurtigt besked når man kan tilmelde sig.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80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6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4594522"/>
          </a:xfrm>
        </p:spPr>
        <p:txBody>
          <a:bodyPr/>
          <a:lstStyle/>
          <a:p>
            <a:r>
              <a:rPr lang="da-DK" dirty="0" smtClean="0"/>
              <a:t>Husk at aflevere spørgeskemaet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Kør forsigtigt og kom godt hjem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81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1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Status i Metal og maskinindustrien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62880" y="1628800"/>
            <a:ext cx="8229600" cy="4525963"/>
          </a:xfrm>
        </p:spPr>
        <p:txBody>
          <a:bodyPr>
            <a:normAutofit/>
          </a:bodyPr>
          <a:lstStyle/>
          <a:p>
            <a:r>
              <a:rPr lang="da-DK" sz="3600" b="1" dirty="0"/>
              <a:t>Kemisk og biologisk belastninger: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sz="2400" dirty="0"/>
              <a:t>Inden for området er der primært </a:t>
            </a:r>
            <a:r>
              <a:rPr lang="da-DK" sz="2400" dirty="0" smtClean="0"/>
              <a:t>luftvejsbelastninger </a:t>
            </a:r>
            <a:r>
              <a:rPr lang="da-DK" sz="2400" dirty="0"/>
              <a:t>og </a:t>
            </a:r>
            <a:r>
              <a:rPr lang="da-DK" sz="2400" dirty="0" smtClean="0"/>
              <a:t>	kræftfremkaldende belastninger</a:t>
            </a:r>
            <a:r>
              <a:rPr lang="da-DK" sz="2400" dirty="0"/>
              <a:t>.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  <a:p>
            <a:r>
              <a:rPr lang="da-DK" dirty="0"/>
              <a:t>MSB</a:t>
            </a:r>
          </a:p>
          <a:p>
            <a:pPr marL="456515" lvl="1" indent="0">
              <a:buNone/>
            </a:pPr>
            <a:r>
              <a:rPr lang="da-DK" dirty="0"/>
              <a:t>	</a:t>
            </a:r>
            <a:r>
              <a:rPr lang="da-DK" sz="2400" dirty="0"/>
              <a:t>Løft – træk og skub  </a:t>
            </a:r>
            <a:endParaRPr lang="da-DK" dirty="0"/>
          </a:p>
          <a:p>
            <a:pPr marL="0" indent="0">
              <a:buNone/>
            </a:pPr>
            <a:r>
              <a:rPr lang="da-DK" sz="2400" dirty="0" smtClean="0"/>
              <a:t>	</a:t>
            </a:r>
            <a:endParaRPr lang="da-DK" sz="24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339D-B371-4266-B17C-3EEC28AC2CD1}" type="datetime1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21-01-2015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white">
                    <a:tint val="75000"/>
                  </a:prstClr>
                </a:solidFill>
              </a:rPr>
              <a:t>Arbejdsmiljøroadshow 2015</a:t>
            </a:r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E7BC1-28B4-453B-80A8-15BA207FD262}" type="slidenum">
              <a:rPr lang="da-DK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da-DK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2699</TotalTime>
  <Words>1383</Words>
  <Application>Microsoft Office PowerPoint</Application>
  <PresentationFormat>Skærmshow (4:3)</PresentationFormat>
  <Paragraphs>656</Paragraphs>
  <Slides>81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81</vt:i4>
      </vt:variant>
    </vt:vector>
  </HeadingPairs>
  <TitlesOfParts>
    <vt:vector size="82" baseType="lpstr">
      <vt:lpstr>3_Office Theme</vt:lpstr>
      <vt:lpstr>PowerPoint-præsentation</vt:lpstr>
      <vt:lpstr>Arbejdsmiljøroadshow 2015</vt:lpstr>
      <vt:lpstr>Arbejdsmiljøroadshow 2015</vt:lpstr>
      <vt:lpstr>Arbejdsmiljøroadshow 2015</vt:lpstr>
      <vt:lpstr>PowerPoint-præsentation</vt:lpstr>
      <vt:lpstr>PowerPoint-præsentation</vt:lpstr>
      <vt:lpstr>Status i Metal og maskinindustrien </vt:lpstr>
      <vt:lpstr>Status i Metal og maskinindustrien </vt:lpstr>
      <vt:lpstr>Status i Metal og maskinindustrien </vt:lpstr>
      <vt:lpstr>Status i Metal og maskinindustrien </vt:lpstr>
      <vt:lpstr>Status i Metal og maskinindustrien </vt:lpstr>
      <vt:lpstr>Status i Metal og maskinindustrien </vt:lpstr>
      <vt:lpstr>PowerPoint-præsentation</vt:lpstr>
      <vt:lpstr>Psykisk Arbejdsmiljø </vt:lpstr>
      <vt:lpstr>Psykisk Arbejdsmiljø </vt:lpstr>
      <vt:lpstr> Psykisk Arbejdsmiljø Indhold  </vt:lpstr>
      <vt:lpstr>Psykisk Arbejdsmiljø Indhold </vt:lpstr>
      <vt:lpstr>Psykisk Arbejdsmiljø Indhold </vt:lpstr>
      <vt:lpstr>Psykisk Arbejdsmiljø </vt:lpstr>
      <vt:lpstr>Psykisk Arbejdsmiljø </vt:lpstr>
      <vt:lpstr>Gode omsorgssamtaler</vt:lpstr>
      <vt:lpstr>Hvad indeholder pjecen? </vt:lpstr>
      <vt:lpstr> Når noget er på spil </vt:lpstr>
      <vt:lpstr>Uformelle og formelle samtaler</vt:lpstr>
      <vt:lpstr>Den formelle samtales forløb</vt:lpstr>
      <vt:lpstr>PAUSE  Kaffe/te og kage  Husk at tage materialer  </vt:lpstr>
      <vt:lpstr>PowerPoint-præsentation</vt:lpstr>
      <vt:lpstr>Vibrationer</vt:lpstr>
      <vt:lpstr>PowerPoint-præsentation</vt:lpstr>
      <vt:lpstr>Hånd-arm vibrationer</vt:lpstr>
      <vt:lpstr>PowerPoint-præsentation</vt:lpstr>
      <vt:lpstr>Hvide fingre</vt:lpstr>
      <vt:lpstr>Regler</vt:lpstr>
      <vt:lpstr>PowerPoint-præsentation</vt:lpstr>
      <vt:lpstr>Forebyggende tiltag</vt:lpstr>
      <vt:lpstr>Beregner - belastning</vt:lpstr>
      <vt:lpstr>Vibrationsstyrke</vt:lpstr>
      <vt:lpstr>PowerPoint-præsentation</vt:lpstr>
      <vt:lpstr>Helkropsvibrationer</vt:lpstr>
      <vt:lpstr>Jobtyper</vt:lpstr>
      <vt:lpstr>Helbredsproblemer</vt:lpstr>
      <vt:lpstr>Helbredsrisiko</vt:lpstr>
      <vt:lpstr>Regler</vt:lpstr>
      <vt:lpstr>Forebyggende tiltag</vt:lpstr>
      <vt:lpstr>Vibrationsbelastning</vt:lpstr>
      <vt:lpstr>Beregning af belastning</vt:lpstr>
      <vt:lpstr>Vibrationsstyrke</vt:lpstr>
      <vt:lpstr>Kommende arrangementer</vt:lpstr>
      <vt:lpstr>PowerPoint-præsentation</vt:lpstr>
      <vt:lpstr>PowerPoint-præsentation</vt:lpstr>
      <vt:lpstr>PowerPoint-præsentation</vt:lpstr>
      <vt:lpstr>Procesventilation </vt:lpstr>
      <vt:lpstr>Procesventilation</vt:lpstr>
      <vt:lpstr>Procesventilation Indhold </vt:lpstr>
      <vt:lpstr>PowerPoint-præsentation</vt:lpstr>
      <vt:lpstr>Viden om procesventilation </vt:lpstr>
      <vt:lpstr>Viden om procesventilation</vt:lpstr>
      <vt:lpstr>Viden om procesventilation</vt:lpstr>
      <vt:lpstr>Niels Chr. Nielsen Dansk Industri</vt:lpstr>
      <vt:lpstr>APV - guide til industrien </vt:lpstr>
      <vt:lpstr>APV </vt:lpstr>
      <vt:lpstr>APV</vt:lpstr>
      <vt:lpstr>APV</vt:lpstr>
      <vt:lpstr>APV</vt:lpstr>
      <vt:lpstr>APV</vt:lpstr>
      <vt:lpstr>APV</vt:lpstr>
      <vt:lpstr>APV</vt:lpstr>
      <vt:lpstr>APV</vt:lpstr>
      <vt:lpstr>APV </vt:lpstr>
      <vt:lpstr>APV </vt:lpstr>
      <vt:lpstr>Anmeldelse af arbejdsulykker - EASY </vt:lpstr>
      <vt:lpstr>PowerPoint-præsentation</vt:lpstr>
      <vt:lpstr>www.i-bar.dk</vt:lpstr>
      <vt:lpstr>www.i-bar.dk</vt:lpstr>
      <vt:lpstr>www.i-bar.dk</vt:lpstr>
      <vt:lpstr>PowerPoint-præsentation</vt:lpstr>
      <vt:lpstr>PowerPoint-præsentation</vt:lpstr>
      <vt:lpstr>www.i-bar.dk</vt:lpstr>
      <vt:lpstr>I-BAR på facebook</vt:lpstr>
      <vt:lpstr>PowerPoint-præsentation</vt:lpstr>
      <vt:lpstr>Husk at aflevere spørgeskemaet  Kør forsigtigt og kom godt hjem</vt:lpstr>
    </vt:vector>
  </TitlesOfParts>
  <Company>DI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Arbejdsmiljøroadshow 2012</dc:title>
  <dc:creator>KAAS</dc:creator>
  <cp:lastModifiedBy>0000ULR</cp:lastModifiedBy>
  <cp:revision>227</cp:revision>
  <dcterms:created xsi:type="dcterms:W3CDTF">2011-12-27T09:21:59Z</dcterms:created>
  <dcterms:modified xsi:type="dcterms:W3CDTF">2015-01-21T10:14:28Z</dcterms:modified>
</cp:coreProperties>
</file>