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94" r:id="rId4"/>
  </p:sldMasterIdLst>
  <p:notesMasterIdLst>
    <p:notesMasterId r:id="rId24"/>
  </p:notesMasterIdLst>
  <p:sldIdLst>
    <p:sldId id="256" r:id="rId5"/>
    <p:sldId id="286" r:id="rId6"/>
    <p:sldId id="287" r:id="rId7"/>
    <p:sldId id="285" r:id="rId8"/>
    <p:sldId id="288" r:id="rId9"/>
    <p:sldId id="281" r:id="rId10"/>
    <p:sldId id="283" r:id="rId11"/>
    <p:sldId id="270" r:id="rId12"/>
    <p:sldId id="262" r:id="rId13"/>
    <p:sldId id="263" r:id="rId14"/>
    <p:sldId id="274" r:id="rId15"/>
    <p:sldId id="272" r:id="rId16"/>
    <p:sldId id="261" r:id="rId17"/>
    <p:sldId id="275" r:id="rId18"/>
    <p:sldId id="279" r:id="rId19"/>
    <p:sldId id="278" r:id="rId20"/>
    <p:sldId id="277" r:id="rId21"/>
    <p:sldId id="276" r:id="rId22"/>
    <p:sldId id="259" r:id="rId23"/>
  </p:sldIdLst>
  <p:sldSz cx="9144000" cy="5143500" type="screen16x9"/>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na Vange Kjær Skettrup" initials="NVKS" lastIdx="2" clrIdx="0">
    <p:extLst>
      <p:ext uri="{19B8F6BF-5375-455C-9EA6-DF929625EA0E}">
        <p15:presenceInfo xmlns:p15="http://schemas.microsoft.com/office/powerpoint/2012/main" userId="S-1-5-21-3483291657-2193013787-3028306652-26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E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llemlayout 3 - Markerin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94678" autoAdjust="0"/>
  </p:normalViewPr>
  <p:slideViewPr>
    <p:cSldViewPr>
      <p:cViewPr varScale="1">
        <p:scale>
          <a:sx n="118" d="100"/>
          <a:sy n="118" d="100"/>
        </p:scale>
        <p:origin x="100" y="236"/>
      </p:cViewPr>
      <p:guideLst>
        <p:guide orient="horz" pos="1620"/>
        <p:guide pos="2880"/>
      </p:guideLst>
    </p:cSldViewPr>
  </p:slideViewPr>
  <p:notesTextViewPr>
    <p:cViewPr>
      <p:scale>
        <a:sx n="1" d="1"/>
        <a:sy n="1" d="1"/>
      </p:scale>
      <p:origin x="0" y="0"/>
    </p:cViewPr>
  </p:notesTextViewPr>
  <p:sorterViewPr>
    <p:cViewPr>
      <p:scale>
        <a:sx n="120" d="100"/>
        <a:sy n="120" d="100"/>
      </p:scale>
      <p:origin x="0" y="0"/>
    </p:cViewPr>
  </p:sorterViewPr>
  <p:notesViewPr>
    <p:cSldViewPr showGuides="1">
      <p:cViewPr varScale="1">
        <p:scale>
          <a:sx n="193" d="100"/>
          <a:sy n="193" d="100"/>
        </p:scale>
        <p:origin x="2888" y="200"/>
      </p:cViewPr>
      <p:guideLst>
        <p:guide orient="horz" pos="2141"/>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F47E3E-7219-4C4B-A0F2-76A325DE49FB}"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da-DK"/>
        </a:p>
      </dgm:t>
    </dgm:pt>
    <dgm:pt modelId="{66A11079-E9B6-4E76-A9E6-F920B9190449}">
      <dgm:prSet phldrT="[Tekst]" custT="1"/>
      <dgm:spPr/>
      <dgm:t>
        <a:bodyPr/>
        <a:lstStyle/>
        <a:p>
          <a:r>
            <a:rPr lang="da-DK" sz="2600" dirty="0"/>
            <a:t>Fastholdelse </a:t>
          </a:r>
          <a:r>
            <a:rPr lang="da-DK" sz="2000" dirty="0"/>
            <a:t>af 60-63 årige</a:t>
          </a:r>
        </a:p>
      </dgm:t>
    </dgm:pt>
    <dgm:pt modelId="{211A1ECD-A294-452B-B83B-EF9E5F27FC82}" type="parTrans" cxnId="{EFAC140B-C1FC-4E64-A58B-A358D5EDCB31}">
      <dgm:prSet/>
      <dgm:spPr/>
      <dgm:t>
        <a:bodyPr/>
        <a:lstStyle/>
        <a:p>
          <a:endParaRPr lang="da-DK"/>
        </a:p>
      </dgm:t>
    </dgm:pt>
    <dgm:pt modelId="{243A5A90-C328-4284-A097-E26133CFBA8D}" type="sibTrans" cxnId="{EFAC140B-C1FC-4E64-A58B-A358D5EDCB31}">
      <dgm:prSet/>
      <dgm:spPr/>
      <dgm:t>
        <a:bodyPr/>
        <a:lstStyle/>
        <a:p>
          <a:endParaRPr lang="da-DK"/>
        </a:p>
      </dgm:t>
    </dgm:pt>
    <dgm:pt modelId="{3CD44154-E97E-497E-8385-67461055FCE7}">
      <dgm:prSet phldrT="[Tekst]" custT="1"/>
      <dgm:spPr/>
      <dgm:t>
        <a:bodyPr/>
        <a:lstStyle/>
        <a:p>
          <a:r>
            <a:rPr lang="da-DK" sz="2600" dirty="0"/>
            <a:t>Rekruttering </a:t>
          </a:r>
          <a:r>
            <a:rPr lang="da-DK" sz="2000" dirty="0"/>
            <a:t>af 55-64 årige</a:t>
          </a:r>
        </a:p>
      </dgm:t>
    </dgm:pt>
    <dgm:pt modelId="{50458B55-601E-4E58-8146-DA6F252F9690}" type="parTrans" cxnId="{7C4454ED-CCD0-4AAF-A80F-3D499FF556FC}">
      <dgm:prSet/>
      <dgm:spPr/>
      <dgm:t>
        <a:bodyPr/>
        <a:lstStyle/>
        <a:p>
          <a:endParaRPr lang="da-DK"/>
        </a:p>
      </dgm:t>
    </dgm:pt>
    <dgm:pt modelId="{D711E1C1-7958-4C99-AD0E-3E75844C9E19}" type="sibTrans" cxnId="{7C4454ED-CCD0-4AAF-A80F-3D499FF556FC}">
      <dgm:prSet/>
      <dgm:spPr/>
      <dgm:t>
        <a:bodyPr/>
        <a:lstStyle/>
        <a:p>
          <a:endParaRPr lang="da-DK"/>
        </a:p>
      </dgm:t>
    </dgm:pt>
    <dgm:pt modelId="{9557A772-DC9F-40D0-B3DC-4254527024AF}">
      <dgm:prSet/>
      <dgm:spPr/>
      <dgm:t>
        <a:bodyPr/>
        <a:lstStyle/>
        <a:p>
          <a:endParaRPr lang="da-DK"/>
        </a:p>
      </dgm:t>
    </dgm:pt>
    <dgm:pt modelId="{77F3E967-DB5F-4B01-87BE-D83F1D34EF06}" type="parTrans" cxnId="{E498CF6D-9C73-4598-8EE8-9F39DD75A893}">
      <dgm:prSet/>
      <dgm:spPr/>
      <dgm:t>
        <a:bodyPr/>
        <a:lstStyle/>
        <a:p>
          <a:endParaRPr lang="da-DK"/>
        </a:p>
      </dgm:t>
    </dgm:pt>
    <dgm:pt modelId="{0B98361D-EE5A-41F9-8FE6-3E7BD49AF2F6}" type="sibTrans" cxnId="{E498CF6D-9C73-4598-8EE8-9F39DD75A893}">
      <dgm:prSet/>
      <dgm:spPr/>
      <dgm:t>
        <a:bodyPr/>
        <a:lstStyle/>
        <a:p>
          <a:endParaRPr lang="da-DK"/>
        </a:p>
      </dgm:t>
    </dgm:pt>
    <dgm:pt modelId="{27106B21-45BE-482B-9145-4A44572A6D20}" type="pres">
      <dgm:prSet presAssocID="{3EF47E3E-7219-4C4B-A0F2-76A325DE49FB}" presName="compositeShape" presStyleCnt="0">
        <dgm:presLayoutVars>
          <dgm:chMax val="2"/>
          <dgm:dir/>
          <dgm:resizeHandles val="exact"/>
        </dgm:presLayoutVars>
      </dgm:prSet>
      <dgm:spPr/>
    </dgm:pt>
    <dgm:pt modelId="{A787D4E5-8376-467C-B5E5-FB71E4C160A6}" type="pres">
      <dgm:prSet presAssocID="{66A11079-E9B6-4E76-A9E6-F920B9190449}" presName="upArrow" presStyleLbl="node1" presStyleIdx="0" presStyleCnt="2" custLinFactNeighborY="-2533"/>
      <dgm:spPr/>
    </dgm:pt>
    <dgm:pt modelId="{5B30B960-451F-4DAB-9E57-7BFF6D861332}" type="pres">
      <dgm:prSet presAssocID="{66A11079-E9B6-4E76-A9E6-F920B9190449}" presName="upArrowText" presStyleLbl="revTx" presStyleIdx="0" presStyleCnt="2">
        <dgm:presLayoutVars>
          <dgm:chMax val="0"/>
          <dgm:bulletEnabled val="1"/>
        </dgm:presLayoutVars>
      </dgm:prSet>
      <dgm:spPr/>
    </dgm:pt>
    <dgm:pt modelId="{01B8A229-717C-4E39-973A-9FFD89C067A5}" type="pres">
      <dgm:prSet presAssocID="{3CD44154-E97E-497E-8385-67461055FCE7}" presName="downArrow" presStyleLbl="node1" presStyleIdx="1" presStyleCnt="2"/>
      <dgm:spPr/>
    </dgm:pt>
    <dgm:pt modelId="{16157241-23B3-45DB-B6B5-B17A5CBEF399}" type="pres">
      <dgm:prSet presAssocID="{3CD44154-E97E-497E-8385-67461055FCE7}" presName="downArrowText" presStyleLbl="revTx" presStyleIdx="1" presStyleCnt="2">
        <dgm:presLayoutVars>
          <dgm:chMax val="0"/>
          <dgm:bulletEnabled val="1"/>
        </dgm:presLayoutVars>
      </dgm:prSet>
      <dgm:spPr/>
    </dgm:pt>
  </dgm:ptLst>
  <dgm:cxnLst>
    <dgm:cxn modelId="{EFAC140B-C1FC-4E64-A58B-A358D5EDCB31}" srcId="{3EF47E3E-7219-4C4B-A0F2-76A325DE49FB}" destId="{66A11079-E9B6-4E76-A9E6-F920B9190449}" srcOrd="0" destOrd="0" parTransId="{211A1ECD-A294-452B-B83B-EF9E5F27FC82}" sibTransId="{243A5A90-C328-4284-A097-E26133CFBA8D}"/>
    <dgm:cxn modelId="{45AC891D-C013-46FC-85E3-6E21917D9B61}" type="presOf" srcId="{3EF47E3E-7219-4C4B-A0F2-76A325DE49FB}" destId="{27106B21-45BE-482B-9145-4A44572A6D20}" srcOrd="0" destOrd="0" presId="urn:microsoft.com/office/officeart/2005/8/layout/arrow4"/>
    <dgm:cxn modelId="{E5A7B624-9ACD-4AAE-8ED6-94DA2BF65499}" type="presOf" srcId="{66A11079-E9B6-4E76-A9E6-F920B9190449}" destId="{5B30B960-451F-4DAB-9E57-7BFF6D861332}" srcOrd="0" destOrd="0" presId="urn:microsoft.com/office/officeart/2005/8/layout/arrow4"/>
    <dgm:cxn modelId="{3B3DC525-57EA-4A34-A300-6A9672091416}" type="presOf" srcId="{3CD44154-E97E-497E-8385-67461055FCE7}" destId="{16157241-23B3-45DB-B6B5-B17A5CBEF399}" srcOrd="0" destOrd="0" presId="urn:microsoft.com/office/officeart/2005/8/layout/arrow4"/>
    <dgm:cxn modelId="{E498CF6D-9C73-4598-8EE8-9F39DD75A893}" srcId="{3EF47E3E-7219-4C4B-A0F2-76A325DE49FB}" destId="{9557A772-DC9F-40D0-B3DC-4254527024AF}" srcOrd="2" destOrd="0" parTransId="{77F3E967-DB5F-4B01-87BE-D83F1D34EF06}" sibTransId="{0B98361D-EE5A-41F9-8FE6-3E7BD49AF2F6}"/>
    <dgm:cxn modelId="{7C4454ED-CCD0-4AAF-A80F-3D499FF556FC}" srcId="{3EF47E3E-7219-4C4B-A0F2-76A325DE49FB}" destId="{3CD44154-E97E-497E-8385-67461055FCE7}" srcOrd="1" destOrd="0" parTransId="{50458B55-601E-4E58-8146-DA6F252F9690}" sibTransId="{D711E1C1-7958-4C99-AD0E-3E75844C9E19}"/>
    <dgm:cxn modelId="{7A50E96D-9C4A-4A8C-B03D-AF46A96C0EB7}" type="presParOf" srcId="{27106B21-45BE-482B-9145-4A44572A6D20}" destId="{A787D4E5-8376-467C-B5E5-FB71E4C160A6}" srcOrd="0" destOrd="0" presId="urn:microsoft.com/office/officeart/2005/8/layout/arrow4"/>
    <dgm:cxn modelId="{9D15394F-BB19-49C2-8B2F-1AFF098E2442}" type="presParOf" srcId="{27106B21-45BE-482B-9145-4A44572A6D20}" destId="{5B30B960-451F-4DAB-9E57-7BFF6D861332}" srcOrd="1" destOrd="0" presId="urn:microsoft.com/office/officeart/2005/8/layout/arrow4"/>
    <dgm:cxn modelId="{83A375D7-9C2E-4A44-9D76-1B935065C4FB}" type="presParOf" srcId="{27106B21-45BE-482B-9145-4A44572A6D20}" destId="{01B8A229-717C-4E39-973A-9FFD89C067A5}" srcOrd="2" destOrd="0" presId="urn:microsoft.com/office/officeart/2005/8/layout/arrow4"/>
    <dgm:cxn modelId="{30F572D9-E4A2-41F4-8A49-301E141E1FF9}" type="presParOf" srcId="{27106B21-45BE-482B-9145-4A44572A6D20}" destId="{16157241-23B3-45DB-B6B5-B17A5CBEF399}"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4A7A15-635A-40AB-8044-359EB62FCD6B}"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da-DK"/>
        </a:p>
      </dgm:t>
    </dgm:pt>
    <dgm:pt modelId="{D119A791-B344-4B62-9137-F2859BA68B7F}">
      <dgm:prSet phldrT="[Tekst]" custT="1"/>
      <dgm:spPr/>
      <dgm:t>
        <a:bodyPr/>
        <a:lstStyle/>
        <a:p>
          <a:r>
            <a:rPr lang="da-DK" sz="2000" dirty="0"/>
            <a:t>Kompetencer</a:t>
          </a:r>
        </a:p>
      </dgm:t>
    </dgm:pt>
    <dgm:pt modelId="{F02B062B-0024-4056-A553-C4B218A3E78A}" type="parTrans" cxnId="{514C22C7-5C01-4CF2-AFA2-C6E22EAED8E7}">
      <dgm:prSet/>
      <dgm:spPr/>
      <dgm:t>
        <a:bodyPr/>
        <a:lstStyle/>
        <a:p>
          <a:endParaRPr lang="da-DK"/>
        </a:p>
      </dgm:t>
    </dgm:pt>
    <dgm:pt modelId="{75638009-E758-4B19-9BD9-64553F4034EB}" type="sibTrans" cxnId="{514C22C7-5C01-4CF2-AFA2-C6E22EAED8E7}">
      <dgm:prSet/>
      <dgm:spPr/>
      <dgm:t>
        <a:bodyPr/>
        <a:lstStyle/>
        <a:p>
          <a:endParaRPr lang="da-DK"/>
        </a:p>
      </dgm:t>
    </dgm:pt>
    <dgm:pt modelId="{EBCD4BAC-6990-4916-BEC5-81E978327D4A}">
      <dgm:prSet phldrT="[Tekst]" custT="1"/>
      <dgm:spPr/>
      <dgm:t>
        <a:bodyPr/>
        <a:lstStyle/>
        <a:p>
          <a:r>
            <a:rPr lang="da-DK" sz="1400" dirty="0"/>
            <a:t>Nysgerrighed</a:t>
          </a:r>
        </a:p>
      </dgm:t>
    </dgm:pt>
    <dgm:pt modelId="{8E0CA00B-43F5-4C09-8EA8-DFF5F23ED1F6}" type="parTrans" cxnId="{2347DB1E-D812-4F33-A59E-801F07B5F77C}">
      <dgm:prSet/>
      <dgm:spPr/>
      <dgm:t>
        <a:bodyPr/>
        <a:lstStyle/>
        <a:p>
          <a:endParaRPr lang="da-DK"/>
        </a:p>
      </dgm:t>
    </dgm:pt>
    <dgm:pt modelId="{C51AAD33-0307-4F0E-BB7A-90FA99E4D57E}" type="sibTrans" cxnId="{2347DB1E-D812-4F33-A59E-801F07B5F77C}">
      <dgm:prSet/>
      <dgm:spPr/>
      <dgm:t>
        <a:bodyPr/>
        <a:lstStyle/>
        <a:p>
          <a:endParaRPr lang="da-DK"/>
        </a:p>
      </dgm:t>
    </dgm:pt>
    <dgm:pt modelId="{6BC72039-08DE-449B-AAFE-47950F3FD101}">
      <dgm:prSet phldrT="[Tekst]" custT="1"/>
      <dgm:spPr/>
      <dgm:t>
        <a:bodyPr/>
        <a:lstStyle/>
        <a:p>
          <a:r>
            <a:rPr lang="da-DK" sz="1400" dirty="0"/>
            <a:t>Ny viden</a:t>
          </a:r>
        </a:p>
      </dgm:t>
    </dgm:pt>
    <dgm:pt modelId="{11336D40-7928-44E1-9100-DA8F895C7BCA}" type="parTrans" cxnId="{7BF16C94-1A92-4923-9067-8A441CAFE40A}">
      <dgm:prSet/>
      <dgm:spPr/>
      <dgm:t>
        <a:bodyPr/>
        <a:lstStyle/>
        <a:p>
          <a:endParaRPr lang="da-DK"/>
        </a:p>
      </dgm:t>
    </dgm:pt>
    <dgm:pt modelId="{5148D0ED-7ED0-49B1-BEBE-A7D7DB47A101}" type="sibTrans" cxnId="{7BF16C94-1A92-4923-9067-8A441CAFE40A}">
      <dgm:prSet/>
      <dgm:spPr/>
      <dgm:t>
        <a:bodyPr/>
        <a:lstStyle/>
        <a:p>
          <a:endParaRPr lang="da-DK"/>
        </a:p>
      </dgm:t>
    </dgm:pt>
    <dgm:pt modelId="{3F1D0FCB-F108-4444-8826-E8539BCD5122}">
      <dgm:prSet phldrT="[Tekst]" custT="1"/>
      <dgm:spPr/>
      <dgm:t>
        <a:bodyPr/>
        <a:lstStyle/>
        <a:p>
          <a:r>
            <a:rPr lang="da-DK" sz="1400" dirty="0"/>
            <a:t>Erfaring</a:t>
          </a:r>
        </a:p>
      </dgm:t>
    </dgm:pt>
    <dgm:pt modelId="{504CF016-73B6-42F1-9086-D5A63021D136}" type="parTrans" cxnId="{57E9C9B8-2623-438B-9C41-AD8D1D02C9A3}">
      <dgm:prSet/>
      <dgm:spPr/>
      <dgm:t>
        <a:bodyPr/>
        <a:lstStyle/>
        <a:p>
          <a:endParaRPr lang="da-DK"/>
        </a:p>
      </dgm:t>
    </dgm:pt>
    <dgm:pt modelId="{F0BEC3E6-3D7D-4E5B-8240-CA17E7DEE107}" type="sibTrans" cxnId="{57E9C9B8-2623-438B-9C41-AD8D1D02C9A3}">
      <dgm:prSet/>
      <dgm:spPr/>
      <dgm:t>
        <a:bodyPr/>
        <a:lstStyle/>
        <a:p>
          <a:endParaRPr lang="da-DK"/>
        </a:p>
      </dgm:t>
    </dgm:pt>
    <dgm:pt modelId="{AC051879-B18C-48DD-982D-3FA4561D5F01}">
      <dgm:prSet phldrT="[Tekst]" custT="1"/>
      <dgm:spPr/>
      <dgm:t>
        <a:bodyPr/>
        <a:lstStyle/>
        <a:p>
          <a:r>
            <a:rPr lang="da-DK" sz="1400" dirty="0"/>
            <a:t>Overblik</a:t>
          </a:r>
        </a:p>
      </dgm:t>
    </dgm:pt>
    <dgm:pt modelId="{784B0584-FD8B-4C47-864E-2345792A7CCF}" type="parTrans" cxnId="{2D6C2ED9-9BEC-4951-95E6-63CD2D603896}">
      <dgm:prSet/>
      <dgm:spPr/>
      <dgm:t>
        <a:bodyPr/>
        <a:lstStyle/>
        <a:p>
          <a:endParaRPr lang="da-DK"/>
        </a:p>
      </dgm:t>
    </dgm:pt>
    <dgm:pt modelId="{30F18BFF-195D-4421-A72A-B3ABB19B7E7B}" type="sibTrans" cxnId="{2D6C2ED9-9BEC-4951-95E6-63CD2D603896}">
      <dgm:prSet/>
      <dgm:spPr/>
      <dgm:t>
        <a:bodyPr/>
        <a:lstStyle/>
        <a:p>
          <a:endParaRPr lang="da-DK"/>
        </a:p>
      </dgm:t>
    </dgm:pt>
    <dgm:pt modelId="{9ED36C2E-7C0A-407A-90A7-2D367A4CDA85}">
      <dgm:prSet phldrT="[Tekst]" custT="1"/>
      <dgm:spPr/>
      <dgm:t>
        <a:bodyPr/>
        <a:lstStyle/>
        <a:p>
          <a:r>
            <a:rPr lang="da-DK" sz="1400" dirty="0"/>
            <a:t>Energi</a:t>
          </a:r>
        </a:p>
      </dgm:t>
    </dgm:pt>
    <dgm:pt modelId="{E0EE93E9-0136-43B9-ADF2-5A6587346B74}" type="parTrans" cxnId="{EC1BED45-F0E8-4728-B57A-8F96DD197FC7}">
      <dgm:prSet/>
      <dgm:spPr/>
      <dgm:t>
        <a:bodyPr/>
        <a:lstStyle/>
        <a:p>
          <a:endParaRPr lang="da-DK"/>
        </a:p>
      </dgm:t>
    </dgm:pt>
    <dgm:pt modelId="{4C832CCF-5DBA-447E-BDFE-B6B7DDD446EB}" type="sibTrans" cxnId="{EC1BED45-F0E8-4728-B57A-8F96DD197FC7}">
      <dgm:prSet/>
      <dgm:spPr/>
      <dgm:t>
        <a:bodyPr/>
        <a:lstStyle/>
        <a:p>
          <a:endParaRPr lang="da-DK"/>
        </a:p>
      </dgm:t>
    </dgm:pt>
    <dgm:pt modelId="{4A334E8C-070F-4C23-A704-2460299BF1C7}" type="pres">
      <dgm:prSet presAssocID="{6C4A7A15-635A-40AB-8044-359EB62FCD6B}" presName="Name0" presStyleCnt="0">
        <dgm:presLayoutVars>
          <dgm:chMax val="1"/>
          <dgm:chPref val="1"/>
        </dgm:presLayoutVars>
      </dgm:prSet>
      <dgm:spPr/>
    </dgm:pt>
    <dgm:pt modelId="{D4830ABB-D474-4CF2-9422-FB31C563E4EE}" type="pres">
      <dgm:prSet presAssocID="{D119A791-B344-4B62-9137-F2859BA68B7F}" presName="Parent" presStyleLbl="node0" presStyleIdx="0" presStyleCnt="1">
        <dgm:presLayoutVars>
          <dgm:chMax val="5"/>
          <dgm:chPref val="5"/>
        </dgm:presLayoutVars>
      </dgm:prSet>
      <dgm:spPr/>
    </dgm:pt>
    <dgm:pt modelId="{9595383C-8CC4-4E21-8E13-76180EEF8B62}" type="pres">
      <dgm:prSet presAssocID="{D119A791-B344-4B62-9137-F2859BA68B7F}" presName="Accent2" presStyleLbl="node1" presStyleIdx="0" presStyleCnt="19"/>
      <dgm:spPr/>
    </dgm:pt>
    <dgm:pt modelId="{B5CAA39A-0283-4623-9FFA-EEC1EE82A73C}" type="pres">
      <dgm:prSet presAssocID="{D119A791-B344-4B62-9137-F2859BA68B7F}" presName="Accent3" presStyleLbl="node1" presStyleIdx="1" presStyleCnt="19"/>
      <dgm:spPr/>
    </dgm:pt>
    <dgm:pt modelId="{BF138655-7672-4FDE-945A-194AF170DCCE}" type="pres">
      <dgm:prSet presAssocID="{D119A791-B344-4B62-9137-F2859BA68B7F}" presName="Accent4" presStyleLbl="node1" presStyleIdx="2" presStyleCnt="19"/>
      <dgm:spPr/>
    </dgm:pt>
    <dgm:pt modelId="{AFDB2DF7-CF57-47B7-9B14-8145D9FBE621}" type="pres">
      <dgm:prSet presAssocID="{D119A791-B344-4B62-9137-F2859BA68B7F}" presName="Accent5" presStyleLbl="node1" presStyleIdx="3" presStyleCnt="19"/>
      <dgm:spPr/>
    </dgm:pt>
    <dgm:pt modelId="{D77ECCE2-9D4A-4762-9344-D8043BE8C095}" type="pres">
      <dgm:prSet presAssocID="{D119A791-B344-4B62-9137-F2859BA68B7F}" presName="Accent6" presStyleLbl="node1" presStyleIdx="4" presStyleCnt="19"/>
      <dgm:spPr/>
    </dgm:pt>
    <dgm:pt modelId="{E6290286-33B4-470C-9286-73403CA622BF}" type="pres">
      <dgm:prSet presAssocID="{EBCD4BAC-6990-4916-BEC5-81E978327D4A}" presName="Child1" presStyleLbl="node1" presStyleIdx="5" presStyleCnt="19" custScaleX="173081" custScaleY="160783" custLinFactNeighborX="-7025" custLinFactNeighborY="-29381">
        <dgm:presLayoutVars>
          <dgm:chMax val="0"/>
          <dgm:chPref val="0"/>
        </dgm:presLayoutVars>
      </dgm:prSet>
      <dgm:spPr/>
    </dgm:pt>
    <dgm:pt modelId="{FA23E2C5-9D27-408C-ABCF-24ADFBB48EDA}" type="pres">
      <dgm:prSet presAssocID="{EBCD4BAC-6990-4916-BEC5-81E978327D4A}" presName="Accent7" presStyleCnt="0"/>
      <dgm:spPr/>
    </dgm:pt>
    <dgm:pt modelId="{C3C83A30-997D-449E-8D75-709DC69EF51A}" type="pres">
      <dgm:prSet presAssocID="{EBCD4BAC-6990-4916-BEC5-81E978327D4A}" presName="AccentHold1" presStyleLbl="node1" presStyleIdx="6" presStyleCnt="19"/>
      <dgm:spPr/>
    </dgm:pt>
    <dgm:pt modelId="{98D65099-D25B-4856-923E-F44F1D7A7AAE}" type="pres">
      <dgm:prSet presAssocID="{EBCD4BAC-6990-4916-BEC5-81E978327D4A}" presName="Accent8" presStyleCnt="0"/>
      <dgm:spPr/>
    </dgm:pt>
    <dgm:pt modelId="{1905C0C3-2663-440D-B021-44A44209529B}" type="pres">
      <dgm:prSet presAssocID="{EBCD4BAC-6990-4916-BEC5-81E978327D4A}" presName="AccentHold2" presStyleLbl="node1" presStyleIdx="7" presStyleCnt="19"/>
      <dgm:spPr/>
    </dgm:pt>
    <dgm:pt modelId="{8808F117-C8C9-4F5F-B5C1-FD4636C09544}" type="pres">
      <dgm:prSet presAssocID="{6BC72039-08DE-449B-AAFE-47950F3FD101}" presName="Child2" presStyleLbl="node1" presStyleIdx="8" presStyleCnt="19">
        <dgm:presLayoutVars>
          <dgm:chMax val="0"/>
          <dgm:chPref val="0"/>
        </dgm:presLayoutVars>
      </dgm:prSet>
      <dgm:spPr/>
    </dgm:pt>
    <dgm:pt modelId="{74CCF101-4DC7-421E-9793-C5AD7D529BF0}" type="pres">
      <dgm:prSet presAssocID="{6BC72039-08DE-449B-AAFE-47950F3FD101}" presName="Accent9" presStyleCnt="0"/>
      <dgm:spPr/>
    </dgm:pt>
    <dgm:pt modelId="{CD572257-3375-42B5-ACD5-44B9F09EFAF8}" type="pres">
      <dgm:prSet presAssocID="{6BC72039-08DE-449B-AAFE-47950F3FD101}" presName="AccentHold1" presStyleLbl="node1" presStyleIdx="9" presStyleCnt="19"/>
      <dgm:spPr/>
    </dgm:pt>
    <dgm:pt modelId="{053396C8-4EB7-426D-AB03-C1CB02B99FAD}" type="pres">
      <dgm:prSet presAssocID="{6BC72039-08DE-449B-AAFE-47950F3FD101}" presName="Accent10" presStyleCnt="0"/>
      <dgm:spPr/>
    </dgm:pt>
    <dgm:pt modelId="{BC692F6B-F86B-4ED6-93F6-48948302B374}" type="pres">
      <dgm:prSet presAssocID="{6BC72039-08DE-449B-AAFE-47950F3FD101}" presName="AccentHold2" presStyleLbl="node1" presStyleIdx="10" presStyleCnt="19"/>
      <dgm:spPr/>
    </dgm:pt>
    <dgm:pt modelId="{F9779F5D-4936-4D81-89E5-6F6A939D91DD}" type="pres">
      <dgm:prSet presAssocID="{6BC72039-08DE-449B-AAFE-47950F3FD101}" presName="Accent11" presStyleCnt="0"/>
      <dgm:spPr/>
    </dgm:pt>
    <dgm:pt modelId="{73A84172-602D-416F-853A-01D4E724A142}" type="pres">
      <dgm:prSet presAssocID="{6BC72039-08DE-449B-AAFE-47950F3FD101}" presName="AccentHold3" presStyleLbl="node1" presStyleIdx="11" presStyleCnt="19"/>
      <dgm:spPr/>
    </dgm:pt>
    <dgm:pt modelId="{DC54CB54-0CC4-47CD-B5CB-440E7FA74F71}" type="pres">
      <dgm:prSet presAssocID="{3F1D0FCB-F108-4444-8826-E8539BCD5122}" presName="Child3" presStyleLbl="node1" presStyleIdx="12" presStyleCnt="19" custScaleX="103350" custScaleY="92996" custLinFactNeighborX="-15806" custLinFactNeighborY="15577">
        <dgm:presLayoutVars>
          <dgm:chMax val="0"/>
          <dgm:chPref val="0"/>
        </dgm:presLayoutVars>
      </dgm:prSet>
      <dgm:spPr/>
    </dgm:pt>
    <dgm:pt modelId="{8214BF49-9631-4038-B2EB-40FBC7E21120}" type="pres">
      <dgm:prSet presAssocID="{3F1D0FCB-F108-4444-8826-E8539BCD5122}" presName="Accent12" presStyleCnt="0"/>
      <dgm:spPr/>
    </dgm:pt>
    <dgm:pt modelId="{932A104A-3B22-419A-A9E9-8E9023ACE187}" type="pres">
      <dgm:prSet presAssocID="{3F1D0FCB-F108-4444-8826-E8539BCD5122}" presName="AccentHold1" presStyleLbl="node1" presStyleIdx="13" presStyleCnt="19"/>
      <dgm:spPr/>
    </dgm:pt>
    <dgm:pt modelId="{571ABF31-BBA1-4D8D-8FC2-8CC0223EFBCF}" type="pres">
      <dgm:prSet presAssocID="{AC051879-B18C-48DD-982D-3FA4561D5F01}" presName="Child4" presStyleLbl="node1" presStyleIdx="14" presStyleCnt="19" custScaleX="116592">
        <dgm:presLayoutVars>
          <dgm:chMax val="0"/>
          <dgm:chPref val="0"/>
        </dgm:presLayoutVars>
      </dgm:prSet>
      <dgm:spPr/>
    </dgm:pt>
    <dgm:pt modelId="{BE522794-9505-4533-9999-81F5F71972BC}" type="pres">
      <dgm:prSet presAssocID="{AC051879-B18C-48DD-982D-3FA4561D5F01}" presName="Accent13" presStyleCnt="0"/>
      <dgm:spPr/>
    </dgm:pt>
    <dgm:pt modelId="{E6C59035-F02A-4584-87F4-AD74852ADBEE}" type="pres">
      <dgm:prSet presAssocID="{AC051879-B18C-48DD-982D-3FA4561D5F01}" presName="AccentHold1" presStyleLbl="node1" presStyleIdx="15" presStyleCnt="19"/>
      <dgm:spPr/>
    </dgm:pt>
    <dgm:pt modelId="{CEEAF32B-705F-48F2-A590-7098819ED81C}" type="pres">
      <dgm:prSet presAssocID="{9ED36C2E-7C0A-407A-90A7-2D367A4CDA85}" presName="Child5" presStyleLbl="node1" presStyleIdx="16" presStyleCnt="19">
        <dgm:presLayoutVars>
          <dgm:chMax val="0"/>
          <dgm:chPref val="0"/>
        </dgm:presLayoutVars>
      </dgm:prSet>
      <dgm:spPr/>
    </dgm:pt>
    <dgm:pt modelId="{08D69D82-4114-44AC-84A3-7081DA5383B3}" type="pres">
      <dgm:prSet presAssocID="{9ED36C2E-7C0A-407A-90A7-2D367A4CDA85}" presName="Accent15" presStyleCnt="0"/>
      <dgm:spPr/>
    </dgm:pt>
    <dgm:pt modelId="{9C972A0C-06F7-4170-B272-091B0B6532FB}" type="pres">
      <dgm:prSet presAssocID="{9ED36C2E-7C0A-407A-90A7-2D367A4CDA85}" presName="AccentHold2" presStyleLbl="node1" presStyleIdx="17" presStyleCnt="19"/>
      <dgm:spPr/>
    </dgm:pt>
    <dgm:pt modelId="{559D4A0C-69B9-4A11-92A3-BC0572448D6F}" type="pres">
      <dgm:prSet presAssocID="{9ED36C2E-7C0A-407A-90A7-2D367A4CDA85}" presName="Accent16" presStyleCnt="0"/>
      <dgm:spPr/>
    </dgm:pt>
    <dgm:pt modelId="{68E833CB-68A4-4F8F-93DF-8822959EC4AC}" type="pres">
      <dgm:prSet presAssocID="{9ED36C2E-7C0A-407A-90A7-2D367A4CDA85}" presName="AccentHold3" presStyleLbl="node1" presStyleIdx="18" presStyleCnt="19"/>
      <dgm:spPr/>
    </dgm:pt>
  </dgm:ptLst>
  <dgm:cxnLst>
    <dgm:cxn modelId="{E3B20F12-AB17-440D-A4FD-7998E62314F6}" type="presOf" srcId="{AC051879-B18C-48DD-982D-3FA4561D5F01}" destId="{571ABF31-BBA1-4D8D-8FC2-8CC0223EFBCF}" srcOrd="0" destOrd="0" presId="urn:microsoft.com/office/officeart/2009/3/layout/CircleRelationship"/>
    <dgm:cxn modelId="{2347DB1E-D812-4F33-A59E-801F07B5F77C}" srcId="{D119A791-B344-4B62-9137-F2859BA68B7F}" destId="{EBCD4BAC-6990-4916-BEC5-81E978327D4A}" srcOrd="0" destOrd="0" parTransId="{8E0CA00B-43F5-4C09-8EA8-DFF5F23ED1F6}" sibTransId="{C51AAD33-0307-4F0E-BB7A-90FA99E4D57E}"/>
    <dgm:cxn modelId="{78A4662A-DF5C-401B-BB95-B2082A42A3D2}" type="presOf" srcId="{6C4A7A15-635A-40AB-8044-359EB62FCD6B}" destId="{4A334E8C-070F-4C23-A704-2460299BF1C7}" srcOrd="0" destOrd="0" presId="urn:microsoft.com/office/officeart/2009/3/layout/CircleRelationship"/>
    <dgm:cxn modelId="{853E8A3C-490A-49C2-8F3F-43AF8BDDD3C9}" type="presOf" srcId="{9ED36C2E-7C0A-407A-90A7-2D367A4CDA85}" destId="{CEEAF32B-705F-48F2-A590-7098819ED81C}" srcOrd="0" destOrd="0" presId="urn:microsoft.com/office/officeart/2009/3/layout/CircleRelationship"/>
    <dgm:cxn modelId="{EC1BED45-F0E8-4728-B57A-8F96DD197FC7}" srcId="{D119A791-B344-4B62-9137-F2859BA68B7F}" destId="{9ED36C2E-7C0A-407A-90A7-2D367A4CDA85}" srcOrd="4" destOrd="0" parTransId="{E0EE93E9-0136-43B9-ADF2-5A6587346B74}" sibTransId="{4C832CCF-5DBA-447E-BDFE-B6B7DDD446EB}"/>
    <dgm:cxn modelId="{A48C724B-68B0-49A7-A650-34E5567C5668}" type="presOf" srcId="{6BC72039-08DE-449B-AAFE-47950F3FD101}" destId="{8808F117-C8C9-4F5F-B5C1-FD4636C09544}" srcOrd="0" destOrd="0" presId="urn:microsoft.com/office/officeart/2009/3/layout/CircleRelationship"/>
    <dgm:cxn modelId="{907E7B84-0998-4771-9617-B5B2DDCD878E}" type="presOf" srcId="{3F1D0FCB-F108-4444-8826-E8539BCD5122}" destId="{DC54CB54-0CC4-47CD-B5CB-440E7FA74F71}" srcOrd="0" destOrd="0" presId="urn:microsoft.com/office/officeart/2009/3/layout/CircleRelationship"/>
    <dgm:cxn modelId="{324A7B8D-3593-4277-BF0F-44FF8580C696}" type="presOf" srcId="{EBCD4BAC-6990-4916-BEC5-81E978327D4A}" destId="{E6290286-33B4-470C-9286-73403CA622BF}" srcOrd="0" destOrd="0" presId="urn:microsoft.com/office/officeart/2009/3/layout/CircleRelationship"/>
    <dgm:cxn modelId="{7BF16C94-1A92-4923-9067-8A441CAFE40A}" srcId="{D119A791-B344-4B62-9137-F2859BA68B7F}" destId="{6BC72039-08DE-449B-AAFE-47950F3FD101}" srcOrd="1" destOrd="0" parTransId="{11336D40-7928-44E1-9100-DA8F895C7BCA}" sibTransId="{5148D0ED-7ED0-49B1-BEBE-A7D7DB47A101}"/>
    <dgm:cxn modelId="{57E9C9B8-2623-438B-9C41-AD8D1D02C9A3}" srcId="{D119A791-B344-4B62-9137-F2859BA68B7F}" destId="{3F1D0FCB-F108-4444-8826-E8539BCD5122}" srcOrd="2" destOrd="0" parTransId="{504CF016-73B6-42F1-9086-D5A63021D136}" sibTransId="{F0BEC3E6-3D7D-4E5B-8240-CA17E7DEE107}"/>
    <dgm:cxn modelId="{514C22C7-5C01-4CF2-AFA2-C6E22EAED8E7}" srcId="{6C4A7A15-635A-40AB-8044-359EB62FCD6B}" destId="{D119A791-B344-4B62-9137-F2859BA68B7F}" srcOrd="0" destOrd="0" parTransId="{F02B062B-0024-4056-A553-C4B218A3E78A}" sibTransId="{75638009-E758-4B19-9BD9-64553F4034EB}"/>
    <dgm:cxn modelId="{2D6C2ED9-9BEC-4951-95E6-63CD2D603896}" srcId="{D119A791-B344-4B62-9137-F2859BA68B7F}" destId="{AC051879-B18C-48DD-982D-3FA4561D5F01}" srcOrd="3" destOrd="0" parTransId="{784B0584-FD8B-4C47-864E-2345792A7CCF}" sibTransId="{30F18BFF-195D-4421-A72A-B3ABB19B7E7B}"/>
    <dgm:cxn modelId="{D44646F9-6893-408F-BBB7-8FF41E2ED682}" type="presOf" srcId="{D119A791-B344-4B62-9137-F2859BA68B7F}" destId="{D4830ABB-D474-4CF2-9422-FB31C563E4EE}" srcOrd="0" destOrd="0" presId="urn:microsoft.com/office/officeart/2009/3/layout/CircleRelationship"/>
    <dgm:cxn modelId="{5E9DD691-A531-4A9C-9CBD-2C9CC2F444A4}" type="presParOf" srcId="{4A334E8C-070F-4C23-A704-2460299BF1C7}" destId="{D4830ABB-D474-4CF2-9422-FB31C563E4EE}" srcOrd="0" destOrd="0" presId="urn:microsoft.com/office/officeart/2009/3/layout/CircleRelationship"/>
    <dgm:cxn modelId="{5B678BD4-31D8-49F7-821F-721985E56E5E}" type="presParOf" srcId="{4A334E8C-070F-4C23-A704-2460299BF1C7}" destId="{9595383C-8CC4-4E21-8E13-76180EEF8B62}" srcOrd="1" destOrd="0" presId="urn:microsoft.com/office/officeart/2009/3/layout/CircleRelationship"/>
    <dgm:cxn modelId="{DD3659C3-4C0E-41F0-AA1F-204E5625B356}" type="presParOf" srcId="{4A334E8C-070F-4C23-A704-2460299BF1C7}" destId="{B5CAA39A-0283-4623-9FFA-EEC1EE82A73C}" srcOrd="2" destOrd="0" presId="urn:microsoft.com/office/officeart/2009/3/layout/CircleRelationship"/>
    <dgm:cxn modelId="{406D13C3-83DD-43FF-B69A-77E5E1D4FBB6}" type="presParOf" srcId="{4A334E8C-070F-4C23-A704-2460299BF1C7}" destId="{BF138655-7672-4FDE-945A-194AF170DCCE}" srcOrd="3" destOrd="0" presId="urn:microsoft.com/office/officeart/2009/3/layout/CircleRelationship"/>
    <dgm:cxn modelId="{5C733CFF-79AE-4014-8397-5F19E27D91C9}" type="presParOf" srcId="{4A334E8C-070F-4C23-A704-2460299BF1C7}" destId="{AFDB2DF7-CF57-47B7-9B14-8145D9FBE621}" srcOrd="4" destOrd="0" presId="urn:microsoft.com/office/officeart/2009/3/layout/CircleRelationship"/>
    <dgm:cxn modelId="{DD53C0B7-56F6-4505-9AE1-9793B2D335FA}" type="presParOf" srcId="{4A334E8C-070F-4C23-A704-2460299BF1C7}" destId="{D77ECCE2-9D4A-4762-9344-D8043BE8C095}" srcOrd="5" destOrd="0" presId="urn:microsoft.com/office/officeart/2009/3/layout/CircleRelationship"/>
    <dgm:cxn modelId="{148C2EDB-6F62-456E-BADD-4E8540E785FF}" type="presParOf" srcId="{4A334E8C-070F-4C23-A704-2460299BF1C7}" destId="{E6290286-33B4-470C-9286-73403CA622BF}" srcOrd="6" destOrd="0" presId="urn:microsoft.com/office/officeart/2009/3/layout/CircleRelationship"/>
    <dgm:cxn modelId="{BD33C31C-D530-433B-A77D-F93FA73A14E7}" type="presParOf" srcId="{4A334E8C-070F-4C23-A704-2460299BF1C7}" destId="{FA23E2C5-9D27-408C-ABCF-24ADFBB48EDA}" srcOrd="7" destOrd="0" presId="urn:microsoft.com/office/officeart/2009/3/layout/CircleRelationship"/>
    <dgm:cxn modelId="{7BB6D406-BCD7-474F-917E-F2367E49263E}" type="presParOf" srcId="{FA23E2C5-9D27-408C-ABCF-24ADFBB48EDA}" destId="{C3C83A30-997D-449E-8D75-709DC69EF51A}" srcOrd="0" destOrd="0" presId="urn:microsoft.com/office/officeart/2009/3/layout/CircleRelationship"/>
    <dgm:cxn modelId="{7F7C5E60-CB12-427E-942B-A33E0D5F397A}" type="presParOf" srcId="{4A334E8C-070F-4C23-A704-2460299BF1C7}" destId="{98D65099-D25B-4856-923E-F44F1D7A7AAE}" srcOrd="8" destOrd="0" presId="urn:microsoft.com/office/officeart/2009/3/layout/CircleRelationship"/>
    <dgm:cxn modelId="{1C1BF441-FD15-4B17-9C12-39B23CFBD913}" type="presParOf" srcId="{98D65099-D25B-4856-923E-F44F1D7A7AAE}" destId="{1905C0C3-2663-440D-B021-44A44209529B}" srcOrd="0" destOrd="0" presId="urn:microsoft.com/office/officeart/2009/3/layout/CircleRelationship"/>
    <dgm:cxn modelId="{4F73A8AB-5DD2-4360-A2A6-246277672FD7}" type="presParOf" srcId="{4A334E8C-070F-4C23-A704-2460299BF1C7}" destId="{8808F117-C8C9-4F5F-B5C1-FD4636C09544}" srcOrd="9" destOrd="0" presId="urn:microsoft.com/office/officeart/2009/3/layout/CircleRelationship"/>
    <dgm:cxn modelId="{1CCF4BD3-CBF4-449F-B6BB-4D6EF41216AD}" type="presParOf" srcId="{4A334E8C-070F-4C23-A704-2460299BF1C7}" destId="{74CCF101-4DC7-421E-9793-C5AD7D529BF0}" srcOrd="10" destOrd="0" presId="urn:microsoft.com/office/officeart/2009/3/layout/CircleRelationship"/>
    <dgm:cxn modelId="{1D7BCCBB-ACAE-4910-A5D5-B3EAD1DA25C9}" type="presParOf" srcId="{74CCF101-4DC7-421E-9793-C5AD7D529BF0}" destId="{CD572257-3375-42B5-ACD5-44B9F09EFAF8}" srcOrd="0" destOrd="0" presId="urn:microsoft.com/office/officeart/2009/3/layout/CircleRelationship"/>
    <dgm:cxn modelId="{7D4FDF0D-E739-4458-B9BD-429997CDCB2D}" type="presParOf" srcId="{4A334E8C-070F-4C23-A704-2460299BF1C7}" destId="{053396C8-4EB7-426D-AB03-C1CB02B99FAD}" srcOrd="11" destOrd="0" presId="urn:microsoft.com/office/officeart/2009/3/layout/CircleRelationship"/>
    <dgm:cxn modelId="{C1E3A8BC-754E-42ED-8CC1-D4D0CA2A5977}" type="presParOf" srcId="{053396C8-4EB7-426D-AB03-C1CB02B99FAD}" destId="{BC692F6B-F86B-4ED6-93F6-48948302B374}" srcOrd="0" destOrd="0" presId="urn:microsoft.com/office/officeart/2009/3/layout/CircleRelationship"/>
    <dgm:cxn modelId="{B12314B9-B785-4C9F-98B2-82C7912A049D}" type="presParOf" srcId="{4A334E8C-070F-4C23-A704-2460299BF1C7}" destId="{F9779F5D-4936-4D81-89E5-6F6A939D91DD}" srcOrd="12" destOrd="0" presId="urn:microsoft.com/office/officeart/2009/3/layout/CircleRelationship"/>
    <dgm:cxn modelId="{BFF967D5-F08E-475C-B4B6-848F099B66EE}" type="presParOf" srcId="{F9779F5D-4936-4D81-89E5-6F6A939D91DD}" destId="{73A84172-602D-416F-853A-01D4E724A142}" srcOrd="0" destOrd="0" presId="urn:microsoft.com/office/officeart/2009/3/layout/CircleRelationship"/>
    <dgm:cxn modelId="{A046F3A0-FB5B-4E36-94AF-03B23A152C51}" type="presParOf" srcId="{4A334E8C-070F-4C23-A704-2460299BF1C7}" destId="{DC54CB54-0CC4-47CD-B5CB-440E7FA74F71}" srcOrd="13" destOrd="0" presId="urn:microsoft.com/office/officeart/2009/3/layout/CircleRelationship"/>
    <dgm:cxn modelId="{DDF49427-C3D6-46F0-A7BF-7B53EA27D7DE}" type="presParOf" srcId="{4A334E8C-070F-4C23-A704-2460299BF1C7}" destId="{8214BF49-9631-4038-B2EB-40FBC7E21120}" srcOrd="14" destOrd="0" presId="urn:microsoft.com/office/officeart/2009/3/layout/CircleRelationship"/>
    <dgm:cxn modelId="{1E73861E-1B94-4BD3-AD62-A053D1C9EE3C}" type="presParOf" srcId="{8214BF49-9631-4038-B2EB-40FBC7E21120}" destId="{932A104A-3B22-419A-A9E9-8E9023ACE187}" srcOrd="0" destOrd="0" presId="urn:microsoft.com/office/officeart/2009/3/layout/CircleRelationship"/>
    <dgm:cxn modelId="{5DD934FD-8A82-4C58-BD78-60349162FF13}" type="presParOf" srcId="{4A334E8C-070F-4C23-A704-2460299BF1C7}" destId="{571ABF31-BBA1-4D8D-8FC2-8CC0223EFBCF}" srcOrd="15" destOrd="0" presId="urn:microsoft.com/office/officeart/2009/3/layout/CircleRelationship"/>
    <dgm:cxn modelId="{B9A9C2CA-E4C0-4E0E-A4F9-3781EF0891D8}" type="presParOf" srcId="{4A334E8C-070F-4C23-A704-2460299BF1C7}" destId="{BE522794-9505-4533-9999-81F5F71972BC}" srcOrd="16" destOrd="0" presId="urn:microsoft.com/office/officeart/2009/3/layout/CircleRelationship"/>
    <dgm:cxn modelId="{7FF8B5B4-7C14-4B01-B929-EBBDE4A24588}" type="presParOf" srcId="{BE522794-9505-4533-9999-81F5F71972BC}" destId="{E6C59035-F02A-4584-87F4-AD74852ADBEE}" srcOrd="0" destOrd="0" presId="urn:microsoft.com/office/officeart/2009/3/layout/CircleRelationship"/>
    <dgm:cxn modelId="{F7F53DB1-A40F-40A8-B47E-9236EDDB0C12}" type="presParOf" srcId="{4A334E8C-070F-4C23-A704-2460299BF1C7}" destId="{CEEAF32B-705F-48F2-A590-7098819ED81C}" srcOrd="17" destOrd="0" presId="urn:microsoft.com/office/officeart/2009/3/layout/CircleRelationship"/>
    <dgm:cxn modelId="{A6197DC5-F180-4A1E-8ECD-E30DEBCE8811}" type="presParOf" srcId="{4A334E8C-070F-4C23-A704-2460299BF1C7}" destId="{08D69D82-4114-44AC-84A3-7081DA5383B3}" srcOrd="18" destOrd="0" presId="urn:microsoft.com/office/officeart/2009/3/layout/CircleRelationship"/>
    <dgm:cxn modelId="{E657958B-F933-4DF2-888E-C0470B6A8249}" type="presParOf" srcId="{08D69D82-4114-44AC-84A3-7081DA5383B3}" destId="{9C972A0C-06F7-4170-B272-091B0B6532FB}" srcOrd="0" destOrd="0" presId="urn:microsoft.com/office/officeart/2009/3/layout/CircleRelationship"/>
    <dgm:cxn modelId="{78DB487E-76D7-4AE9-9825-45D385393353}" type="presParOf" srcId="{4A334E8C-070F-4C23-A704-2460299BF1C7}" destId="{559D4A0C-69B9-4A11-92A3-BC0572448D6F}" srcOrd="19" destOrd="0" presId="urn:microsoft.com/office/officeart/2009/3/layout/CircleRelationship"/>
    <dgm:cxn modelId="{34471EF9-8CD9-4751-9D64-B6DC39091CD1}" type="presParOf" srcId="{559D4A0C-69B9-4A11-92A3-BC0572448D6F}" destId="{68E833CB-68A4-4F8F-93DF-8822959EC4AC}"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7D4E5-8376-467C-B5E5-FB71E4C160A6}">
      <dsp:nvSpPr>
        <dsp:cNvPr id="0" name=""/>
        <dsp:cNvSpPr/>
      </dsp:nvSpPr>
      <dsp:spPr>
        <a:xfrm>
          <a:off x="2037" y="0"/>
          <a:ext cx="1222200" cy="1448562"/>
        </a:xfrm>
        <a:prstGeom prst="up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30B960-451F-4DAB-9E57-7BFF6D861332}">
      <dsp:nvSpPr>
        <dsp:cNvPr id="0" name=""/>
        <dsp:cNvSpPr/>
      </dsp:nvSpPr>
      <dsp:spPr>
        <a:xfrm>
          <a:off x="1260903" y="0"/>
          <a:ext cx="2074037" cy="144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marL="0" lvl="0" indent="0" algn="l" defTabSz="1155700">
            <a:lnSpc>
              <a:spcPct val="90000"/>
            </a:lnSpc>
            <a:spcBef>
              <a:spcPct val="0"/>
            </a:spcBef>
            <a:spcAft>
              <a:spcPct val="35000"/>
            </a:spcAft>
            <a:buNone/>
          </a:pPr>
          <a:r>
            <a:rPr lang="da-DK" sz="2600" kern="1200" dirty="0"/>
            <a:t>Fastholdelse </a:t>
          </a:r>
          <a:r>
            <a:rPr lang="da-DK" sz="2000" kern="1200" dirty="0"/>
            <a:t>af 60-63 årige</a:t>
          </a:r>
        </a:p>
      </dsp:txBody>
      <dsp:txXfrm>
        <a:off x="1260903" y="0"/>
        <a:ext cx="2074037" cy="1448562"/>
      </dsp:txXfrm>
    </dsp:sp>
    <dsp:sp modelId="{01B8A229-717C-4E39-973A-9FFD89C067A5}">
      <dsp:nvSpPr>
        <dsp:cNvPr id="0" name=""/>
        <dsp:cNvSpPr/>
      </dsp:nvSpPr>
      <dsp:spPr>
        <a:xfrm>
          <a:off x="368697" y="1569275"/>
          <a:ext cx="1222200" cy="1448562"/>
        </a:xfrm>
        <a:prstGeom prst="down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57241-23B3-45DB-B6B5-B17A5CBEF399}">
      <dsp:nvSpPr>
        <dsp:cNvPr id="0" name=""/>
        <dsp:cNvSpPr/>
      </dsp:nvSpPr>
      <dsp:spPr>
        <a:xfrm>
          <a:off x="1627563" y="1569275"/>
          <a:ext cx="2074037" cy="144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marL="0" lvl="0" indent="0" algn="l" defTabSz="1155700">
            <a:lnSpc>
              <a:spcPct val="90000"/>
            </a:lnSpc>
            <a:spcBef>
              <a:spcPct val="0"/>
            </a:spcBef>
            <a:spcAft>
              <a:spcPct val="35000"/>
            </a:spcAft>
            <a:buNone/>
          </a:pPr>
          <a:r>
            <a:rPr lang="da-DK" sz="2600" kern="1200" dirty="0"/>
            <a:t>Rekruttering </a:t>
          </a:r>
          <a:r>
            <a:rPr lang="da-DK" sz="2000" kern="1200" dirty="0"/>
            <a:t>af 55-64 årige</a:t>
          </a:r>
        </a:p>
      </dsp:txBody>
      <dsp:txXfrm>
        <a:off x="1627563" y="1569275"/>
        <a:ext cx="2074037" cy="1448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30ABB-D474-4CF2-9422-FB31C563E4EE}">
      <dsp:nvSpPr>
        <dsp:cNvPr id="0" name=""/>
        <dsp:cNvSpPr/>
      </dsp:nvSpPr>
      <dsp:spPr>
        <a:xfrm>
          <a:off x="1223365" y="775004"/>
          <a:ext cx="2273823" cy="227421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t>Kompetencer</a:t>
          </a:r>
        </a:p>
      </dsp:txBody>
      <dsp:txXfrm>
        <a:off x="1556359" y="1108055"/>
        <a:ext cx="1607835" cy="1608112"/>
      </dsp:txXfrm>
    </dsp:sp>
    <dsp:sp modelId="{9595383C-8CC4-4E21-8E13-76180EEF8B62}">
      <dsp:nvSpPr>
        <dsp:cNvPr id="0" name=""/>
        <dsp:cNvSpPr/>
      </dsp:nvSpPr>
      <dsp:spPr>
        <a:xfrm>
          <a:off x="1922536" y="2880156"/>
          <a:ext cx="183305" cy="1832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CAA39A-0283-4623-9FFA-EEC1EE82A73C}">
      <dsp:nvSpPr>
        <dsp:cNvPr id="0" name=""/>
        <dsp:cNvSpPr/>
      </dsp:nvSpPr>
      <dsp:spPr>
        <a:xfrm>
          <a:off x="3643645" y="1697939"/>
          <a:ext cx="183305" cy="1832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138655-7672-4FDE-945A-194AF170DCCE}">
      <dsp:nvSpPr>
        <dsp:cNvPr id="0" name=""/>
        <dsp:cNvSpPr/>
      </dsp:nvSpPr>
      <dsp:spPr>
        <a:xfrm>
          <a:off x="2767699" y="3075228"/>
          <a:ext cx="252802" cy="25318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DB2DF7-CF57-47B7-9B14-8145D9FBE621}">
      <dsp:nvSpPr>
        <dsp:cNvPr id="0" name=""/>
        <dsp:cNvSpPr/>
      </dsp:nvSpPr>
      <dsp:spPr>
        <a:xfrm>
          <a:off x="1973843" y="1030630"/>
          <a:ext cx="183305" cy="1832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7ECCE2-9D4A-4762-9344-D8043BE8C095}">
      <dsp:nvSpPr>
        <dsp:cNvPr id="0" name=""/>
        <dsp:cNvSpPr/>
      </dsp:nvSpPr>
      <dsp:spPr>
        <a:xfrm>
          <a:off x="1396875" y="2079548"/>
          <a:ext cx="183305" cy="1832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290286-33B4-470C-9286-73403CA622BF}">
      <dsp:nvSpPr>
        <dsp:cNvPr id="0" name=""/>
        <dsp:cNvSpPr/>
      </dsp:nvSpPr>
      <dsp:spPr>
        <a:xfrm>
          <a:off x="109789" y="632836"/>
          <a:ext cx="1600055" cy="148653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Nysgerrighed</a:t>
          </a:r>
        </a:p>
      </dsp:txBody>
      <dsp:txXfrm>
        <a:off x="344112" y="850534"/>
        <a:ext cx="1131409" cy="1051139"/>
      </dsp:txXfrm>
    </dsp:sp>
    <dsp:sp modelId="{C3C83A30-997D-449E-8D75-709DC69EF51A}">
      <dsp:nvSpPr>
        <dsp:cNvPr id="0" name=""/>
        <dsp:cNvSpPr/>
      </dsp:nvSpPr>
      <dsp:spPr>
        <a:xfrm>
          <a:off x="2265359" y="1038758"/>
          <a:ext cx="252802" cy="25318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5C0C3-2663-440D-B021-44A44209529B}">
      <dsp:nvSpPr>
        <dsp:cNvPr id="0" name=""/>
        <dsp:cNvSpPr/>
      </dsp:nvSpPr>
      <dsp:spPr>
        <a:xfrm>
          <a:off x="599754" y="2380691"/>
          <a:ext cx="457096" cy="4572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8F117-C8C9-4F5F-B5C1-FD4636C09544}">
      <dsp:nvSpPr>
        <dsp:cNvPr id="0" name=""/>
        <dsp:cNvSpPr/>
      </dsp:nvSpPr>
      <dsp:spPr>
        <a:xfrm>
          <a:off x="3730867" y="750620"/>
          <a:ext cx="924454" cy="9245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Ny viden</a:t>
          </a:r>
        </a:p>
      </dsp:txBody>
      <dsp:txXfrm>
        <a:off x="3866250" y="886019"/>
        <a:ext cx="653688" cy="653762"/>
      </dsp:txXfrm>
    </dsp:sp>
    <dsp:sp modelId="{CD572257-3375-42B5-ACD5-44B9F09EFAF8}">
      <dsp:nvSpPr>
        <dsp:cNvPr id="0" name=""/>
        <dsp:cNvSpPr/>
      </dsp:nvSpPr>
      <dsp:spPr>
        <a:xfrm>
          <a:off x="3318081" y="1388668"/>
          <a:ext cx="252802" cy="25318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92F6B-F86B-4ED6-93F6-48948302B374}">
      <dsp:nvSpPr>
        <dsp:cNvPr id="0" name=""/>
        <dsp:cNvSpPr/>
      </dsp:nvSpPr>
      <dsp:spPr>
        <a:xfrm>
          <a:off x="425777" y="2924860"/>
          <a:ext cx="183305" cy="1832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84172-602D-416F-853A-01D4E724A142}">
      <dsp:nvSpPr>
        <dsp:cNvPr id="0" name=""/>
        <dsp:cNvSpPr/>
      </dsp:nvSpPr>
      <dsp:spPr>
        <a:xfrm>
          <a:off x="2252299" y="2663952"/>
          <a:ext cx="183305" cy="1832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54CB54-0CC4-47CD-B5CB-440E7FA74F71}">
      <dsp:nvSpPr>
        <dsp:cNvPr id="0" name=""/>
        <dsp:cNvSpPr/>
      </dsp:nvSpPr>
      <dsp:spPr>
        <a:xfrm>
          <a:off x="4003971" y="2524576"/>
          <a:ext cx="955424" cy="85980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Erfaring</a:t>
          </a:r>
        </a:p>
      </dsp:txBody>
      <dsp:txXfrm>
        <a:off x="4143890" y="2650491"/>
        <a:ext cx="675586" cy="607973"/>
      </dsp:txXfrm>
    </dsp:sp>
    <dsp:sp modelId="{932A104A-3B22-419A-A9E9-8E9023ACE187}">
      <dsp:nvSpPr>
        <dsp:cNvPr id="0" name=""/>
        <dsp:cNvSpPr/>
      </dsp:nvSpPr>
      <dsp:spPr>
        <a:xfrm>
          <a:off x="3904844" y="2316073"/>
          <a:ext cx="183305" cy="1832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ABF31-BBA1-4D8D-8FC2-8CC0223EFBCF}">
      <dsp:nvSpPr>
        <dsp:cNvPr id="0" name=""/>
        <dsp:cNvSpPr/>
      </dsp:nvSpPr>
      <dsp:spPr>
        <a:xfrm>
          <a:off x="1435389" y="3139439"/>
          <a:ext cx="1077840" cy="9245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Overblik</a:t>
          </a:r>
        </a:p>
      </dsp:txBody>
      <dsp:txXfrm>
        <a:off x="1593235" y="3274838"/>
        <a:ext cx="762148" cy="653762"/>
      </dsp:txXfrm>
    </dsp:sp>
    <dsp:sp modelId="{E6C59035-F02A-4584-87F4-AD74852ADBEE}">
      <dsp:nvSpPr>
        <dsp:cNvPr id="0" name=""/>
        <dsp:cNvSpPr/>
      </dsp:nvSpPr>
      <dsp:spPr>
        <a:xfrm>
          <a:off x="2337655" y="3108147"/>
          <a:ext cx="183305" cy="1832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EAF32B-705F-48F2-A590-7098819ED81C}">
      <dsp:nvSpPr>
        <dsp:cNvPr id="0" name=""/>
        <dsp:cNvSpPr/>
      </dsp:nvSpPr>
      <dsp:spPr>
        <a:xfrm>
          <a:off x="2393626" y="0"/>
          <a:ext cx="924454" cy="9245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Energi</a:t>
          </a:r>
        </a:p>
      </dsp:txBody>
      <dsp:txXfrm>
        <a:off x="2529009" y="135399"/>
        <a:ext cx="653688" cy="653762"/>
      </dsp:txXfrm>
    </dsp:sp>
    <dsp:sp modelId="{9C972A0C-06F7-4170-B272-091B0B6532FB}">
      <dsp:nvSpPr>
        <dsp:cNvPr id="0" name=""/>
        <dsp:cNvSpPr/>
      </dsp:nvSpPr>
      <dsp:spPr>
        <a:xfrm>
          <a:off x="1253682" y="1002182"/>
          <a:ext cx="183305" cy="1832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E833CB-68A4-4F8F-93DF-8822959EC4AC}">
      <dsp:nvSpPr>
        <dsp:cNvPr id="0" name=""/>
        <dsp:cNvSpPr/>
      </dsp:nvSpPr>
      <dsp:spPr>
        <a:xfrm>
          <a:off x="3388044" y="227584"/>
          <a:ext cx="183305" cy="18328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9D0907AC-9BBD-4B86-A9A5-11D7954F7E1B}" type="datetimeFigureOut">
              <a:rPr lang="da-DK" smtClean="0"/>
              <a:t>15-08-2022</a:t>
            </a:fld>
            <a:endParaRPr lang="da-DK"/>
          </a:p>
        </p:txBody>
      </p:sp>
      <p:sp>
        <p:nvSpPr>
          <p:cNvPr id="4" name="Pladsholder til slidebillede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F023D3C8-3C7B-497B-9046-58005DB74AA6}" type="slidenum">
              <a:rPr lang="da-DK" smtClean="0"/>
              <a:t>‹#›</a:t>
            </a:fld>
            <a:endParaRPr lang="da-DK"/>
          </a:p>
        </p:txBody>
      </p:sp>
    </p:spTree>
    <p:extLst>
      <p:ext uri="{BB962C8B-B14F-4D97-AF65-F5344CB8AC3E}">
        <p14:creationId xmlns:p14="http://schemas.microsoft.com/office/powerpoint/2010/main" val="3304235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oplægsholder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Temaerne i denne præsentation har til formål at sætte fokus på synet på alder og samspillet mellem kolleger, udvalg og ledelse, når det kommer til at tale om alder og seniorpraksis i jeres virksomhed.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Pointer i præsentationen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Forskning viser, at tre hovedtræk har betydning for, at medarbejdere bliver på arbejdspladsen. Vel at mærke medarbejdere, der ikke er tvunget til at forlade jobbet grundet sygdom eller nedskæringer.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Men har man mulighed for at blive, har arbejdstiden og sammensætningen af opgaver stor betydning for lysten.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Den tredje ting, der viser sig at have stor betydning, er anerkendelse, og det skal vi nu se nærmere på, hvad betyder.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Anerkendelse hænger bl.a. sammen med den kultur, man har på en arbejdsplads for at kunne tale åbent om fx alder og skiftende ønsker og behov, uden nogen behøver at føle sig hængt 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F023D3C8-3C7B-497B-9046-58005DB74AA6}" type="slidenum">
              <a:rPr lang="da-DK" smtClean="0"/>
              <a:t>1</a:t>
            </a:fld>
            <a:endParaRPr lang="da-DK"/>
          </a:p>
        </p:txBody>
      </p:sp>
    </p:spTree>
    <p:extLst>
      <p:ext uri="{BB962C8B-B14F-4D97-AF65-F5344CB8AC3E}">
        <p14:creationId xmlns:p14="http://schemas.microsoft.com/office/powerpoint/2010/main" val="586882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oplægsholder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Stil spørgsmålet, og få forskellige bud (parvis, i grupper eller samlet).</a:t>
            </a:r>
          </a:p>
        </p:txBody>
      </p:sp>
      <p:sp>
        <p:nvSpPr>
          <p:cNvPr id="4" name="Pladsholder til slidenummer 3"/>
          <p:cNvSpPr>
            <a:spLocks noGrp="1"/>
          </p:cNvSpPr>
          <p:nvPr>
            <p:ph type="sldNum" sz="quarter" idx="5"/>
          </p:nvPr>
        </p:nvSpPr>
        <p:spPr/>
        <p:txBody>
          <a:bodyPr/>
          <a:lstStyle/>
          <a:p>
            <a:fld id="{F023D3C8-3C7B-497B-9046-58005DB74AA6}" type="slidenum">
              <a:rPr lang="da-DK" smtClean="0"/>
              <a:t>10</a:t>
            </a:fld>
            <a:endParaRPr lang="da-DK"/>
          </a:p>
        </p:txBody>
      </p:sp>
    </p:spTree>
    <p:extLst>
      <p:ext uri="{BB962C8B-B14F-4D97-AF65-F5344CB8AC3E}">
        <p14:creationId xmlns:p14="http://schemas.microsoft.com/office/powerpoint/2010/main" val="898586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oplægsholder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Er der andre kompetencer, der mangler?</a:t>
            </a:r>
            <a:endParaRPr lang="da-DK" b="1" dirty="0"/>
          </a:p>
          <a:p>
            <a:endParaRPr lang="da-DK" b="1" dirty="0"/>
          </a:p>
          <a:p>
            <a:r>
              <a:rPr lang="da-DK" b="1" dirty="0"/>
              <a:t>Kilde:</a:t>
            </a:r>
          </a:p>
          <a:p>
            <a:r>
              <a:rPr lang="da-DK" dirty="0"/>
              <a:t>”Sene-skift. Når seniorer skal finde nyt job”.</a:t>
            </a:r>
          </a:p>
          <a:p>
            <a:endParaRPr lang="da-DK" dirty="0"/>
          </a:p>
          <a:p>
            <a:r>
              <a:rPr lang="da-DK" dirty="0"/>
              <a:t>Rapport skrevet af Aske Juul Lassen, 2022. Udviklet i forbindelse med projektet ”Kom godt videre som senior på arbejdsmarkedet” i samarbejde med Ældre Sagen.</a:t>
            </a:r>
          </a:p>
          <a:p>
            <a:r>
              <a:rPr lang="da-DK" dirty="0"/>
              <a:t>https://www.aeldresagen.dk/presse/viden-om-aeldre/analyser-og-undersoegelser/2022-rapport-sene-skift</a:t>
            </a:r>
          </a:p>
          <a:p>
            <a:endParaRPr lang="da-DK" dirty="0"/>
          </a:p>
        </p:txBody>
      </p:sp>
      <p:sp>
        <p:nvSpPr>
          <p:cNvPr id="4" name="Pladsholder til slidenummer 3"/>
          <p:cNvSpPr>
            <a:spLocks noGrp="1"/>
          </p:cNvSpPr>
          <p:nvPr>
            <p:ph type="sldNum" sz="quarter" idx="5"/>
          </p:nvPr>
        </p:nvSpPr>
        <p:spPr/>
        <p:txBody>
          <a:bodyPr/>
          <a:lstStyle/>
          <a:p>
            <a:fld id="{F023D3C8-3C7B-497B-9046-58005DB74AA6}" type="slidenum">
              <a:rPr lang="da-DK" smtClean="0"/>
              <a:t>11</a:t>
            </a:fld>
            <a:endParaRPr lang="da-DK"/>
          </a:p>
        </p:txBody>
      </p:sp>
    </p:spTree>
    <p:extLst>
      <p:ext uri="{BB962C8B-B14F-4D97-AF65-F5344CB8AC3E}">
        <p14:creationId xmlns:p14="http://schemas.microsoft.com/office/powerpoint/2010/main" val="1572891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u="sng" dirty="0"/>
              <a:t>RETTET VERSION</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oplægsholder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Er der andre fordomme, der mangler? Eller fordomme, I møder?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r>
              <a:rPr lang="da-DK" sz="1200" b="0" i="0" kern="1200" dirty="0">
                <a:solidFill>
                  <a:schemeClr val="tx1"/>
                </a:solidFill>
                <a:effectLst/>
                <a:latin typeface="+mn-lt"/>
                <a:ea typeface="+mn-ea"/>
                <a:cs typeface="+mn-cs"/>
              </a:rPr>
              <a:t>I kan drøfte, om fordommene holder, og her nedenfor er der modsvar til dem på listen.</a:t>
            </a:r>
          </a:p>
          <a:p>
            <a:endParaRPr lang="da-DK" sz="1200" b="1" i="0" kern="1200" dirty="0">
              <a:solidFill>
                <a:schemeClr val="tx1"/>
              </a:solidFill>
              <a:effectLst/>
              <a:latin typeface="+mn-lt"/>
              <a:ea typeface="+mn-ea"/>
              <a:cs typeface="+mn-cs"/>
            </a:endParaRPr>
          </a:p>
          <a:p>
            <a:r>
              <a:rPr lang="da-DK" sz="1200" b="1" i="0" kern="1200" dirty="0">
                <a:solidFill>
                  <a:schemeClr val="tx1"/>
                </a:solidFill>
                <a:effectLst/>
                <a:latin typeface="+mn-lt"/>
                <a:ea typeface="+mn-ea"/>
                <a:cs typeface="+mn-cs"/>
              </a:rPr>
              <a:t>Fordom: Seniorer er på vej på pension</a:t>
            </a:r>
            <a:br>
              <a:rPr lang="da-DK" sz="1200" b="0" i="0" kern="1200" dirty="0">
                <a:solidFill>
                  <a:schemeClr val="tx1"/>
                </a:solidFill>
                <a:effectLst/>
                <a:latin typeface="+mn-lt"/>
                <a:ea typeface="+mn-ea"/>
                <a:cs typeface="+mn-cs"/>
              </a:rPr>
            </a:br>
            <a:r>
              <a:rPr lang="da-DK" sz="1200" b="0" i="0" kern="1200" dirty="0">
                <a:solidFill>
                  <a:schemeClr val="tx1"/>
                </a:solidFill>
                <a:effectLst/>
                <a:latin typeface="+mn-lt"/>
                <a:ea typeface="+mn-ea"/>
                <a:cs typeface="+mn-cs"/>
              </a:rPr>
              <a:t>Den obligatoriske pensionsalder er fjernet i de fleste brancher, og det er derfor ikke længere givet, hvornår en erhvervsaktiv senior går på pension.</a:t>
            </a: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Ifølge konsulenthuset Ballisager bliver seniorer ofte længere i jobbet end yngre kandidater. Blandt de 51-65 årige er det to tredjedele, der mener, at det er optimalt for dem og deres karriere at blive i samme job i mindst fem år.</a:t>
            </a: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Andelen er 56 % blandt de 35-50 årige og 38 % blandt de 18-34 årige.</a:t>
            </a:r>
            <a:br>
              <a:rPr lang="da-DK" sz="1200" b="0" i="0" kern="1200" dirty="0">
                <a:solidFill>
                  <a:schemeClr val="tx1"/>
                </a:solidFill>
                <a:effectLst/>
                <a:latin typeface="+mn-lt"/>
                <a:ea typeface="+mn-ea"/>
                <a:cs typeface="+mn-cs"/>
              </a:rPr>
            </a:br>
            <a:br>
              <a:rPr lang="da-DK" sz="1200" b="0" i="0" kern="1200" dirty="0">
                <a:solidFill>
                  <a:schemeClr val="tx1"/>
                </a:solidFill>
                <a:effectLst/>
                <a:latin typeface="+mn-lt"/>
                <a:ea typeface="+mn-ea"/>
                <a:cs typeface="+mn-cs"/>
              </a:rPr>
            </a:br>
            <a:r>
              <a:rPr lang="da-DK" sz="1200" b="1" i="0" kern="1200" dirty="0">
                <a:solidFill>
                  <a:schemeClr val="tx1"/>
                </a:solidFill>
                <a:effectLst/>
                <a:latin typeface="+mn-lt"/>
                <a:ea typeface="+mn-ea"/>
                <a:cs typeface="+mn-cs"/>
              </a:rPr>
              <a:t>Fordom: Seniorer gider ikke tilpasse sig organisationen</a:t>
            </a:r>
            <a:br>
              <a:rPr lang="da-DK" sz="1200" b="0" i="0" kern="1200" dirty="0">
                <a:solidFill>
                  <a:schemeClr val="tx1"/>
                </a:solidFill>
                <a:effectLst/>
                <a:latin typeface="+mn-lt"/>
                <a:ea typeface="+mn-ea"/>
                <a:cs typeface="+mn-cs"/>
              </a:rPr>
            </a:br>
            <a:r>
              <a:rPr lang="da-DK" sz="1200" b="0" i="0" kern="1200" dirty="0">
                <a:solidFill>
                  <a:schemeClr val="tx1"/>
                </a:solidFill>
                <a:effectLst/>
                <a:latin typeface="+mn-lt"/>
                <a:ea typeface="+mn-ea"/>
                <a:cs typeface="+mn-cs"/>
              </a:rPr>
              <a:t>Tværtimod peger studier på, at seniorer er bedre til alt det, der ligger ud over selve kerneopgaven – eksempelvis at skabe trivsel, samarbejde og at møde til tiden. Og der er ingen forskel på udførelsen af selve kerneopgaven på tværs af alder.</a:t>
            </a:r>
          </a:p>
          <a:p>
            <a:endParaRPr lang="da-DK" sz="1200" b="0" i="0" kern="1200" dirty="0">
              <a:solidFill>
                <a:schemeClr val="tx1"/>
              </a:solidFill>
              <a:effectLst/>
              <a:latin typeface="+mn-lt"/>
              <a:ea typeface="+mn-ea"/>
              <a:cs typeface="+mn-cs"/>
            </a:endParaRPr>
          </a:p>
          <a:p>
            <a:r>
              <a:rPr lang="da-DK" sz="1200" b="1" i="0" kern="1200" dirty="0">
                <a:solidFill>
                  <a:schemeClr val="tx1"/>
                </a:solidFill>
                <a:effectLst/>
                <a:latin typeface="+mn-lt"/>
                <a:ea typeface="+mn-ea"/>
                <a:cs typeface="+mn-cs"/>
              </a:rPr>
              <a:t>Fordom: Seniorer gider ikke efteruddanne sig</a:t>
            </a:r>
            <a:br>
              <a:rPr lang="da-DK" sz="1200" b="0" i="0" kern="1200" dirty="0">
                <a:solidFill>
                  <a:schemeClr val="tx1"/>
                </a:solidFill>
                <a:effectLst/>
                <a:latin typeface="+mn-lt"/>
                <a:ea typeface="+mn-ea"/>
                <a:cs typeface="+mn-cs"/>
              </a:rPr>
            </a:br>
            <a:r>
              <a:rPr lang="da-DK" sz="1200" b="0" i="0" kern="1200" dirty="0">
                <a:solidFill>
                  <a:schemeClr val="tx1"/>
                </a:solidFill>
                <a:effectLst/>
                <a:latin typeface="+mn-lt"/>
                <a:ea typeface="+mn-ea"/>
                <a:cs typeface="+mn-cs"/>
              </a:rPr>
              <a:t>Nogle studier peger på, at seniorer ikke efteruddanner sig i lige så høj grad som yngre medarbejdere. Et dansk studie viser derimod, at 85 % af de seniorer, der tilbydes efter- og videreuddannelse, tager imod det, men at seniorerne i visse brancher kun sjældent får det tilbudt.</a:t>
            </a:r>
            <a:br>
              <a:rPr lang="da-DK" sz="1200" b="0" i="0" kern="1200" dirty="0">
                <a:solidFill>
                  <a:schemeClr val="tx1"/>
                </a:solidFill>
                <a:effectLst/>
                <a:latin typeface="+mn-lt"/>
                <a:ea typeface="+mn-ea"/>
                <a:cs typeface="+mn-cs"/>
              </a:rPr>
            </a:br>
            <a:br>
              <a:rPr lang="da-DK" sz="1200" b="0" i="0" kern="1200" dirty="0">
                <a:solidFill>
                  <a:schemeClr val="tx1"/>
                </a:solidFill>
                <a:effectLst/>
                <a:latin typeface="+mn-lt"/>
                <a:ea typeface="+mn-ea"/>
                <a:cs typeface="+mn-cs"/>
              </a:rPr>
            </a:br>
            <a:r>
              <a:rPr lang="da-DK" sz="1200" b="1" i="0" kern="1200" dirty="0">
                <a:solidFill>
                  <a:schemeClr val="tx1"/>
                </a:solidFill>
                <a:effectLst/>
                <a:latin typeface="+mn-lt"/>
                <a:ea typeface="+mn-ea"/>
                <a:cs typeface="+mn-cs"/>
              </a:rPr>
              <a:t>Fordom: Seniorer er ikke nysgerrige efter at lære nyt</a:t>
            </a:r>
            <a:br>
              <a:rPr lang="da-DK" sz="1200" b="0" i="0" kern="1200" dirty="0">
                <a:solidFill>
                  <a:schemeClr val="tx1"/>
                </a:solidFill>
                <a:effectLst/>
                <a:latin typeface="+mn-lt"/>
                <a:ea typeface="+mn-ea"/>
                <a:cs typeface="+mn-cs"/>
              </a:rPr>
            </a:br>
            <a:r>
              <a:rPr lang="da-DK" sz="1200" b="0" i="0" kern="1200" dirty="0">
                <a:solidFill>
                  <a:schemeClr val="tx1"/>
                </a:solidFill>
                <a:effectLst/>
                <a:latin typeface="+mn-lt"/>
                <a:ea typeface="+mn-ea"/>
                <a:cs typeface="+mn-cs"/>
              </a:rPr>
              <a:t>Nysgerrighed handler mere om uddannelseslængde og jobanciennitet end alder, viser forskningen. Man er mere nysgerrig over for at lære nyt, jo længere uddannelse </a:t>
            </a:r>
            <a:r>
              <a:rPr lang="da-DK" sz="1200" b="0" i="0" kern="1200">
                <a:solidFill>
                  <a:schemeClr val="tx1"/>
                </a:solidFill>
                <a:effectLst/>
                <a:latin typeface="+mn-lt"/>
                <a:ea typeface="+mn-ea"/>
                <a:cs typeface="+mn-cs"/>
              </a:rPr>
              <a:t>man har, ligegyldigt </a:t>
            </a:r>
            <a:r>
              <a:rPr lang="da-DK" sz="1200" b="0" i="0" kern="1200" dirty="0">
                <a:solidFill>
                  <a:schemeClr val="tx1"/>
                </a:solidFill>
                <a:effectLst/>
                <a:latin typeface="+mn-lt"/>
                <a:ea typeface="+mn-ea"/>
                <a:cs typeface="+mn-cs"/>
              </a:rPr>
              <a:t>hvor gammel man er. Men har man siddet mange år i samme job, kan det gå ud over nysgerrigheden – uanset ens alder.</a:t>
            </a:r>
            <a:br>
              <a:rPr lang="da-DK" sz="1200" b="0" i="0" kern="1200" dirty="0">
                <a:solidFill>
                  <a:schemeClr val="tx1"/>
                </a:solidFill>
                <a:effectLst/>
                <a:latin typeface="+mn-lt"/>
                <a:ea typeface="+mn-ea"/>
                <a:cs typeface="+mn-cs"/>
              </a:rPr>
            </a:br>
            <a:br>
              <a:rPr lang="da-DK" sz="1200" b="0" i="0" kern="1200" dirty="0">
                <a:solidFill>
                  <a:schemeClr val="tx1"/>
                </a:solidFill>
                <a:effectLst/>
                <a:latin typeface="+mn-lt"/>
                <a:ea typeface="+mn-ea"/>
                <a:cs typeface="+mn-cs"/>
              </a:rPr>
            </a:br>
            <a:r>
              <a:rPr lang="da-DK" sz="1200" b="1" i="0" kern="1200" dirty="0">
                <a:solidFill>
                  <a:schemeClr val="tx1"/>
                </a:solidFill>
                <a:effectLst/>
                <a:latin typeface="+mn-lt"/>
                <a:ea typeface="+mn-ea"/>
                <a:cs typeface="+mn-cs"/>
              </a:rPr>
              <a:t>Fordom: Seniorer er dårligere til at lære nyt</a:t>
            </a:r>
            <a:br>
              <a:rPr lang="da-DK" sz="1200" b="0" i="0" kern="1200" dirty="0">
                <a:solidFill>
                  <a:schemeClr val="tx1"/>
                </a:solidFill>
                <a:effectLst/>
                <a:latin typeface="+mn-lt"/>
                <a:ea typeface="+mn-ea"/>
                <a:cs typeface="+mn-cs"/>
              </a:rPr>
            </a:br>
            <a:r>
              <a:rPr lang="da-DK" sz="1200" b="0" i="0" kern="1200" dirty="0">
                <a:solidFill>
                  <a:schemeClr val="tx1"/>
                </a:solidFill>
                <a:effectLst/>
                <a:latin typeface="+mn-lt"/>
                <a:ea typeface="+mn-ea"/>
                <a:cs typeface="+mn-cs"/>
              </a:rPr>
              <a:t>Hvis man fylder en masse paratviden på henholdsvis seniorer og yngre mennesker, vil de yngre tilegne sig mere af denne viden. Men hvis man fylder folk med ny viden, som de kan relatere til deres egne erfaringer, er der ikke forskel på indlæringen på tværs af alder, viser forskning.</a:t>
            </a:r>
          </a:p>
          <a:p>
            <a:r>
              <a:rPr lang="da-DK" sz="1200" b="0" i="0" kern="1200" dirty="0">
                <a:solidFill>
                  <a:schemeClr val="tx1"/>
                </a:solidFill>
                <a:effectLst/>
                <a:latin typeface="+mn-lt"/>
                <a:ea typeface="+mn-ea"/>
                <a:cs typeface="+mn-cs"/>
              </a:rPr>
              <a:t>Er man fx erfaren inden for IT, er der ingen forskel i indlæringstempo mellem yngre og ældre medarbejdere.</a:t>
            </a:r>
            <a:br>
              <a:rPr lang="da-DK" sz="1200" b="0" i="0" kern="1200" dirty="0">
                <a:solidFill>
                  <a:schemeClr val="tx1"/>
                </a:solidFill>
                <a:effectLst/>
                <a:latin typeface="+mn-lt"/>
                <a:ea typeface="+mn-ea"/>
                <a:cs typeface="+mn-cs"/>
              </a:rPr>
            </a:br>
            <a:br>
              <a:rPr lang="da-DK" sz="1200" b="0" i="0" kern="1200" dirty="0">
                <a:solidFill>
                  <a:schemeClr val="tx1"/>
                </a:solidFill>
                <a:effectLst/>
                <a:latin typeface="+mn-lt"/>
                <a:ea typeface="+mn-ea"/>
                <a:cs typeface="+mn-cs"/>
              </a:rPr>
            </a:br>
            <a:r>
              <a:rPr lang="da-DK" sz="1200" b="1" i="0" kern="1200" dirty="0">
                <a:solidFill>
                  <a:schemeClr val="tx1"/>
                </a:solidFill>
                <a:effectLst/>
                <a:latin typeface="+mn-lt"/>
                <a:ea typeface="+mn-ea"/>
                <a:cs typeface="+mn-cs"/>
              </a:rPr>
              <a:t>Fordom: Seniorer husker dårligere</a:t>
            </a:r>
            <a:br>
              <a:rPr lang="da-DK" sz="1200" b="0" i="0" kern="1200" dirty="0">
                <a:solidFill>
                  <a:schemeClr val="tx1"/>
                </a:solidFill>
                <a:effectLst/>
                <a:latin typeface="+mn-lt"/>
                <a:ea typeface="+mn-ea"/>
                <a:cs typeface="+mn-cs"/>
              </a:rPr>
            </a:br>
            <a:r>
              <a:rPr lang="da-DK" sz="1200" b="0" i="0" kern="1200" dirty="0">
                <a:solidFill>
                  <a:schemeClr val="tx1"/>
                </a:solidFill>
                <a:effectLst/>
                <a:latin typeface="+mn-lt"/>
                <a:ea typeface="+mn-ea"/>
                <a:cs typeface="+mn-cs"/>
              </a:rPr>
              <a:t>Vores langtidshukommelse er ubegrænset, og dermed er vi med alderen i besiddelse af mere viden, som skal inddrages, før vi handler. Derfor påpeger nogle, at processen fra tanke til handling bliver langsommere, når vi bliver ældre, men til gengæld er det ofte det rigtige valg, vi træffer.</a:t>
            </a:r>
            <a:br>
              <a:rPr lang="da-DK" sz="1200" b="0" i="0" kern="1200" dirty="0">
                <a:solidFill>
                  <a:schemeClr val="tx1"/>
                </a:solidFill>
                <a:effectLst/>
                <a:latin typeface="+mn-lt"/>
                <a:ea typeface="+mn-ea"/>
                <a:cs typeface="+mn-cs"/>
              </a:rPr>
            </a:br>
            <a:br>
              <a:rPr lang="da-DK" sz="1200" b="0" i="0" kern="1200" dirty="0">
                <a:solidFill>
                  <a:schemeClr val="tx1"/>
                </a:solidFill>
                <a:effectLst/>
                <a:latin typeface="+mn-lt"/>
                <a:ea typeface="+mn-ea"/>
                <a:cs typeface="+mn-cs"/>
              </a:rPr>
            </a:br>
            <a:r>
              <a:rPr lang="da-DK" sz="1200" b="1" i="0" kern="1200" dirty="0">
                <a:solidFill>
                  <a:schemeClr val="tx1"/>
                </a:solidFill>
                <a:effectLst/>
                <a:latin typeface="+mn-lt"/>
                <a:ea typeface="+mn-ea"/>
                <a:cs typeface="+mn-cs"/>
              </a:rPr>
              <a:t>Fordom: Seniorer er langsommere</a:t>
            </a:r>
            <a:br>
              <a:rPr lang="da-DK" sz="1200" b="0" i="0" kern="1200" dirty="0">
                <a:solidFill>
                  <a:schemeClr val="tx1"/>
                </a:solidFill>
                <a:effectLst/>
                <a:latin typeface="+mn-lt"/>
                <a:ea typeface="+mn-ea"/>
                <a:cs typeface="+mn-cs"/>
              </a:rPr>
            </a:br>
            <a:r>
              <a:rPr lang="da-DK" sz="1200" b="0" i="0" kern="1200" dirty="0">
                <a:solidFill>
                  <a:schemeClr val="tx1"/>
                </a:solidFill>
                <a:effectLst/>
                <a:latin typeface="+mn-lt"/>
                <a:ea typeface="+mn-ea"/>
                <a:cs typeface="+mn-cs"/>
              </a:rPr>
              <a:t>Selv om processen fra tanke til handling kan blive langsommere med alderen, kan hjernen også blive hurtigere til at bearbejde og omsætte ny information.</a:t>
            </a:r>
          </a:p>
          <a:p>
            <a:r>
              <a:rPr lang="da-DK" sz="1200" b="0" i="0" kern="1200" dirty="0">
                <a:solidFill>
                  <a:schemeClr val="tx1"/>
                </a:solidFill>
                <a:effectLst/>
                <a:latin typeface="+mn-lt"/>
                <a:ea typeface="+mn-ea"/>
                <a:cs typeface="+mn-cs"/>
              </a:rPr>
              <a:t>Ligesom den bliver bedre og hurtigere til at forvandle information til viden. Erfaring gør også hjernen i stand til at se mønstre meget hurtigere.</a:t>
            </a:r>
            <a:br>
              <a:rPr lang="da-DK" sz="1200" b="0" i="0" kern="1200" dirty="0">
                <a:solidFill>
                  <a:schemeClr val="tx1"/>
                </a:solidFill>
                <a:effectLst/>
                <a:latin typeface="+mn-lt"/>
                <a:ea typeface="+mn-ea"/>
                <a:cs typeface="+mn-cs"/>
              </a:rPr>
            </a:br>
            <a:br>
              <a:rPr lang="da-DK" sz="1200" b="0" i="0" kern="1200" dirty="0">
                <a:solidFill>
                  <a:schemeClr val="tx1"/>
                </a:solidFill>
                <a:effectLst/>
                <a:latin typeface="+mn-lt"/>
                <a:ea typeface="+mn-ea"/>
                <a:cs typeface="+mn-cs"/>
              </a:rPr>
            </a:br>
            <a:r>
              <a:rPr lang="da-DK" sz="1200" b="1" i="0" kern="1200" dirty="0">
                <a:solidFill>
                  <a:schemeClr val="tx1"/>
                </a:solidFill>
                <a:effectLst/>
                <a:latin typeface="+mn-lt"/>
                <a:ea typeface="+mn-ea"/>
                <a:cs typeface="+mn-cs"/>
              </a:rPr>
              <a:t>Fordom: Seniorerne er ikke motiverede</a:t>
            </a:r>
            <a:br>
              <a:rPr lang="da-DK" sz="1200" b="0" i="0" kern="1200" dirty="0">
                <a:solidFill>
                  <a:schemeClr val="tx1"/>
                </a:solidFill>
                <a:effectLst/>
                <a:latin typeface="+mn-lt"/>
                <a:ea typeface="+mn-ea"/>
                <a:cs typeface="+mn-cs"/>
              </a:rPr>
            </a:br>
            <a:r>
              <a:rPr lang="da-DK" sz="1200" b="0" i="0" kern="1200" dirty="0">
                <a:solidFill>
                  <a:schemeClr val="tx1"/>
                </a:solidFill>
                <a:effectLst/>
                <a:latin typeface="+mn-lt"/>
                <a:ea typeface="+mn-ea"/>
                <a:cs typeface="+mn-cs"/>
              </a:rPr>
              <a:t>Der er ikke belæg for at sige, at man mister motivationen med alderen. I en dansk undersøgelse svarer 88 % af arbejdsgiverne, at medarbejdere på 60+ i høj eller nogen grad er motiverede til at yde en ekstra indsats, når der er behov for det.</a:t>
            </a: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For medarbejderne i aldersgruppen 30-40 år er det tilsvarende tal 90 %. Tallene tyder på, at mange arbejdsgivere ikke deler denne fordom. </a:t>
            </a:r>
            <a:br>
              <a:rPr lang="da-DK" sz="1200" b="0" i="0" kern="1200" dirty="0">
                <a:solidFill>
                  <a:schemeClr val="tx1"/>
                </a:solidFill>
                <a:effectLst/>
                <a:latin typeface="+mn-lt"/>
                <a:ea typeface="+mn-ea"/>
                <a:cs typeface="+mn-cs"/>
              </a:rPr>
            </a:br>
            <a:br>
              <a:rPr lang="da-DK" sz="1200" b="0" i="0" kern="1200" dirty="0">
                <a:solidFill>
                  <a:schemeClr val="tx1"/>
                </a:solidFill>
                <a:effectLst/>
                <a:latin typeface="+mn-lt"/>
                <a:ea typeface="+mn-ea"/>
                <a:cs typeface="+mn-cs"/>
              </a:rPr>
            </a:br>
            <a:r>
              <a:rPr lang="da-DK" sz="1200" b="1" i="0" kern="1200" dirty="0">
                <a:solidFill>
                  <a:schemeClr val="tx1"/>
                </a:solidFill>
                <a:effectLst/>
                <a:latin typeface="+mn-lt"/>
                <a:ea typeface="+mn-ea"/>
                <a:cs typeface="+mn-cs"/>
              </a:rPr>
              <a:t>Fordom: Seniorer er mindre kreative</a:t>
            </a:r>
            <a:br>
              <a:rPr lang="da-DK" sz="1200" b="0" i="0" kern="1200" dirty="0">
                <a:solidFill>
                  <a:schemeClr val="tx1"/>
                </a:solidFill>
                <a:effectLst/>
                <a:latin typeface="+mn-lt"/>
                <a:ea typeface="+mn-ea"/>
                <a:cs typeface="+mn-cs"/>
              </a:rPr>
            </a:br>
            <a:r>
              <a:rPr lang="da-DK" sz="1200" b="0" i="0" kern="1200" dirty="0">
                <a:solidFill>
                  <a:schemeClr val="tx1"/>
                </a:solidFill>
                <a:effectLst/>
                <a:latin typeface="+mn-lt"/>
                <a:ea typeface="+mn-ea"/>
                <a:cs typeface="+mn-cs"/>
              </a:rPr>
              <a:t>Tværtimod udvikler vi vores kreative evner med alderen, fordi der opstår mere indbyrdes aktivitet mellem hjernehalvdelene. Det er muligvis en måde for hjernen at kompensere for den faldende blodgennemstrømning på, men det giver bedre vilkår for kreativ aktivitet, viser forskning.</a:t>
            </a:r>
          </a:p>
          <a:p>
            <a:endParaRPr lang="da-DK" b="1" dirty="0"/>
          </a:p>
          <a:p>
            <a:r>
              <a:rPr lang="da-DK" b="1" dirty="0"/>
              <a:t>Kilde:</a:t>
            </a:r>
          </a:p>
          <a:p>
            <a:r>
              <a:rPr lang="da-DK" dirty="0"/>
              <a:t>”Sene-skift. Når seniorer skal finde nyt job”.</a:t>
            </a:r>
          </a:p>
          <a:p>
            <a:r>
              <a:rPr lang="da-DK" dirty="0"/>
              <a:t>Rapport skrevet af Aske Juul Lassen, 2022. Udviklet i forbindelse med projektet ’Kom godt videre som senior på arbejdsmarkedet’ i samarbejde med Ældre Sagen.</a:t>
            </a:r>
          </a:p>
          <a:p>
            <a:r>
              <a:rPr lang="da-DK" dirty="0"/>
              <a:t>https://www.aeldresagen.dk/presse/viden-om-aeldre/analyser-og-undersoegelser/2022-rapport-sene-skift</a:t>
            </a:r>
          </a:p>
          <a:p>
            <a:endParaRPr lang="da-DK" dirty="0"/>
          </a:p>
        </p:txBody>
      </p:sp>
      <p:sp>
        <p:nvSpPr>
          <p:cNvPr id="4" name="Pladsholder til slidenummer 3"/>
          <p:cNvSpPr>
            <a:spLocks noGrp="1"/>
          </p:cNvSpPr>
          <p:nvPr>
            <p:ph type="sldNum" sz="quarter" idx="5"/>
          </p:nvPr>
        </p:nvSpPr>
        <p:spPr/>
        <p:txBody>
          <a:bodyPr/>
          <a:lstStyle/>
          <a:p>
            <a:fld id="{F023D3C8-3C7B-497B-9046-58005DB74AA6}" type="slidenum">
              <a:rPr lang="da-DK" smtClean="0"/>
              <a:t>12</a:t>
            </a:fld>
            <a:endParaRPr lang="da-DK"/>
          </a:p>
        </p:txBody>
      </p:sp>
    </p:spTree>
    <p:extLst>
      <p:ext uri="{BB962C8B-B14F-4D97-AF65-F5344CB8AC3E}">
        <p14:creationId xmlns:p14="http://schemas.microsoft.com/office/powerpoint/2010/main" val="675520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oplægsholder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Alt efter størrelsen på gruppen kan du vælge at opdele </a:t>
            </a:r>
            <a:r>
              <a:rPr lang="da-DK" sz="1200" dirty="0"/>
              <a:t>parvis, i grupper eller drøfte i samlet flok.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t>Alt efter, hvor lang tid I har, kan du give 2-5 min. pr. spørgsmål.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t>Du kan også vælge, om alle skal komme med deres svar, eller du fra gang til gang får et par eksempler på svar, som de øvrige kan kommentere på.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b="1" u="sng" dirty="0"/>
          </a:p>
        </p:txBody>
      </p:sp>
      <p:sp>
        <p:nvSpPr>
          <p:cNvPr id="4" name="Pladsholder til slidenummer 3"/>
          <p:cNvSpPr>
            <a:spLocks noGrp="1"/>
          </p:cNvSpPr>
          <p:nvPr>
            <p:ph type="sldNum" sz="quarter" idx="5"/>
          </p:nvPr>
        </p:nvSpPr>
        <p:spPr/>
        <p:txBody>
          <a:bodyPr/>
          <a:lstStyle/>
          <a:p>
            <a:fld id="{F023D3C8-3C7B-497B-9046-58005DB74AA6}" type="slidenum">
              <a:rPr lang="da-DK" smtClean="0"/>
              <a:t>13</a:t>
            </a:fld>
            <a:endParaRPr lang="da-DK"/>
          </a:p>
        </p:txBody>
      </p:sp>
    </p:spTree>
    <p:extLst>
      <p:ext uri="{BB962C8B-B14F-4D97-AF65-F5344CB8AC3E}">
        <p14:creationId xmlns:p14="http://schemas.microsoft.com/office/powerpoint/2010/main" val="320030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023D3C8-3C7B-497B-9046-58005DB74AA6}" type="slidenum">
              <a:rPr lang="da-DK" smtClean="0"/>
              <a:t>14</a:t>
            </a:fld>
            <a:endParaRPr lang="da-DK"/>
          </a:p>
        </p:txBody>
      </p:sp>
    </p:spTree>
    <p:extLst>
      <p:ext uri="{BB962C8B-B14F-4D97-AF65-F5344CB8AC3E}">
        <p14:creationId xmlns:p14="http://schemas.microsoft.com/office/powerpoint/2010/main" val="2576621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023D3C8-3C7B-497B-9046-58005DB74AA6}" type="slidenum">
              <a:rPr lang="da-DK" smtClean="0"/>
              <a:t>15</a:t>
            </a:fld>
            <a:endParaRPr lang="da-DK"/>
          </a:p>
        </p:txBody>
      </p:sp>
    </p:spTree>
    <p:extLst>
      <p:ext uri="{BB962C8B-B14F-4D97-AF65-F5344CB8AC3E}">
        <p14:creationId xmlns:p14="http://schemas.microsoft.com/office/powerpoint/2010/main" val="2523114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023D3C8-3C7B-497B-9046-58005DB74AA6}" type="slidenum">
              <a:rPr lang="da-DK" smtClean="0"/>
              <a:t>16</a:t>
            </a:fld>
            <a:endParaRPr lang="da-DK"/>
          </a:p>
        </p:txBody>
      </p:sp>
    </p:spTree>
    <p:extLst>
      <p:ext uri="{BB962C8B-B14F-4D97-AF65-F5344CB8AC3E}">
        <p14:creationId xmlns:p14="http://schemas.microsoft.com/office/powerpoint/2010/main" val="1211709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023D3C8-3C7B-497B-9046-58005DB74AA6}" type="slidenum">
              <a:rPr lang="da-DK" smtClean="0"/>
              <a:t>17</a:t>
            </a:fld>
            <a:endParaRPr lang="da-DK"/>
          </a:p>
        </p:txBody>
      </p:sp>
    </p:spTree>
    <p:extLst>
      <p:ext uri="{BB962C8B-B14F-4D97-AF65-F5344CB8AC3E}">
        <p14:creationId xmlns:p14="http://schemas.microsoft.com/office/powerpoint/2010/main" val="3458778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5"/>
          </p:nvPr>
        </p:nvSpPr>
        <p:spPr/>
        <p:txBody>
          <a:bodyPr/>
          <a:lstStyle/>
          <a:p>
            <a:fld id="{F023D3C8-3C7B-497B-9046-58005DB74AA6}" type="slidenum">
              <a:rPr lang="da-DK" smtClean="0"/>
              <a:t>18</a:t>
            </a:fld>
            <a:endParaRPr lang="da-DK"/>
          </a:p>
        </p:txBody>
      </p:sp>
    </p:spTree>
    <p:extLst>
      <p:ext uri="{BB962C8B-B14F-4D97-AF65-F5344CB8AC3E}">
        <p14:creationId xmlns:p14="http://schemas.microsoft.com/office/powerpoint/2010/main" val="3839088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oplægsholder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Alt efter hvor meget tid I har, kan du lave en opsamling på deltagernes forslag og ideer.</a:t>
            </a:r>
          </a:p>
        </p:txBody>
      </p:sp>
      <p:sp>
        <p:nvSpPr>
          <p:cNvPr id="4" name="Pladsholder til slidenummer 3"/>
          <p:cNvSpPr>
            <a:spLocks noGrp="1"/>
          </p:cNvSpPr>
          <p:nvPr>
            <p:ph type="sldNum" sz="quarter" idx="5"/>
          </p:nvPr>
        </p:nvSpPr>
        <p:spPr/>
        <p:txBody>
          <a:bodyPr/>
          <a:lstStyle/>
          <a:p>
            <a:fld id="{F023D3C8-3C7B-497B-9046-58005DB74AA6}" type="slidenum">
              <a:rPr lang="da-DK" smtClean="0"/>
              <a:t>19</a:t>
            </a:fld>
            <a:endParaRPr lang="da-DK"/>
          </a:p>
        </p:txBody>
      </p:sp>
    </p:spTree>
    <p:extLst>
      <p:ext uri="{BB962C8B-B14F-4D97-AF65-F5344CB8AC3E}">
        <p14:creationId xmlns:p14="http://schemas.microsoft.com/office/powerpoint/2010/main" val="382728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oplægsholder</a:t>
            </a:r>
          </a:p>
          <a:p>
            <a:endParaRPr lang="da-DK" sz="1200" b="1" i="0" kern="1200" dirty="0">
              <a:solidFill>
                <a:schemeClr val="tx1"/>
              </a:solidFill>
              <a:effectLst/>
              <a:latin typeface="+mn-lt"/>
              <a:ea typeface="+mn-ea"/>
              <a:cs typeface="+mn-cs"/>
            </a:endParaRPr>
          </a:p>
          <a:p>
            <a:r>
              <a:rPr lang="da-DK" sz="1200" b="1" i="0" kern="1200" dirty="0">
                <a:solidFill>
                  <a:schemeClr val="tx1"/>
                </a:solidFill>
                <a:effectLst/>
                <a:latin typeface="+mn-lt"/>
                <a:ea typeface="+mn-ea"/>
                <a:cs typeface="+mn-cs"/>
              </a:rPr>
              <a:t>Befolkningsfremskrivninger 2018-2060</a:t>
            </a:r>
          </a:p>
          <a:p>
            <a:r>
              <a:rPr lang="da-DK" sz="1200" b="0" i="0" kern="1200" dirty="0">
                <a:solidFill>
                  <a:schemeClr val="tx1"/>
                </a:solidFill>
                <a:effectLst/>
                <a:latin typeface="+mn-lt"/>
                <a:ea typeface="+mn-ea"/>
                <a:cs typeface="+mn-cs"/>
              </a:rPr>
              <a:t>Danmarks Statistiks seneste befolkningsfremskrivning viser, at befolkningen forventes at vokse med 279.000 personer eller 4,8 % over de næste ti år. Det er primært de allerældste, der bliver flere af. Alene gruppen af over 80-årige forventes at vokse med 150.000 personer i løbet af de næste ti år svarende til 58 % flere end i dag. Gruppen af 65-79-årige forventes at vokse med 58.000 og dermed være 7 % større end i dag.</a:t>
            </a:r>
          </a:p>
          <a:p>
            <a:endParaRPr lang="da-DK" b="1" dirty="0"/>
          </a:p>
          <a:p>
            <a:r>
              <a:rPr lang="da-DK" b="1" dirty="0"/>
              <a:t>Kilde: </a:t>
            </a:r>
            <a:r>
              <a:rPr lang="da-DK" dirty="0"/>
              <a:t>https://www.dst.dk/da/Statistik/nyheder-analyser-publ/nyt/NytHtml?cid=26827</a:t>
            </a:r>
          </a:p>
        </p:txBody>
      </p:sp>
      <p:sp>
        <p:nvSpPr>
          <p:cNvPr id="4" name="Pladsholder til slidenummer 3"/>
          <p:cNvSpPr>
            <a:spLocks noGrp="1"/>
          </p:cNvSpPr>
          <p:nvPr>
            <p:ph type="sldNum" sz="quarter" idx="5"/>
          </p:nvPr>
        </p:nvSpPr>
        <p:spPr/>
        <p:txBody>
          <a:bodyPr/>
          <a:lstStyle/>
          <a:p>
            <a:fld id="{F023D3C8-3C7B-497B-9046-58005DB74AA6}" type="slidenum">
              <a:rPr lang="da-DK" smtClean="0"/>
              <a:t>2</a:t>
            </a:fld>
            <a:endParaRPr lang="da-DK"/>
          </a:p>
        </p:txBody>
      </p:sp>
    </p:spTree>
    <p:extLst>
      <p:ext uri="{BB962C8B-B14F-4D97-AF65-F5344CB8AC3E}">
        <p14:creationId xmlns:p14="http://schemas.microsoft.com/office/powerpoint/2010/main" val="225018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oplægsholder</a:t>
            </a:r>
          </a:p>
          <a:p>
            <a:endParaRPr lang="da-DK" sz="1200" b="1" i="0" kern="1200" dirty="0">
              <a:solidFill>
                <a:schemeClr val="tx1"/>
              </a:solidFill>
              <a:effectLst/>
              <a:latin typeface="+mn-lt"/>
              <a:ea typeface="+mn-ea"/>
              <a:cs typeface="+mn-cs"/>
            </a:endParaRPr>
          </a:p>
          <a:p>
            <a:r>
              <a:rPr lang="da-DK" sz="1200" b="1" i="0" kern="1200" dirty="0">
                <a:solidFill>
                  <a:schemeClr val="tx1"/>
                </a:solidFill>
                <a:effectLst/>
                <a:latin typeface="+mn-lt"/>
                <a:ea typeface="+mn-ea"/>
                <a:cs typeface="+mn-cs"/>
              </a:rPr>
              <a:t>Senere tilbagetrækning som hovedforklaring på stigende arbejdsstyrke</a:t>
            </a:r>
          </a:p>
          <a:p>
            <a:r>
              <a:rPr lang="da-DK" sz="1200" b="0" i="0" kern="1200" dirty="0">
                <a:solidFill>
                  <a:schemeClr val="tx1"/>
                </a:solidFill>
                <a:effectLst/>
                <a:latin typeface="+mn-lt"/>
                <a:ea typeface="+mn-ea"/>
                <a:cs typeface="+mn-cs"/>
              </a:rPr>
              <a:t>Den forventede stigning i arbejdsstyrken de kommende årtier skyldes hovedsageligt de vedtagne arbejdsmarkedsreformer, som øger den første mulige folkepensionsalder. Et stigende uddannelsesniveau i befolkningen og øvrige arbejdsmarkedspolitiske tiltag ud over tilbagetrækningsreformer bidrager desuden til at øge arbejdsstyrken.</a:t>
            </a:r>
          </a:p>
          <a:p>
            <a:endParaRPr lang="da-DK" b="1" dirty="0"/>
          </a:p>
          <a:p>
            <a:endParaRPr lang="da-DK" b="1" dirty="0"/>
          </a:p>
          <a:p>
            <a:r>
              <a:rPr lang="da-DK" b="1" dirty="0"/>
              <a:t>Kilde: </a:t>
            </a:r>
            <a:r>
              <a:rPr lang="da-DK" b="0" dirty="0"/>
              <a:t>https://dreamgruppen.dk/aktuelle-temaer/arbejdsmarked/arbejdsstyrkens-udvikling/</a:t>
            </a:r>
          </a:p>
        </p:txBody>
      </p:sp>
      <p:sp>
        <p:nvSpPr>
          <p:cNvPr id="4" name="Pladsholder til slidenummer 3"/>
          <p:cNvSpPr>
            <a:spLocks noGrp="1"/>
          </p:cNvSpPr>
          <p:nvPr>
            <p:ph type="sldNum" sz="quarter" idx="5"/>
          </p:nvPr>
        </p:nvSpPr>
        <p:spPr/>
        <p:txBody>
          <a:bodyPr/>
          <a:lstStyle/>
          <a:p>
            <a:fld id="{F023D3C8-3C7B-497B-9046-58005DB74AA6}" type="slidenum">
              <a:rPr lang="da-DK" smtClean="0"/>
              <a:t>3</a:t>
            </a:fld>
            <a:endParaRPr lang="da-DK"/>
          </a:p>
        </p:txBody>
      </p:sp>
    </p:spTree>
    <p:extLst>
      <p:ext uri="{BB962C8B-B14F-4D97-AF65-F5344CB8AC3E}">
        <p14:creationId xmlns:p14="http://schemas.microsoft.com/office/powerpoint/2010/main" val="1858796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Kilde: </a:t>
            </a:r>
            <a:r>
              <a:rPr lang="da-DK" dirty="0"/>
              <a:t>https://www.seniorarbejdsliv.dk/wp-content/uploads/Perceptionsundersoegelsen-seniorarbejdsliv-spoergeskema-og-frekvenstabeller-2020.pdf</a:t>
            </a:r>
          </a:p>
          <a:p>
            <a:endParaRPr lang="da-DK" dirty="0"/>
          </a:p>
        </p:txBody>
      </p:sp>
      <p:sp>
        <p:nvSpPr>
          <p:cNvPr id="4" name="Pladsholder til slidenummer 3"/>
          <p:cNvSpPr>
            <a:spLocks noGrp="1"/>
          </p:cNvSpPr>
          <p:nvPr>
            <p:ph type="sldNum" sz="quarter" idx="5"/>
          </p:nvPr>
        </p:nvSpPr>
        <p:spPr/>
        <p:txBody>
          <a:bodyPr/>
          <a:lstStyle/>
          <a:p>
            <a:fld id="{F023D3C8-3C7B-497B-9046-58005DB74AA6}" type="slidenum">
              <a:rPr lang="da-DK" smtClean="0"/>
              <a:t>4</a:t>
            </a:fld>
            <a:endParaRPr lang="da-DK"/>
          </a:p>
        </p:txBody>
      </p:sp>
    </p:spTree>
    <p:extLst>
      <p:ext uri="{BB962C8B-B14F-4D97-AF65-F5344CB8AC3E}">
        <p14:creationId xmlns:p14="http://schemas.microsoft.com/office/powerpoint/2010/main" val="370879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023D3C8-3C7B-497B-9046-58005DB74AA6}" type="slidenum">
              <a:rPr lang="da-DK" smtClean="0"/>
              <a:t>5</a:t>
            </a:fld>
            <a:endParaRPr lang="da-DK"/>
          </a:p>
        </p:txBody>
      </p:sp>
    </p:spTree>
    <p:extLst>
      <p:ext uri="{BB962C8B-B14F-4D97-AF65-F5344CB8AC3E}">
        <p14:creationId xmlns:p14="http://schemas.microsoft.com/office/powerpoint/2010/main" val="426446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Kilde: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https://www.lederstof.dk/drop-dine-faste-forestillinger-om-alder?utm_source=linkedin&amp;utm_medium=social&amp;utm_campaign=diversitet&amp;utm_content=interview&amp;cid=sm18001</a:t>
            </a:r>
          </a:p>
          <a:p>
            <a:endParaRPr lang="da-DK" dirty="0"/>
          </a:p>
        </p:txBody>
      </p:sp>
      <p:sp>
        <p:nvSpPr>
          <p:cNvPr id="4" name="Pladsholder til slidenummer 3"/>
          <p:cNvSpPr>
            <a:spLocks noGrp="1"/>
          </p:cNvSpPr>
          <p:nvPr>
            <p:ph type="sldNum" sz="quarter" idx="5"/>
          </p:nvPr>
        </p:nvSpPr>
        <p:spPr/>
        <p:txBody>
          <a:bodyPr/>
          <a:lstStyle/>
          <a:p>
            <a:fld id="{F023D3C8-3C7B-497B-9046-58005DB74AA6}" type="slidenum">
              <a:rPr lang="da-DK" smtClean="0"/>
              <a:t>6</a:t>
            </a:fld>
            <a:endParaRPr lang="da-DK"/>
          </a:p>
        </p:txBody>
      </p:sp>
    </p:spTree>
    <p:extLst>
      <p:ext uri="{BB962C8B-B14F-4D97-AF65-F5344CB8AC3E}">
        <p14:creationId xmlns:p14="http://schemas.microsoft.com/office/powerpoint/2010/main" val="3692983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Kilde: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https://www.lederstof.dk/drop-dine-faste-forestillinger-om-alder?utm_source=linkedin&amp;utm_medium=social&amp;utm_campaign=diversitet&amp;utm_content=interview&amp;cid=sm18001</a:t>
            </a:r>
          </a:p>
          <a:p>
            <a:endParaRPr lang="da-DK" dirty="0"/>
          </a:p>
        </p:txBody>
      </p:sp>
      <p:sp>
        <p:nvSpPr>
          <p:cNvPr id="4" name="Pladsholder til slidenummer 3"/>
          <p:cNvSpPr>
            <a:spLocks noGrp="1"/>
          </p:cNvSpPr>
          <p:nvPr>
            <p:ph type="sldNum" sz="quarter" idx="5"/>
          </p:nvPr>
        </p:nvSpPr>
        <p:spPr/>
        <p:txBody>
          <a:bodyPr/>
          <a:lstStyle/>
          <a:p>
            <a:fld id="{F023D3C8-3C7B-497B-9046-58005DB74AA6}" type="slidenum">
              <a:rPr lang="da-DK" smtClean="0"/>
              <a:t>7</a:t>
            </a:fld>
            <a:endParaRPr lang="da-DK"/>
          </a:p>
        </p:txBody>
      </p:sp>
    </p:spTree>
    <p:extLst>
      <p:ext uri="{BB962C8B-B14F-4D97-AF65-F5344CB8AC3E}">
        <p14:creationId xmlns:p14="http://schemas.microsoft.com/office/powerpoint/2010/main" val="356594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oplægsholder</a:t>
            </a:r>
          </a:p>
          <a:p>
            <a:r>
              <a:rPr lang="da-DK" b="0" dirty="0"/>
              <a:t>Stil spørgsmålet ud i rummet, </a:t>
            </a:r>
            <a:r>
              <a:rPr lang="da-DK" b="1" dirty="0"/>
              <a:t>FØR</a:t>
            </a:r>
            <a:r>
              <a:rPr lang="da-DK" b="0" dirty="0"/>
              <a:t> du trykker de mange ord frem i præsentationen. </a:t>
            </a:r>
          </a:p>
          <a:p>
            <a:endParaRPr lang="da-DK" b="0" dirty="0"/>
          </a:p>
          <a:p>
            <a:r>
              <a:rPr lang="da-DK" b="0" dirty="0"/>
              <a:t>Giv 1 min. til at notere, hvad man kommer i tanke om.</a:t>
            </a:r>
          </a:p>
          <a:p>
            <a:endParaRPr lang="da-DK" b="0" dirty="0"/>
          </a:p>
          <a:p>
            <a:r>
              <a:rPr lang="da-DK" b="0" dirty="0"/>
              <a:t>Giv evt. 2 min. til at tale med sidemanden om, hvilke ord man kom op med, og pluk et par eksempler ud.</a:t>
            </a:r>
          </a:p>
          <a:p>
            <a:endParaRPr lang="da-DK" b="0" dirty="0"/>
          </a:p>
          <a:p>
            <a:r>
              <a:rPr lang="da-DK" b="0" dirty="0"/>
              <a:t>Har du tid, så skriv dem ned på en tavle, så alle kan se dem.</a:t>
            </a:r>
          </a:p>
          <a:p>
            <a:endParaRPr lang="da-DK" b="0" dirty="0"/>
          </a:p>
          <a:p>
            <a:r>
              <a:rPr lang="da-DK" b="1" dirty="0"/>
              <a:t>DEREFTER</a:t>
            </a:r>
            <a:r>
              <a:rPr lang="da-DK" b="0" dirty="0"/>
              <a:t> trykker du alle ordene frem, og I vil sikkert kunne genkende nogle.</a:t>
            </a:r>
          </a:p>
          <a:p>
            <a:endParaRPr lang="da-DK" b="1" dirty="0"/>
          </a:p>
          <a:p>
            <a:r>
              <a:rPr lang="da-DK" b="1" dirty="0"/>
              <a:t>Kilde:</a:t>
            </a:r>
          </a:p>
          <a:p>
            <a:r>
              <a:rPr lang="da-DK" dirty="0"/>
              <a:t>Anette Tybjerg-Jeppesen, Ph.d.-stipendiat, autoriseret psykolog, og Yun Ladegaard, Ph.d., erhvervspsykolog, Københavns Universitet </a:t>
            </a:r>
          </a:p>
          <a:p>
            <a:r>
              <a:rPr lang="da-DK" dirty="0"/>
              <a:t>https://static-curis.ku.dk/portal/files/291754097/Slides_til_udlevering.pdf?_gl=1*12cw5io*_ga*MTAwNTAyOTcwOS4xNjU1ODk0OTEz*_ga_GWXBBSRPYD*MTY1NjA1NDM5MC4xLjEuMTY1NjA1NDQxNy4w</a:t>
            </a:r>
          </a:p>
          <a:p>
            <a:endParaRPr lang="da-DK" dirty="0"/>
          </a:p>
        </p:txBody>
      </p:sp>
      <p:sp>
        <p:nvSpPr>
          <p:cNvPr id="4" name="Pladsholder til slidenummer 3"/>
          <p:cNvSpPr>
            <a:spLocks noGrp="1"/>
          </p:cNvSpPr>
          <p:nvPr>
            <p:ph type="sldNum" sz="quarter" idx="5"/>
          </p:nvPr>
        </p:nvSpPr>
        <p:spPr/>
        <p:txBody>
          <a:bodyPr/>
          <a:lstStyle/>
          <a:p>
            <a:fld id="{F023D3C8-3C7B-497B-9046-58005DB74AA6}" type="slidenum">
              <a:rPr lang="da-DK" smtClean="0"/>
              <a:t>8</a:t>
            </a:fld>
            <a:endParaRPr lang="da-DK"/>
          </a:p>
        </p:txBody>
      </p:sp>
    </p:spTree>
    <p:extLst>
      <p:ext uri="{BB962C8B-B14F-4D97-AF65-F5344CB8AC3E}">
        <p14:creationId xmlns:p14="http://schemas.microsoft.com/office/powerpoint/2010/main" val="1610107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oplægsholder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Vær opmærksom på, at det varierer for den enkelte, og nogle kan føle sig stødt over at blive kaldt ”senior”, mens det kan være et ”hensyn” for andre at støtte sig til.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Er det, når man bliver 50? 55? 65? Eller når man får behov, og hvilket behov tæller så 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Stil spørgsmålet, og få forskellige bud (parvis, i grupper eller samlet).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Supplerende spørgsmål kan være:</a:t>
            </a:r>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pPr marL="171450" indent="-171450">
              <a:buFont typeface="Arial" panose="020B0604020202020204" pitchFamily="34" charset="0"/>
              <a:buChar char="•"/>
            </a:pPr>
            <a:r>
              <a:rPr lang="da-DK" sz="1200" b="0" i="0" u="none" strike="noStrike" kern="1200" dirty="0">
                <a:solidFill>
                  <a:schemeClr val="tx1"/>
                </a:solidFill>
                <a:effectLst/>
                <a:latin typeface="+mn-lt"/>
                <a:ea typeface="+mn-ea"/>
                <a:cs typeface="+mn-cs"/>
              </a:rPr>
              <a:t>Hvad gør det ved dig at blive kaldt senior?</a:t>
            </a:r>
          </a:p>
          <a:p>
            <a:pPr marL="171450" indent="-171450">
              <a:buFont typeface="Arial" panose="020B0604020202020204" pitchFamily="34" charset="0"/>
              <a:buChar char="•"/>
            </a:pPr>
            <a:r>
              <a:rPr lang="da-DK" sz="1200" b="0" i="0" u="none" strike="noStrike" kern="1200" dirty="0">
                <a:solidFill>
                  <a:schemeClr val="tx1"/>
                </a:solidFill>
                <a:effectLst/>
                <a:latin typeface="+mn-lt"/>
                <a:ea typeface="+mn-ea"/>
                <a:cs typeface="+mn-cs"/>
              </a:rPr>
              <a:t>Hvad tænker du om kolleger, der regnes for seniorer?</a:t>
            </a:r>
          </a:p>
          <a:p>
            <a:pPr marL="171450" indent="-171450">
              <a:buFont typeface="Arial" panose="020B0604020202020204" pitchFamily="34" charset="0"/>
              <a:buChar char="•"/>
            </a:pPr>
            <a:r>
              <a:rPr lang="da-DK" sz="1200" b="0" i="0" u="none" strike="noStrike" kern="1200" dirty="0">
                <a:solidFill>
                  <a:schemeClr val="tx1"/>
                </a:solidFill>
                <a:effectLst/>
                <a:latin typeface="+mn-lt"/>
                <a:ea typeface="+mn-ea"/>
                <a:cs typeface="+mn-cs"/>
              </a:rPr>
              <a:t>Hvad kunne være en alternativ betegnelse for en senior?</a:t>
            </a:r>
          </a:p>
          <a:p>
            <a:pPr marL="171450" indent="-171450">
              <a:buFont typeface="Arial" panose="020B0604020202020204" pitchFamily="34" charset="0"/>
              <a:buChar char="•"/>
            </a:pPr>
            <a:r>
              <a:rPr lang="da-DK" sz="1200" b="0" i="0" u="none" strike="noStrike" kern="1200" dirty="0">
                <a:solidFill>
                  <a:schemeClr val="tx1"/>
                </a:solidFill>
                <a:effectLst/>
                <a:latin typeface="+mn-lt"/>
                <a:ea typeface="+mn-ea"/>
                <a:cs typeface="+mn-cs"/>
              </a:rPr>
              <a:t>Kan der/skal der tages særlige hensyn til seniormedarbejdere?</a:t>
            </a:r>
          </a:p>
          <a:p>
            <a:endParaRPr lang="da-DK" dirty="0"/>
          </a:p>
        </p:txBody>
      </p:sp>
      <p:sp>
        <p:nvSpPr>
          <p:cNvPr id="4" name="Pladsholder til slidenummer 3"/>
          <p:cNvSpPr>
            <a:spLocks noGrp="1"/>
          </p:cNvSpPr>
          <p:nvPr>
            <p:ph type="sldNum" sz="quarter" idx="5"/>
          </p:nvPr>
        </p:nvSpPr>
        <p:spPr/>
        <p:txBody>
          <a:bodyPr/>
          <a:lstStyle/>
          <a:p>
            <a:fld id="{F023D3C8-3C7B-497B-9046-58005DB74AA6}" type="slidenum">
              <a:rPr lang="da-DK" smtClean="0"/>
              <a:t>9</a:t>
            </a:fld>
            <a:endParaRPr lang="da-DK"/>
          </a:p>
        </p:txBody>
      </p:sp>
    </p:spTree>
    <p:extLst>
      <p:ext uri="{BB962C8B-B14F-4D97-AF65-F5344CB8AC3E}">
        <p14:creationId xmlns:p14="http://schemas.microsoft.com/office/powerpoint/2010/main" val="3802145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73" y="570998"/>
            <a:ext cx="8640960" cy="1224136"/>
          </a:xfrm>
        </p:spPr>
        <p:txBody>
          <a:bodyPr anchor="t">
            <a:normAutofit/>
          </a:bodyPr>
          <a:lstStyle>
            <a:lvl1pPr algn="ctr">
              <a:lnSpc>
                <a:spcPct val="85000"/>
              </a:lnSpc>
              <a:defRPr sz="4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5911" y="1851670"/>
            <a:ext cx="8806569" cy="504056"/>
          </a:xfrm>
        </p:spPr>
        <p:txBody>
          <a:bodyPr lIns="91440" rIns="91440">
            <a:normAutofit/>
          </a:bodyPr>
          <a:lstStyle>
            <a:lvl1pPr marL="0" indent="0" algn="ctr">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pic>
        <p:nvPicPr>
          <p:cNvPr id="14" name="Billede 13">
            <a:extLst>
              <a:ext uri="{FF2B5EF4-FFF2-40B4-BE49-F238E27FC236}">
                <a16:creationId xmlns:a16="http://schemas.microsoft.com/office/drawing/2014/main" id="{7C196CFC-226A-8341-92E1-A9B024F3B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5736" y="2643758"/>
            <a:ext cx="4469234" cy="1986533"/>
          </a:xfrm>
          <a:prstGeom prst="rect">
            <a:avLst/>
          </a:prstGeom>
        </p:spPr>
      </p:pic>
      <p:pic>
        <p:nvPicPr>
          <p:cNvPr id="16" name="Billede 15">
            <a:extLst>
              <a:ext uri="{FF2B5EF4-FFF2-40B4-BE49-F238E27FC236}">
                <a16:creationId xmlns:a16="http://schemas.microsoft.com/office/drawing/2014/main" id="{D45053F5-47F4-A344-87C9-012A2316CB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392" y="4155926"/>
            <a:ext cx="611684" cy="839661"/>
          </a:xfrm>
          <a:prstGeom prst="rect">
            <a:avLst/>
          </a:prstGeom>
        </p:spPr>
      </p:pic>
    </p:spTree>
    <p:extLst>
      <p:ext uri="{BB962C8B-B14F-4D97-AF65-F5344CB8AC3E}">
        <p14:creationId xmlns:p14="http://schemas.microsoft.com/office/powerpoint/2010/main" val="16805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p:txBody>
      </p:sp>
      <p:sp>
        <p:nvSpPr>
          <p:cNvPr id="4" name="Date Placeholder 3"/>
          <p:cNvSpPr>
            <a:spLocks noGrp="1"/>
          </p:cNvSpPr>
          <p:nvPr>
            <p:ph type="dt" sz="half" idx="10"/>
          </p:nvPr>
        </p:nvSpPr>
        <p:spPr/>
        <p:txBody>
          <a:bodyPr/>
          <a:lstStyle/>
          <a:p>
            <a:fld id="{1B048871-FD9E-E84C-B8AB-D3CF5B3B39BA}" type="datetime1">
              <a:rPr lang="da-DK" smtClean="0"/>
              <a:t>15-08-2022</a:t>
            </a:fld>
            <a:endParaRPr lang="da-DK"/>
          </a:p>
        </p:txBody>
      </p:sp>
      <p:sp>
        <p:nvSpPr>
          <p:cNvPr id="5" name="Footer Placeholder 4"/>
          <p:cNvSpPr>
            <a:spLocks noGrp="1"/>
          </p:cNvSpPr>
          <p:nvPr>
            <p:ph type="ftr" sz="quarter" idx="11"/>
          </p:nvPr>
        </p:nvSpPr>
        <p:spPr/>
        <p:txBody>
          <a:bodyPr/>
          <a:lstStyle/>
          <a:p>
            <a:r>
              <a:rPr lang="da-DK"/>
              <a:t>Skal vi tage en snak om et længere arbejdsliv?</a:t>
            </a:r>
          </a:p>
        </p:txBody>
      </p:sp>
      <p:sp>
        <p:nvSpPr>
          <p:cNvPr id="6" name="Slide Number Placeholder 5"/>
          <p:cNvSpPr>
            <a:spLocks noGrp="1"/>
          </p:cNvSpPr>
          <p:nvPr>
            <p:ph type="sldNum" sz="quarter" idx="12"/>
          </p:nvPr>
        </p:nvSpPr>
        <p:spPr/>
        <p:txBody>
          <a:bodyPr/>
          <a:lstStyle/>
          <a:p>
            <a:fld id="{54468A55-A53B-45A5-9186-1127107F04EF}" type="slidenum">
              <a:rPr lang="da-DK" smtClean="0"/>
              <a:t>‹#›</a:t>
            </a:fld>
            <a:endParaRPr lang="da-DK"/>
          </a:p>
        </p:txBody>
      </p:sp>
    </p:spTree>
    <p:extLst>
      <p:ext uri="{BB962C8B-B14F-4D97-AF65-F5344CB8AC3E}">
        <p14:creationId xmlns:p14="http://schemas.microsoft.com/office/powerpoint/2010/main" val="206730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p:txBody>
      </p:sp>
      <p:sp>
        <p:nvSpPr>
          <p:cNvPr id="4" name="Date Placeholder 3"/>
          <p:cNvSpPr>
            <a:spLocks noGrp="1"/>
          </p:cNvSpPr>
          <p:nvPr>
            <p:ph type="dt" sz="half" idx="10"/>
          </p:nvPr>
        </p:nvSpPr>
        <p:spPr/>
        <p:txBody>
          <a:bodyPr/>
          <a:lstStyle/>
          <a:p>
            <a:fld id="{38C96AE1-0E0C-E740-8401-786646F4506C}" type="datetime1">
              <a:rPr lang="da-DK" smtClean="0"/>
              <a:t>15-08-2022</a:t>
            </a:fld>
            <a:endParaRPr lang="da-DK"/>
          </a:p>
        </p:txBody>
      </p:sp>
      <p:sp>
        <p:nvSpPr>
          <p:cNvPr id="5" name="Footer Placeholder 4"/>
          <p:cNvSpPr>
            <a:spLocks noGrp="1"/>
          </p:cNvSpPr>
          <p:nvPr>
            <p:ph type="ftr" sz="quarter" idx="11"/>
          </p:nvPr>
        </p:nvSpPr>
        <p:spPr/>
        <p:txBody>
          <a:bodyPr/>
          <a:lstStyle/>
          <a:p>
            <a:r>
              <a:rPr lang="da-DK"/>
              <a:t>Skal vi tage en snak om et længere arbejdsliv?</a:t>
            </a:r>
          </a:p>
        </p:txBody>
      </p:sp>
      <p:sp>
        <p:nvSpPr>
          <p:cNvPr id="6" name="Slide Number Placeholder 5"/>
          <p:cNvSpPr>
            <a:spLocks noGrp="1"/>
          </p:cNvSpPr>
          <p:nvPr>
            <p:ph type="sldNum" sz="quarter" idx="12"/>
          </p:nvPr>
        </p:nvSpPr>
        <p:spPr/>
        <p:txBody>
          <a:bodyPr/>
          <a:lstStyle/>
          <a:p>
            <a:fld id="{54468A55-A53B-45A5-9186-1127107F04EF}" type="slidenum">
              <a:rPr lang="da-DK" smtClean="0"/>
              <a:t>‹#›</a:t>
            </a:fld>
            <a:endParaRPr lang="da-DK"/>
          </a:p>
        </p:txBody>
      </p:sp>
    </p:spTree>
    <p:extLst>
      <p:ext uri="{BB962C8B-B14F-4D97-AF65-F5344CB8AC3E}">
        <p14:creationId xmlns:p14="http://schemas.microsoft.com/office/powerpoint/2010/main" val="2794352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p:txBody>
      </p:sp>
      <p:sp>
        <p:nvSpPr>
          <p:cNvPr id="4" name="Date Placeholder 3"/>
          <p:cNvSpPr>
            <a:spLocks noGrp="1"/>
          </p:cNvSpPr>
          <p:nvPr>
            <p:ph type="dt" sz="half" idx="10"/>
          </p:nvPr>
        </p:nvSpPr>
        <p:spPr/>
        <p:txBody>
          <a:bodyPr/>
          <a:lstStyle/>
          <a:p>
            <a:fld id="{3C5F0D83-FE22-E440-92EE-83FD98C88BD7}" type="datetime1">
              <a:rPr lang="da-DK" smtClean="0"/>
              <a:t>15-08-2022</a:t>
            </a:fld>
            <a:endParaRPr lang="da-DK"/>
          </a:p>
        </p:txBody>
      </p:sp>
      <p:sp>
        <p:nvSpPr>
          <p:cNvPr id="5" name="Footer Placeholder 4"/>
          <p:cNvSpPr>
            <a:spLocks noGrp="1"/>
          </p:cNvSpPr>
          <p:nvPr>
            <p:ph type="ftr" sz="quarter" idx="11"/>
          </p:nvPr>
        </p:nvSpPr>
        <p:spPr/>
        <p:txBody>
          <a:bodyPr/>
          <a:lstStyle/>
          <a:p>
            <a:r>
              <a:rPr lang="da-DK"/>
              <a:t>Skal vi tage en snak om et længere arbejdsliv?</a:t>
            </a:r>
          </a:p>
        </p:txBody>
      </p:sp>
      <p:sp>
        <p:nvSpPr>
          <p:cNvPr id="6" name="Slide Number Placeholder 5"/>
          <p:cNvSpPr>
            <a:spLocks noGrp="1"/>
          </p:cNvSpPr>
          <p:nvPr>
            <p:ph type="sldNum" sz="quarter" idx="12"/>
          </p:nvPr>
        </p:nvSpPr>
        <p:spPr/>
        <p:txBody>
          <a:bodyPr/>
          <a:lstStyle/>
          <a:p>
            <a:fld id="{54468A55-A53B-45A5-9186-1127107F04EF}" type="slidenum">
              <a:rPr lang="da-DK" smtClean="0"/>
              <a:t>‹#›</a:t>
            </a:fld>
            <a:endParaRPr lang="da-DK"/>
          </a:p>
        </p:txBody>
      </p:sp>
    </p:spTree>
    <p:extLst>
      <p:ext uri="{BB962C8B-B14F-4D97-AF65-F5344CB8AC3E}">
        <p14:creationId xmlns:p14="http://schemas.microsoft.com/office/powerpoint/2010/main" val="315457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316412-578A-6D44-94B5-9199DC263C6E}" type="datetime1">
              <a:rPr lang="da-DK" smtClean="0"/>
              <a:t>15-08-2022</a:t>
            </a:fld>
            <a:endParaRPr lang="da-DK"/>
          </a:p>
        </p:txBody>
      </p:sp>
      <p:sp>
        <p:nvSpPr>
          <p:cNvPr id="5" name="Footer Placeholder 4"/>
          <p:cNvSpPr>
            <a:spLocks noGrp="1"/>
          </p:cNvSpPr>
          <p:nvPr>
            <p:ph type="ftr" sz="quarter" idx="11"/>
          </p:nvPr>
        </p:nvSpPr>
        <p:spPr/>
        <p:txBody>
          <a:bodyPr/>
          <a:lstStyle/>
          <a:p>
            <a:r>
              <a:rPr lang="da-DK"/>
              <a:t>Skal vi tage en snak om et længere arbejdsliv?</a:t>
            </a:r>
          </a:p>
        </p:txBody>
      </p:sp>
      <p:sp>
        <p:nvSpPr>
          <p:cNvPr id="6" name="Slide Number Placeholder 5"/>
          <p:cNvSpPr>
            <a:spLocks noGrp="1"/>
          </p:cNvSpPr>
          <p:nvPr>
            <p:ph type="sldNum" sz="quarter" idx="12"/>
          </p:nvPr>
        </p:nvSpPr>
        <p:spPr/>
        <p:txBody>
          <a:bodyPr/>
          <a:lstStyle/>
          <a:p>
            <a:fld id="{54468A55-A53B-45A5-9186-1127107F04EF}" type="slidenum">
              <a:rPr lang="da-DK" smtClean="0"/>
              <a:t>‹#›</a:t>
            </a:fld>
            <a:endParaRPr lang="da-DK"/>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94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p:txBody>
      </p:sp>
      <p:sp>
        <p:nvSpPr>
          <p:cNvPr id="5" name="Date Placeholder 4"/>
          <p:cNvSpPr>
            <a:spLocks noGrp="1"/>
          </p:cNvSpPr>
          <p:nvPr>
            <p:ph type="dt" sz="half" idx="10"/>
          </p:nvPr>
        </p:nvSpPr>
        <p:spPr/>
        <p:txBody>
          <a:bodyPr/>
          <a:lstStyle/>
          <a:p>
            <a:fld id="{260B6CE4-AA2B-C848-818F-44A476ABB8A0}" type="datetime1">
              <a:rPr lang="da-DK" smtClean="0"/>
              <a:t>15-08-2022</a:t>
            </a:fld>
            <a:endParaRPr lang="da-DK"/>
          </a:p>
        </p:txBody>
      </p:sp>
      <p:sp>
        <p:nvSpPr>
          <p:cNvPr id="6" name="Footer Placeholder 5"/>
          <p:cNvSpPr>
            <a:spLocks noGrp="1"/>
          </p:cNvSpPr>
          <p:nvPr>
            <p:ph type="ftr" sz="quarter" idx="11"/>
          </p:nvPr>
        </p:nvSpPr>
        <p:spPr/>
        <p:txBody>
          <a:bodyPr/>
          <a:lstStyle/>
          <a:p>
            <a:r>
              <a:rPr lang="da-DK"/>
              <a:t>Skal vi tage en snak om et længere arbejdsliv?</a:t>
            </a:r>
          </a:p>
        </p:txBody>
      </p:sp>
      <p:sp>
        <p:nvSpPr>
          <p:cNvPr id="7" name="Slide Number Placeholder 6"/>
          <p:cNvSpPr>
            <a:spLocks noGrp="1"/>
          </p:cNvSpPr>
          <p:nvPr>
            <p:ph type="sldNum" sz="quarter" idx="12"/>
          </p:nvPr>
        </p:nvSpPr>
        <p:spPr/>
        <p:txBody>
          <a:bodyPr/>
          <a:lstStyle/>
          <a:p>
            <a:fld id="{54468A55-A53B-45A5-9186-1127107F04EF}" type="slidenum">
              <a:rPr lang="da-DK" smtClean="0"/>
              <a:t>‹#›</a:t>
            </a:fld>
            <a:endParaRPr lang="da-DK"/>
          </a:p>
        </p:txBody>
      </p:sp>
    </p:spTree>
    <p:extLst>
      <p:ext uri="{BB962C8B-B14F-4D97-AF65-F5344CB8AC3E}">
        <p14:creationId xmlns:p14="http://schemas.microsoft.com/office/powerpoint/2010/main" val="25457654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p:txBody>
      </p:sp>
      <p:sp>
        <p:nvSpPr>
          <p:cNvPr id="7" name="Date Placeholder 6"/>
          <p:cNvSpPr>
            <a:spLocks noGrp="1"/>
          </p:cNvSpPr>
          <p:nvPr>
            <p:ph type="dt" sz="half" idx="10"/>
          </p:nvPr>
        </p:nvSpPr>
        <p:spPr/>
        <p:txBody>
          <a:bodyPr/>
          <a:lstStyle/>
          <a:p>
            <a:fld id="{0BAC08B3-A613-1647-B0D3-F4168978798A}" type="datetime1">
              <a:rPr lang="da-DK" smtClean="0"/>
              <a:t>15-08-2022</a:t>
            </a:fld>
            <a:endParaRPr lang="da-DK"/>
          </a:p>
        </p:txBody>
      </p:sp>
      <p:sp>
        <p:nvSpPr>
          <p:cNvPr id="8" name="Footer Placeholder 7"/>
          <p:cNvSpPr>
            <a:spLocks noGrp="1"/>
          </p:cNvSpPr>
          <p:nvPr>
            <p:ph type="ftr" sz="quarter" idx="11"/>
          </p:nvPr>
        </p:nvSpPr>
        <p:spPr/>
        <p:txBody>
          <a:bodyPr/>
          <a:lstStyle/>
          <a:p>
            <a:r>
              <a:rPr lang="da-DK"/>
              <a:t>Skal vi tage en snak om et længere arbejdsliv?</a:t>
            </a:r>
          </a:p>
        </p:txBody>
      </p:sp>
      <p:sp>
        <p:nvSpPr>
          <p:cNvPr id="9" name="Slide Number Placeholder 8"/>
          <p:cNvSpPr>
            <a:spLocks noGrp="1"/>
          </p:cNvSpPr>
          <p:nvPr>
            <p:ph type="sldNum" sz="quarter" idx="12"/>
          </p:nvPr>
        </p:nvSpPr>
        <p:spPr/>
        <p:txBody>
          <a:bodyPr/>
          <a:lstStyle/>
          <a:p>
            <a:fld id="{54468A55-A53B-45A5-9186-1127107F04EF}" type="slidenum">
              <a:rPr lang="da-DK" smtClean="0"/>
              <a:t>‹#›</a:t>
            </a:fld>
            <a:endParaRPr lang="da-DK"/>
          </a:p>
        </p:txBody>
      </p:sp>
    </p:spTree>
    <p:extLst>
      <p:ext uri="{BB962C8B-B14F-4D97-AF65-F5344CB8AC3E}">
        <p14:creationId xmlns:p14="http://schemas.microsoft.com/office/powerpoint/2010/main" val="334557900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8D6606-FD3C-3847-8FC2-D7F8BAE73F31}" type="datetime1">
              <a:rPr lang="da-DK" smtClean="0"/>
              <a:t>15-08-2022</a:t>
            </a:fld>
            <a:endParaRPr lang="da-DK"/>
          </a:p>
        </p:txBody>
      </p:sp>
      <p:sp>
        <p:nvSpPr>
          <p:cNvPr id="4" name="Footer Placeholder 3"/>
          <p:cNvSpPr>
            <a:spLocks noGrp="1"/>
          </p:cNvSpPr>
          <p:nvPr>
            <p:ph type="ftr" sz="quarter" idx="11"/>
          </p:nvPr>
        </p:nvSpPr>
        <p:spPr/>
        <p:txBody>
          <a:bodyPr/>
          <a:lstStyle/>
          <a:p>
            <a:r>
              <a:rPr lang="da-DK"/>
              <a:t>Skal vi tage en snak om et længere arbejdsliv?</a:t>
            </a:r>
          </a:p>
        </p:txBody>
      </p:sp>
      <p:sp>
        <p:nvSpPr>
          <p:cNvPr id="5" name="Slide Number Placeholder 4"/>
          <p:cNvSpPr>
            <a:spLocks noGrp="1"/>
          </p:cNvSpPr>
          <p:nvPr>
            <p:ph type="sldNum" sz="quarter" idx="12"/>
          </p:nvPr>
        </p:nvSpPr>
        <p:spPr/>
        <p:txBody>
          <a:bodyPr/>
          <a:lstStyle/>
          <a:p>
            <a:fld id="{54468A55-A53B-45A5-9186-1127107F04EF}" type="slidenum">
              <a:rPr lang="da-DK" smtClean="0"/>
              <a:t>‹#›</a:t>
            </a:fld>
            <a:endParaRPr lang="da-DK"/>
          </a:p>
        </p:txBody>
      </p:sp>
    </p:spTree>
    <p:extLst>
      <p:ext uri="{BB962C8B-B14F-4D97-AF65-F5344CB8AC3E}">
        <p14:creationId xmlns:p14="http://schemas.microsoft.com/office/powerpoint/2010/main" val="130157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4B2265-99B1-7143-85EE-C580653EC2F6}" type="datetime1">
              <a:rPr lang="da-DK" smtClean="0"/>
              <a:t>15-08-2022</a:t>
            </a:fld>
            <a:endParaRPr lang="da-DK"/>
          </a:p>
        </p:txBody>
      </p:sp>
      <p:sp>
        <p:nvSpPr>
          <p:cNvPr id="8" name="Footer Placeholder 7"/>
          <p:cNvSpPr>
            <a:spLocks noGrp="1"/>
          </p:cNvSpPr>
          <p:nvPr>
            <p:ph type="ftr" sz="quarter" idx="11"/>
          </p:nvPr>
        </p:nvSpPr>
        <p:spPr/>
        <p:txBody>
          <a:bodyPr/>
          <a:lstStyle>
            <a:lvl1pPr>
              <a:defRPr>
                <a:solidFill>
                  <a:srgbClr val="FFFFFF"/>
                </a:solidFill>
              </a:defRPr>
            </a:lvl1pPr>
          </a:lstStyle>
          <a:p>
            <a:r>
              <a:rPr lang="da-DK"/>
              <a:t>Skal vi tage en snak om et længere arbejdsliv?</a:t>
            </a:r>
          </a:p>
        </p:txBody>
      </p:sp>
      <p:sp>
        <p:nvSpPr>
          <p:cNvPr id="9" name="Slide Number Placeholder 8"/>
          <p:cNvSpPr>
            <a:spLocks noGrp="1"/>
          </p:cNvSpPr>
          <p:nvPr>
            <p:ph type="sldNum" sz="quarter" idx="12"/>
          </p:nvPr>
        </p:nvSpPr>
        <p:spPr/>
        <p:txBody>
          <a:bodyPr/>
          <a:lstStyle/>
          <a:p>
            <a:fld id="{54468A55-A53B-45A5-9186-1127107F04EF}" type="slidenum">
              <a:rPr lang="da-DK" smtClean="0"/>
              <a:t>‹#›</a:t>
            </a:fld>
            <a:endParaRPr lang="da-DK"/>
          </a:p>
        </p:txBody>
      </p:sp>
    </p:spTree>
    <p:extLst>
      <p:ext uri="{BB962C8B-B14F-4D97-AF65-F5344CB8AC3E}">
        <p14:creationId xmlns:p14="http://schemas.microsoft.com/office/powerpoint/2010/main" val="259535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8D32285C-B9C1-8648-8877-F4D7CDD23F71}" type="datetime1">
              <a:rPr lang="da-DK" smtClean="0"/>
              <a:t>15-08-2022</a:t>
            </a:fld>
            <a:endParaRPr lang="da-DK"/>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r>
              <a:rPr lang="da-DK"/>
              <a:t>Skal vi tage en snak om et længere arbejdsliv?</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4468A55-A53B-45A5-9186-1127107F04EF}" type="slidenum">
              <a:rPr lang="da-DK" smtClean="0"/>
              <a:t>‹#›</a:t>
            </a:fld>
            <a:endParaRPr lang="da-DK"/>
          </a:p>
        </p:txBody>
      </p:sp>
    </p:spTree>
    <p:extLst>
      <p:ext uri="{BB962C8B-B14F-4D97-AF65-F5344CB8AC3E}">
        <p14:creationId xmlns:p14="http://schemas.microsoft.com/office/powerpoint/2010/main" val="12691565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538857F-8F49-F143-97CC-718FD3BECFBC}" type="datetime1">
              <a:rPr lang="da-DK" smtClean="0"/>
              <a:t>15-08-2022</a:t>
            </a:fld>
            <a:endParaRPr lang="da-DK"/>
          </a:p>
        </p:txBody>
      </p:sp>
      <p:sp>
        <p:nvSpPr>
          <p:cNvPr id="6" name="Footer Placeholder 5"/>
          <p:cNvSpPr>
            <a:spLocks noGrp="1"/>
          </p:cNvSpPr>
          <p:nvPr>
            <p:ph type="ftr" sz="quarter" idx="11"/>
          </p:nvPr>
        </p:nvSpPr>
        <p:spPr/>
        <p:txBody>
          <a:bodyPr/>
          <a:lstStyle/>
          <a:p>
            <a:r>
              <a:rPr lang="en-US"/>
              <a:t>Skal vi tage en snak om et længere arbejdsliv?</a:t>
            </a:r>
            <a:endParaRPr lang="en-US" dirty="0"/>
          </a:p>
        </p:txBody>
      </p:sp>
      <p:sp>
        <p:nvSpPr>
          <p:cNvPr id="7" name="Slide Number Placeholder 6"/>
          <p:cNvSpPr>
            <a:spLocks noGrp="1"/>
          </p:cNvSpPr>
          <p:nvPr>
            <p:ph type="sldNum" sz="quarter" idx="12"/>
          </p:nvPr>
        </p:nvSpPr>
        <p:spPr/>
        <p:txBody>
          <a:bodyPr/>
          <a:lstStyle/>
          <a:p>
            <a:fld id="{54468A55-A53B-45A5-9186-1127107F04EF}" type="slidenum">
              <a:rPr lang="da-DK" smtClean="0"/>
              <a:t>‹#›</a:t>
            </a:fld>
            <a:endParaRPr lang="da-DK"/>
          </a:p>
        </p:txBody>
      </p:sp>
    </p:spTree>
    <p:extLst>
      <p:ext uri="{BB962C8B-B14F-4D97-AF65-F5344CB8AC3E}">
        <p14:creationId xmlns:p14="http://schemas.microsoft.com/office/powerpoint/2010/main" val="196253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512632"/>
            <a:ext cx="7543800" cy="773395"/>
          </a:xfrm>
          <a:prstGeom prst="rect">
            <a:avLst/>
          </a:prstGeom>
        </p:spPr>
        <p:txBody>
          <a:bodyPr vert="horz" lIns="91440" tIns="45720" rIns="91440" bIns="45720" rtlCol="0" anchor="t">
            <a:normAutofit/>
          </a:bodyPr>
          <a:lstStyle/>
          <a:p>
            <a:r>
              <a:rPr lang="da-DK" dirty="0"/>
              <a:t>Klik for at redigere titeltypografien i masteren</a:t>
            </a:r>
            <a:endParaRPr lang="en-US" dirty="0"/>
          </a:p>
        </p:txBody>
      </p:sp>
      <p:sp>
        <p:nvSpPr>
          <p:cNvPr id="3" name="Text Placeholder 2"/>
          <p:cNvSpPr>
            <a:spLocks noGrp="1"/>
          </p:cNvSpPr>
          <p:nvPr>
            <p:ph type="body" idx="1"/>
          </p:nvPr>
        </p:nvSpPr>
        <p:spPr>
          <a:xfrm>
            <a:off x="467544" y="1635645"/>
            <a:ext cx="7543800" cy="2905737"/>
          </a:xfrm>
          <a:prstGeom prst="rect">
            <a:avLst/>
          </a:prstGeom>
        </p:spPr>
        <p:txBody>
          <a:bodyPr vert="horz" lIns="0" tIns="45720" rIns="0" bIns="45720" rtlCol="0">
            <a:norm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4" name="Date Placeholder 3"/>
          <p:cNvSpPr>
            <a:spLocks noGrp="1"/>
          </p:cNvSpPr>
          <p:nvPr>
            <p:ph type="dt" sz="half" idx="2"/>
          </p:nvPr>
        </p:nvSpPr>
        <p:spPr>
          <a:xfrm>
            <a:off x="179513" y="4844839"/>
            <a:ext cx="720080" cy="273844"/>
          </a:xfrm>
          <a:prstGeom prst="rect">
            <a:avLst/>
          </a:prstGeom>
        </p:spPr>
        <p:txBody>
          <a:bodyPr vert="horz" lIns="91440" tIns="45720" rIns="91440" bIns="45720" rtlCol="0" anchor="ctr"/>
          <a:lstStyle>
            <a:lvl1pPr algn="l">
              <a:defRPr sz="675">
                <a:solidFill>
                  <a:schemeClr val="tx1"/>
                </a:solidFill>
              </a:defRPr>
            </a:lvl1pPr>
          </a:lstStyle>
          <a:p>
            <a:fld id="{4E8A82E6-10E5-634B-8DAD-0B3D8AB81594}" type="datetime1">
              <a:rPr lang="da-DK" smtClean="0"/>
              <a:t>15-08-2022</a:t>
            </a:fld>
            <a:endParaRPr lang="da-DK" dirty="0"/>
          </a:p>
        </p:txBody>
      </p:sp>
      <p:sp>
        <p:nvSpPr>
          <p:cNvPr id="5" name="Footer Placeholder 4"/>
          <p:cNvSpPr>
            <a:spLocks noGrp="1"/>
          </p:cNvSpPr>
          <p:nvPr>
            <p:ph type="ftr" sz="quarter" idx="3"/>
          </p:nvPr>
        </p:nvSpPr>
        <p:spPr>
          <a:xfrm>
            <a:off x="971601" y="4844839"/>
            <a:ext cx="2736304" cy="273844"/>
          </a:xfrm>
          <a:prstGeom prst="rect">
            <a:avLst/>
          </a:prstGeom>
        </p:spPr>
        <p:txBody>
          <a:bodyPr vert="horz" lIns="91440" tIns="45720" rIns="91440" bIns="45720" rtlCol="0" anchor="ctr"/>
          <a:lstStyle>
            <a:lvl1pPr algn="l">
              <a:defRPr sz="675" cap="all" baseline="0">
                <a:solidFill>
                  <a:schemeClr val="tx1"/>
                </a:solidFill>
              </a:defRPr>
            </a:lvl1pPr>
          </a:lstStyle>
          <a:p>
            <a:r>
              <a:rPr lang="da-DK"/>
              <a:t>Skal vi tage en snak om et længere arbejdsliv?</a:t>
            </a:r>
            <a:endParaRPr lang="da-DK" dirty="0"/>
          </a:p>
        </p:txBody>
      </p:sp>
      <p:sp>
        <p:nvSpPr>
          <p:cNvPr id="6" name="Slide Number Placeholder 5"/>
          <p:cNvSpPr>
            <a:spLocks noGrp="1"/>
          </p:cNvSpPr>
          <p:nvPr>
            <p:ph type="sldNum" sz="quarter" idx="4"/>
          </p:nvPr>
        </p:nvSpPr>
        <p:spPr>
          <a:xfrm>
            <a:off x="6660232" y="4844839"/>
            <a:ext cx="984019" cy="273844"/>
          </a:xfrm>
          <a:prstGeom prst="rect">
            <a:avLst/>
          </a:prstGeom>
        </p:spPr>
        <p:txBody>
          <a:bodyPr vert="horz" lIns="91440" tIns="45720" rIns="91440" bIns="45720" rtlCol="0" anchor="ctr"/>
          <a:lstStyle>
            <a:lvl1pPr algn="r">
              <a:defRPr sz="788">
                <a:solidFill>
                  <a:schemeClr val="tx1"/>
                </a:solidFill>
              </a:defRPr>
            </a:lvl1pPr>
          </a:lstStyle>
          <a:p>
            <a:fld id="{54468A55-A53B-45A5-9186-1127107F04EF}" type="slidenum">
              <a:rPr lang="da-DK" smtClean="0"/>
              <a:pPr/>
              <a:t>‹#›</a:t>
            </a:fld>
            <a:endParaRPr lang="da-DK" dirty="0"/>
          </a:p>
        </p:txBody>
      </p:sp>
      <p:pic>
        <p:nvPicPr>
          <p:cNvPr id="18" name="Billede 17">
            <a:extLst>
              <a:ext uri="{FF2B5EF4-FFF2-40B4-BE49-F238E27FC236}">
                <a16:creationId xmlns:a16="http://schemas.microsoft.com/office/drawing/2014/main" id="{BC6729C2-5C9A-3A44-BFE0-0488162FCBA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49571" y="123478"/>
            <a:ext cx="565200" cy="775852"/>
          </a:xfrm>
          <a:prstGeom prst="rect">
            <a:avLst/>
          </a:prstGeom>
        </p:spPr>
      </p:pic>
      <p:pic>
        <p:nvPicPr>
          <p:cNvPr id="19" name="Billede 18">
            <a:extLst>
              <a:ext uri="{FF2B5EF4-FFF2-40B4-BE49-F238E27FC236}">
                <a16:creationId xmlns:a16="http://schemas.microsoft.com/office/drawing/2014/main" id="{F188C699-E1DE-F84A-A4C8-C6760EEC271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72007" y="4641289"/>
            <a:ext cx="1176064" cy="522749"/>
          </a:xfrm>
          <a:prstGeom prst="rect">
            <a:avLst/>
          </a:prstGeom>
        </p:spPr>
      </p:pic>
      <p:cxnSp>
        <p:nvCxnSpPr>
          <p:cNvPr id="24" name="Lige forbindelse 23">
            <a:extLst>
              <a:ext uri="{FF2B5EF4-FFF2-40B4-BE49-F238E27FC236}">
                <a16:creationId xmlns:a16="http://schemas.microsoft.com/office/drawing/2014/main" id="{010485F8-3734-4840-9D1B-B88197532B2D}"/>
              </a:ext>
            </a:extLst>
          </p:cNvPr>
          <p:cNvCxnSpPr/>
          <p:nvPr userDrawn="1"/>
        </p:nvCxnSpPr>
        <p:spPr>
          <a:xfrm>
            <a:off x="0" y="4587974"/>
            <a:ext cx="9144000" cy="0"/>
          </a:xfrm>
          <a:prstGeom prst="line">
            <a:avLst/>
          </a:prstGeom>
          <a:ln w="3175"/>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0938090"/>
      </p:ext>
    </p:extLst>
  </p:cSld>
  <p:clrMap bg1="lt1" tx1="dk1" bg2="lt2" tx2="dk2" accent1="accent1" accent2="accent2" accent3="accent3" accent4="accent4" accent5="accent5" accent6="accent6" hlink="hlink" folHlink="folHlink"/>
  <p:sldLayoutIdLst>
    <p:sldLayoutId id="2147484795" r:id="rId1"/>
    <p:sldLayoutId id="2147484796" r:id="rId2"/>
    <p:sldLayoutId id="2147484797" r:id="rId3"/>
    <p:sldLayoutId id="2147484798" r:id="rId4"/>
    <p:sldLayoutId id="2147484799" r:id="rId5"/>
    <p:sldLayoutId id="2147484800" r:id="rId6"/>
    <p:sldLayoutId id="2147484801" r:id="rId7"/>
    <p:sldLayoutId id="2147484802" r:id="rId8"/>
    <p:sldLayoutId id="2147484803" r:id="rId9"/>
    <p:sldLayoutId id="2147484804" r:id="rId10"/>
    <p:sldLayoutId id="2147484805" r:id="rId11"/>
  </p:sldLayoutIdLst>
  <p:hf hdr="0"/>
  <p:txStyles>
    <p:titleStyle>
      <a:lvl1pPr algn="l" defTabSz="685800" rtl="0" eaLnBrk="1" latinLnBrk="0" hangingPunct="1">
        <a:lnSpc>
          <a:spcPct val="85000"/>
        </a:lnSpc>
        <a:spcBef>
          <a:spcPct val="0"/>
        </a:spcBef>
        <a:buNone/>
        <a:defRPr sz="2800" b="1" kern="1200" spc="-38" baseline="0">
          <a:solidFill>
            <a:schemeClr val="tx1">
              <a:lumMod val="75000"/>
              <a:lumOff val="25000"/>
            </a:schemeClr>
          </a:solidFill>
          <a:latin typeface="+mn-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1" userDrawn="1">
          <p15:clr>
            <a:srgbClr val="F26B43"/>
          </p15:clr>
        </p15:guide>
        <p15:guide id="2" pos="340" userDrawn="1">
          <p15:clr>
            <a:srgbClr val="F26B43"/>
          </p15:clr>
        </p15:guide>
        <p15:guide id="3" pos="5193" userDrawn="1">
          <p15:clr>
            <a:srgbClr val="F26B43"/>
          </p15:clr>
        </p15:guide>
        <p15:guide id="4" orient="horz" pos="275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Skal vi tage en snak</a:t>
            </a:r>
            <a:br>
              <a:rPr lang="da-DK" dirty="0"/>
            </a:br>
            <a:r>
              <a:rPr lang="da-DK" dirty="0"/>
              <a:t>om et længere arbejdsliv?</a:t>
            </a:r>
          </a:p>
        </p:txBody>
      </p:sp>
      <p:sp>
        <p:nvSpPr>
          <p:cNvPr id="3" name="Undertitel 2"/>
          <p:cNvSpPr>
            <a:spLocks noGrp="1"/>
          </p:cNvSpPr>
          <p:nvPr>
            <p:ph type="subTitle" idx="1"/>
          </p:nvPr>
        </p:nvSpPr>
        <p:spPr>
          <a:xfrm>
            <a:off x="21208" y="1779662"/>
            <a:ext cx="9108504" cy="504056"/>
          </a:xfrm>
        </p:spPr>
        <p:txBody>
          <a:bodyPr/>
          <a:lstStyle/>
          <a:p>
            <a:r>
              <a:rPr lang="da-DK" dirty="0"/>
              <a:t>BFA industri – Mødekit om seniorpraksis</a:t>
            </a:r>
          </a:p>
        </p:txBody>
      </p:sp>
    </p:spTree>
    <p:extLst>
      <p:ext uri="{BB962C8B-B14F-4D97-AF65-F5344CB8AC3E}">
        <p14:creationId xmlns:p14="http://schemas.microsoft.com/office/powerpoint/2010/main" val="92874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2589782-FA31-4D59-AF96-8F899797543C}"/>
              </a:ext>
            </a:extLst>
          </p:cNvPr>
          <p:cNvSpPr>
            <a:spLocks noGrp="1"/>
          </p:cNvSpPr>
          <p:nvPr>
            <p:ph type="title"/>
          </p:nvPr>
        </p:nvSpPr>
        <p:spPr>
          <a:xfrm>
            <a:off x="467544" y="483518"/>
            <a:ext cx="7543800" cy="1088068"/>
          </a:xfrm>
        </p:spPr>
        <p:txBody>
          <a:bodyPr/>
          <a:lstStyle/>
          <a:p>
            <a:r>
              <a:rPr lang="da-DK" dirty="0"/>
              <a:t>Kompetencer gennem livet</a:t>
            </a:r>
          </a:p>
        </p:txBody>
      </p:sp>
      <p:sp>
        <p:nvSpPr>
          <p:cNvPr id="5" name="Pladsholder til tekst 4">
            <a:extLst>
              <a:ext uri="{FF2B5EF4-FFF2-40B4-BE49-F238E27FC236}">
                <a16:creationId xmlns:a16="http://schemas.microsoft.com/office/drawing/2014/main" id="{BC133CE0-C685-43C4-823F-F022A6D281E8}"/>
              </a:ext>
            </a:extLst>
          </p:cNvPr>
          <p:cNvSpPr>
            <a:spLocks noGrp="1"/>
          </p:cNvSpPr>
          <p:nvPr>
            <p:ph type="body" idx="1"/>
          </p:nvPr>
        </p:nvSpPr>
        <p:spPr>
          <a:xfrm>
            <a:off x="462920" y="1131590"/>
            <a:ext cx="3965064" cy="552212"/>
          </a:xfrm>
        </p:spPr>
        <p:txBody>
          <a:bodyPr>
            <a:noAutofit/>
          </a:bodyPr>
          <a:lstStyle/>
          <a:p>
            <a:pPr>
              <a:lnSpc>
                <a:spcPct val="100000"/>
              </a:lnSpc>
              <a:spcBef>
                <a:spcPts val="750"/>
              </a:spcBef>
            </a:pPr>
            <a:r>
              <a:rPr lang="da-DK" sz="2400" cap="none" dirty="0">
                <a:solidFill>
                  <a:schemeClr val="accent1"/>
                </a:solidFill>
              </a:rPr>
              <a:t>Hvilke er aldersbestemt?</a:t>
            </a:r>
          </a:p>
        </p:txBody>
      </p:sp>
      <p:sp>
        <p:nvSpPr>
          <p:cNvPr id="6" name="Pladsholder til indhold 5">
            <a:extLst>
              <a:ext uri="{FF2B5EF4-FFF2-40B4-BE49-F238E27FC236}">
                <a16:creationId xmlns:a16="http://schemas.microsoft.com/office/drawing/2014/main" id="{24CD5C48-BE0A-47B5-B1FF-F903A352F197}"/>
              </a:ext>
            </a:extLst>
          </p:cNvPr>
          <p:cNvSpPr>
            <a:spLocks noGrp="1"/>
          </p:cNvSpPr>
          <p:nvPr>
            <p:ph sz="half" idx="2"/>
          </p:nvPr>
        </p:nvSpPr>
        <p:spPr>
          <a:xfrm>
            <a:off x="508640" y="1683802"/>
            <a:ext cx="3199264" cy="1864065"/>
          </a:xfrm>
        </p:spPr>
        <p:txBody>
          <a:bodyPr>
            <a:noAutofit/>
          </a:bodyPr>
          <a:lstStyle/>
          <a:p>
            <a:r>
              <a:rPr lang="da-DK" sz="1800" dirty="0">
                <a:latin typeface="+mj-lt"/>
              </a:rPr>
              <a:t>Effektivitet</a:t>
            </a:r>
          </a:p>
          <a:p>
            <a:r>
              <a:rPr lang="da-DK" sz="1800" dirty="0">
                <a:latin typeface="+mj-lt"/>
              </a:rPr>
              <a:t>Nysgerrighed</a:t>
            </a:r>
          </a:p>
          <a:p>
            <a:r>
              <a:rPr lang="da-DK" sz="1800" dirty="0">
                <a:latin typeface="+mj-lt"/>
              </a:rPr>
              <a:t>Tålmodighed</a:t>
            </a:r>
          </a:p>
          <a:p>
            <a:r>
              <a:rPr lang="da-DK" sz="1800" dirty="0">
                <a:latin typeface="+mj-lt"/>
              </a:rPr>
              <a:t>Loyalitet m.fl.</a:t>
            </a:r>
          </a:p>
          <a:p>
            <a:pPr marL="0" indent="0">
              <a:buNone/>
            </a:pPr>
            <a:endParaRPr lang="da-DK" sz="1800" dirty="0"/>
          </a:p>
        </p:txBody>
      </p:sp>
      <p:graphicFrame>
        <p:nvGraphicFramePr>
          <p:cNvPr id="2" name="Diagram 1">
            <a:extLst>
              <a:ext uri="{FF2B5EF4-FFF2-40B4-BE49-F238E27FC236}">
                <a16:creationId xmlns:a16="http://schemas.microsoft.com/office/drawing/2014/main" id="{6DD1DF71-AFA7-40DB-83A9-C719F119EF81}"/>
              </a:ext>
            </a:extLst>
          </p:cNvPr>
          <p:cNvGraphicFramePr/>
          <p:nvPr>
            <p:extLst>
              <p:ext uri="{D42A27DB-BD31-4B8C-83A1-F6EECF244321}">
                <p14:modId xmlns:p14="http://schemas.microsoft.com/office/powerpoint/2010/main" val="3737748087"/>
              </p:ext>
            </p:extLst>
          </p:nvPr>
        </p:nvGraphicFramePr>
        <p:xfrm>
          <a:off x="3563888" y="843558"/>
          <a:ext cx="528024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Pladsholder til tekst 4">
            <a:extLst>
              <a:ext uri="{FF2B5EF4-FFF2-40B4-BE49-F238E27FC236}">
                <a16:creationId xmlns:a16="http://schemas.microsoft.com/office/drawing/2014/main" id="{432F5368-E3EB-4795-A535-6ECC4776AD02}"/>
              </a:ext>
            </a:extLst>
          </p:cNvPr>
          <p:cNvSpPr txBox="1">
            <a:spLocks/>
          </p:cNvSpPr>
          <p:nvPr/>
        </p:nvSpPr>
        <p:spPr>
          <a:xfrm>
            <a:off x="462920" y="3524868"/>
            <a:ext cx="3775324" cy="601457"/>
          </a:xfrm>
          <a:prstGeom prst="rect">
            <a:avLst/>
          </a:prstGeom>
        </p:spPr>
        <p:txBody>
          <a:bodyPr vert="horz" lIns="91440" tIns="45720" rIns="91440" bIns="45720" rtlCol="0" anchor="b">
            <a:noAutofit/>
          </a:bodyPr>
          <a:lstStyle>
            <a:lvl1pPr marL="0" indent="0" algn="l" defTabSz="685800" rtl="0" eaLnBrk="1" latinLnBrk="0" hangingPunct="1">
              <a:lnSpc>
                <a:spcPct val="100000"/>
              </a:lnSpc>
              <a:spcBef>
                <a:spcPts val="750"/>
              </a:spcBef>
              <a:buClr>
                <a:schemeClr val="accent1"/>
              </a:buClr>
              <a:buSzPct val="100000"/>
              <a:buFont typeface="Arial" panose="020B0604020202020204" pitchFamily="34" charset="0"/>
              <a:buNone/>
              <a:defRPr sz="1650" b="0" kern="1200" cap="all" baseline="0">
                <a:solidFill>
                  <a:schemeClr val="accent1"/>
                </a:solidFill>
                <a:effectLst/>
                <a:latin typeface="+mn-lt"/>
                <a:ea typeface="+mn-ea"/>
                <a:cs typeface="+mn-cs"/>
              </a:defRPr>
            </a:lvl1pPr>
            <a:lvl2pPr marL="342900" indent="0" algn="l" defTabSz="685800" rtl="0" eaLnBrk="1" latinLnBrk="0" hangingPunct="1">
              <a:lnSpc>
                <a:spcPct val="120000"/>
              </a:lnSpc>
              <a:spcBef>
                <a:spcPts val="375"/>
              </a:spcBef>
              <a:buClr>
                <a:schemeClr val="accent1"/>
              </a:buClr>
              <a:buSzPct val="100000"/>
              <a:buFont typeface="Arial" panose="020B0604020202020204" pitchFamily="34" charset="0"/>
              <a:buNone/>
              <a:defRPr sz="1500" b="1" kern="1200" cap="none" baseline="0">
                <a:solidFill>
                  <a:schemeClr val="tx1"/>
                </a:solidFill>
                <a:effectLst/>
                <a:latin typeface="+mn-lt"/>
                <a:ea typeface="+mn-ea"/>
                <a:cs typeface="+mn-cs"/>
              </a:defRPr>
            </a:lvl2pPr>
            <a:lvl3pPr marL="685800" indent="0" algn="l" defTabSz="685800" rtl="0" eaLnBrk="1" latinLnBrk="0" hangingPunct="1">
              <a:lnSpc>
                <a:spcPct val="120000"/>
              </a:lnSpc>
              <a:spcBef>
                <a:spcPts val="375"/>
              </a:spcBef>
              <a:buClr>
                <a:schemeClr val="accent1"/>
              </a:buClr>
              <a:buSzPct val="100000"/>
              <a:buFont typeface="Arial" panose="020B0604020202020204" pitchFamily="34" charset="0"/>
              <a:buNone/>
              <a:defRPr sz="1350" b="1" kern="1200">
                <a:solidFill>
                  <a:schemeClr val="tx1"/>
                </a:solidFill>
                <a:effectLst/>
                <a:latin typeface="+mn-lt"/>
                <a:ea typeface="+mn-ea"/>
                <a:cs typeface="+mn-cs"/>
              </a:defRPr>
            </a:lvl3pPr>
            <a:lvl4pPr marL="1028700" indent="0" algn="l" defTabSz="685800" rtl="0" eaLnBrk="1" latinLnBrk="0" hangingPunct="1">
              <a:lnSpc>
                <a:spcPct val="120000"/>
              </a:lnSpc>
              <a:spcBef>
                <a:spcPts val="375"/>
              </a:spcBef>
              <a:buClr>
                <a:schemeClr val="accent1"/>
              </a:buClr>
              <a:buSzPct val="100000"/>
              <a:buFont typeface="Arial" panose="020B0604020202020204" pitchFamily="34" charset="0"/>
              <a:buNone/>
              <a:defRPr sz="1200" b="1" kern="1200" cap="none" baseline="0">
                <a:solidFill>
                  <a:schemeClr val="tx1"/>
                </a:solidFill>
                <a:effectLst/>
                <a:latin typeface="+mn-lt"/>
                <a:ea typeface="+mn-ea"/>
                <a:cs typeface="+mn-cs"/>
              </a:defRPr>
            </a:lvl4pPr>
            <a:lvl5pPr marL="1371600" indent="0" algn="l" defTabSz="685800" rtl="0" eaLnBrk="1" latinLnBrk="0" hangingPunct="1">
              <a:lnSpc>
                <a:spcPct val="120000"/>
              </a:lnSpc>
              <a:spcBef>
                <a:spcPts val="375"/>
              </a:spcBef>
              <a:buClr>
                <a:schemeClr val="accent1"/>
              </a:buClr>
              <a:buSzPct val="100000"/>
              <a:buFont typeface="Arial" panose="020B0604020202020204" pitchFamily="34" charset="0"/>
              <a:buNone/>
              <a:defRPr sz="1200" b="1" kern="1200">
                <a:solidFill>
                  <a:schemeClr val="tx1"/>
                </a:solidFill>
                <a:effectLst/>
                <a:latin typeface="+mn-lt"/>
                <a:ea typeface="+mn-ea"/>
                <a:cs typeface="+mn-cs"/>
              </a:defRPr>
            </a:lvl5pPr>
            <a:lvl6pPr marL="1714500" indent="0" algn="l" defTabSz="685800" rtl="0" eaLnBrk="1" latinLnBrk="0" hangingPunct="1">
              <a:lnSpc>
                <a:spcPct val="120000"/>
              </a:lnSpc>
              <a:spcBef>
                <a:spcPts val="375"/>
              </a:spcBef>
              <a:buClr>
                <a:schemeClr val="accent1"/>
              </a:buClr>
              <a:buSzPct val="100000"/>
              <a:buFont typeface="Arial" panose="020B0604020202020204" pitchFamily="34" charset="0"/>
              <a:buNone/>
              <a:defRPr sz="1200" b="1" kern="1200">
                <a:solidFill>
                  <a:schemeClr val="tx1"/>
                </a:solidFill>
                <a:effectLst/>
                <a:latin typeface="+mn-lt"/>
                <a:ea typeface="+mn-ea"/>
                <a:cs typeface="+mn-cs"/>
              </a:defRPr>
            </a:lvl6pPr>
            <a:lvl7pPr marL="2057400" indent="0" algn="l" defTabSz="685800" rtl="0" eaLnBrk="1" latinLnBrk="0" hangingPunct="1">
              <a:lnSpc>
                <a:spcPct val="120000"/>
              </a:lnSpc>
              <a:spcBef>
                <a:spcPts val="375"/>
              </a:spcBef>
              <a:buClr>
                <a:schemeClr val="accent1"/>
              </a:buClr>
              <a:buSzPct val="100000"/>
              <a:buFont typeface="Arial" panose="020B0604020202020204" pitchFamily="34" charset="0"/>
              <a:buNone/>
              <a:defRPr sz="1200" b="1" kern="1200">
                <a:solidFill>
                  <a:schemeClr val="tx1"/>
                </a:solidFill>
                <a:effectLst/>
                <a:latin typeface="+mn-lt"/>
                <a:ea typeface="+mn-ea"/>
                <a:cs typeface="+mn-cs"/>
              </a:defRPr>
            </a:lvl7pPr>
            <a:lvl8pPr marL="2400300" indent="0" algn="l" defTabSz="685800" rtl="0" eaLnBrk="1" latinLnBrk="0" hangingPunct="1">
              <a:lnSpc>
                <a:spcPct val="120000"/>
              </a:lnSpc>
              <a:spcBef>
                <a:spcPts val="375"/>
              </a:spcBef>
              <a:buClr>
                <a:schemeClr val="accent1"/>
              </a:buClr>
              <a:buSzPct val="100000"/>
              <a:buFont typeface="Arial" panose="020B0604020202020204" pitchFamily="34" charset="0"/>
              <a:buNone/>
              <a:defRPr sz="1200" b="1" kern="1200" baseline="0">
                <a:solidFill>
                  <a:schemeClr val="tx1"/>
                </a:solidFill>
                <a:effectLst/>
                <a:latin typeface="+mn-lt"/>
                <a:ea typeface="+mn-ea"/>
                <a:cs typeface="+mn-cs"/>
              </a:defRPr>
            </a:lvl8pPr>
            <a:lvl9pPr marL="2743200" indent="0" algn="l" defTabSz="685800" rtl="0" eaLnBrk="1" latinLnBrk="0" hangingPunct="1">
              <a:lnSpc>
                <a:spcPct val="120000"/>
              </a:lnSpc>
              <a:spcBef>
                <a:spcPts val="375"/>
              </a:spcBef>
              <a:buClr>
                <a:schemeClr val="accent1"/>
              </a:buClr>
              <a:buSzPct val="100000"/>
              <a:buFont typeface="Arial" panose="020B0604020202020204" pitchFamily="34" charset="0"/>
              <a:buNone/>
              <a:defRPr sz="1200" b="1" kern="1200" baseline="0">
                <a:solidFill>
                  <a:schemeClr val="tx1"/>
                </a:solidFill>
                <a:effectLst/>
                <a:latin typeface="+mn-lt"/>
                <a:ea typeface="+mn-ea"/>
                <a:cs typeface="+mn-cs"/>
              </a:defRPr>
            </a:lvl9pPr>
          </a:lstStyle>
          <a:p>
            <a:r>
              <a:rPr lang="da-DK" sz="2400" cap="none" dirty="0"/>
              <a:t>Hvilke er værdsatte her?</a:t>
            </a:r>
          </a:p>
        </p:txBody>
      </p:sp>
      <p:sp>
        <p:nvSpPr>
          <p:cNvPr id="3" name="Pladsholder til dato 2">
            <a:extLst>
              <a:ext uri="{FF2B5EF4-FFF2-40B4-BE49-F238E27FC236}">
                <a16:creationId xmlns:a16="http://schemas.microsoft.com/office/drawing/2014/main" id="{B4F3571A-A5A9-DC41-8345-1708E270EB42}"/>
              </a:ext>
            </a:extLst>
          </p:cNvPr>
          <p:cNvSpPr>
            <a:spLocks noGrp="1"/>
          </p:cNvSpPr>
          <p:nvPr>
            <p:ph type="dt" sz="half" idx="10"/>
          </p:nvPr>
        </p:nvSpPr>
        <p:spPr/>
        <p:txBody>
          <a:bodyPr/>
          <a:lstStyle/>
          <a:p>
            <a:fld id="{AA6DCF5E-E048-9648-B9D9-B5792E23F85A}" type="datetime1">
              <a:rPr lang="da-DK" smtClean="0"/>
              <a:t>15-08-2022</a:t>
            </a:fld>
            <a:endParaRPr lang="da-DK"/>
          </a:p>
        </p:txBody>
      </p:sp>
      <p:sp>
        <p:nvSpPr>
          <p:cNvPr id="7" name="Pladsholder til sidefod 6">
            <a:extLst>
              <a:ext uri="{FF2B5EF4-FFF2-40B4-BE49-F238E27FC236}">
                <a16:creationId xmlns:a16="http://schemas.microsoft.com/office/drawing/2014/main" id="{9DEDB075-3EBA-D446-979C-881F0F98EEAD}"/>
              </a:ext>
            </a:extLst>
          </p:cNvPr>
          <p:cNvSpPr>
            <a:spLocks noGrp="1"/>
          </p:cNvSpPr>
          <p:nvPr>
            <p:ph type="ftr" sz="quarter" idx="11"/>
          </p:nvPr>
        </p:nvSpPr>
        <p:spPr/>
        <p:txBody>
          <a:bodyPr/>
          <a:lstStyle/>
          <a:p>
            <a:r>
              <a:rPr lang="da-DK"/>
              <a:t>Skal vi tage en snak om et længere arbejdsliv?</a:t>
            </a:r>
          </a:p>
        </p:txBody>
      </p:sp>
      <p:sp>
        <p:nvSpPr>
          <p:cNvPr id="8" name="Pladsholder til slidenummer 7">
            <a:extLst>
              <a:ext uri="{FF2B5EF4-FFF2-40B4-BE49-F238E27FC236}">
                <a16:creationId xmlns:a16="http://schemas.microsoft.com/office/drawing/2014/main" id="{1FE0CE06-FB03-4A4B-B294-E5C7833A49FD}"/>
              </a:ext>
            </a:extLst>
          </p:cNvPr>
          <p:cNvSpPr>
            <a:spLocks noGrp="1"/>
          </p:cNvSpPr>
          <p:nvPr>
            <p:ph type="sldNum" sz="quarter" idx="12"/>
          </p:nvPr>
        </p:nvSpPr>
        <p:spPr/>
        <p:txBody>
          <a:bodyPr/>
          <a:lstStyle/>
          <a:p>
            <a:fld id="{54468A55-A53B-45A5-9186-1127107F04EF}" type="slidenum">
              <a:rPr lang="da-DK" smtClean="0"/>
              <a:t>10</a:t>
            </a:fld>
            <a:endParaRPr lang="da-DK"/>
          </a:p>
        </p:txBody>
      </p:sp>
    </p:spTree>
    <p:extLst>
      <p:ext uri="{BB962C8B-B14F-4D97-AF65-F5344CB8AC3E}">
        <p14:creationId xmlns:p14="http://schemas.microsoft.com/office/powerpoint/2010/main" val="179456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395F5-EEC2-401A-8FD4-57F743E5EC30}"/>
              </a:ext>
            </a:extLst>
          </p:cNvPr>
          <p:cNvSpPr>
            <a:spLocks noGrp="1"/>
          </p:cNvSpPr>
          <p:nvPr>
            <p:ph type="title"/>
          </p:nvPr>
        </p:nvSpPr>
        <p:spPr>
          <a:xfrm>
            <a:off x="467544" y="502211"/>
            <a:ext cx="7543800" cy="773395"/>
          </a:xfrm>
        </p:spPr>
        <p:txBody>
          <a:bodyPr/>
          <a:lstStyle/>
          <a:p>
            <a:r>
              <a:rPr lang="da-DK" dirty="0"/>
              <a:t>Sagt om seniorkompetencer</a:t>
            </a:r>
          </a:p>
        </p:txBody>
      </p:sp>
      <p:sp>
        <p:nvSpPr>
          <p:cNvPr id="3" name="Pladsholder til indhold 2">
            <a:extLst>
              <a:ext uri="{FF2B5EF4-FFF2-40B4-BE49-F238E27FC236}">
                <a16:creationId xmlns:a16="http://schemas.microsoft.com/office/drawing/2014/main" id="{EF76A4D1-0DA1-402B-8901-F09771F74D94}"/>
              </a:ext>
            </a:extLst>
          </p:cNvPr>
          <p:cNvSpPr>
            <a:spLocks noGrp="1"/>
          </p:cNvSpPr>
          <p:nvPr>
            <p:ph idx="1"/>
          </p:nvPr>
        </p:nvSpPr>
        <p:spPr>
          <a:xfrm>
            <a:off x="523331" y="1138406"/>
            <a:ext cx="7709480" cy="3017520"/>
          </a:xfrm>
        </p:spPr>
        <p:txBody>
          <a:bodyPr>
            <a:noAutofit/>
          </a:bodyPr>
          <a:lstStyle/>
          <a:p>
            <a:pPr marL="177800" indent="-177800">
              <a:buFont typeface="Arial" panose="020B0604020202020204" pitchFamily="34" charset="0"/>
              <a:buChar char="•"/>
            </a:pPr>
            <a:r>
              <a:rPr lang="da-DK" sz="1600" dirty="0">
                <a:latin typeface="+mj-lt"/>
              </a:rPr>
              <a:t>Seniorer har større menneske- og </a:t>
            </a:r>
            <a:r>
              <a:rPr lang="da-DK" sz="1600" dirty="0" err="1">
                <a:latin typeface="+mj-lt"/>
              </a:rPr>
              <a:t>relationskundskab</a:t>
            </a:r>
            <a:r>
              <a:rPr lang="da-DK" sz="1600" dirty="0">
                <a:latin typeface="+mj-lt"/>
              </a:rPr>
              <a:t>.</a:t>
            </a:r>
          </a:p>
          <a:p>
            <a:pPr marL="177800" indent="-177800">
              <a:buFont typeface="Arial" panose="020B0604020202020204" pitchFamily="34" charset="0"/>
              <a:buChar char="•"/>
            </a:pPr>
            <a:r>
              <a:rPr lang="da-DK" sz="1600" dirty="0">
                <a:latin typeface="+mj-lt"/>
              </a:rPr>
              <a:t>Seniorer er mere systematiske og har lettere ved at danne sig overblik.</a:t>
            </a:r>
          </a:p>
          <a:p>
            <a:pPr marL="177800" indent="-177800">
              <a:buFont typeface="Arial" panose="020B0604020202020204" pitchFamily="34" charset="0"/>
              <a:buChar char="•"/>
            </a:pPr>
            <a:r>
              <a:rPr lang="da-DK" sz="1600" dirty="0">
                <a:latin typeface="+mj-lt"/>
              </a:rPr>
              <a:t>Seniorer har lettere ved at lære fra sig og skabe gode læringsmiljøer.</a:t>
            </a:r>
          </a:p>
          <a:p>
            <a:pPr marL="177800" indent="-177800">
              <a:buFont typeface="Arial" panose="020B0604020202020204" pitchFamily="34" charset="0"/>
              <a:buChar char="•"/>
            </a:pPr>
            <a:r>
              <a:rPr lang="da-DK" sz="1600" dirty="0">
                <a:latin typeface="+mj-lt"/>
              </a:rPr>
              <a:t>Seniorer er gode til at yde omsorg og skabe trivsel omkring sig.</a:t>
            </a:r>
          </a:p>
          <a:p>
            <a:pPr marL="177800" indent="-177800">
              <a:buFont typeface="Arial" panose="020B0604020202020204" pitchFamily="34" charset="0"/>
              <a:buChar char="•"/>
            </a:pPr>
            <a:r>
              <a:rPr lang="da-DK" sz="1600" dirty="0">
                <a:latin typeface="+mj-lt"/>
              </a:rPr>
              <a:t>Seniorer er gode til at udstråle ro og overblik i pressede situationer.</a:t>
            </a:r>
          </a:p>
          <a:p>
            <a:pPr marL="177800" indent="-177800">
              <a:buFont typeface="Arial" panose="020B0604020202020204" pitchFamily="34" charset="0"/>
              <a:buChar char="•"/>
            </a:pPr>
            <a:r>
              <a:rPr lang="da-DK" sz="1600" dirty="0">
                <a:latin typeface="+mj-lt"/>
              </a:rPr>
              <a:t>Seniorer har erfaring og er gode til at træffe de rigtige beslutninger første gang.</a:t>
            </a:r>
          </a:p>
          <a:p>
            <a:pPr marL="177800" indent="-177800">
              <a:buFont typeface="Arial" panose="020B0604020202020204" pitchFamily="34" charset="0"/>
              <a:buChar char="•"/>
            </a:pPr>
            <a:r>
              <a:rPr lang="da-DK" sz="1600" dirty="0">
                <a:latin typeface="+mj-lt"/>
              </a:rPr>
              <a:t>Seniorer er gode ledere og tager ansvar.</a:t>
            </a:r>
          </a:p>
          <a:p>
            <a:pPr marL="177800" indent="-177800">
              <a:buFont typeface="Arial" panose="020B0604020202020204" pitchFamily="34" charset="0"/>
              <a:buChar char="•"/>
            </a:pPr>
            <a:r>
              <a:rPr lang="da-DK" sz="1600" dirty="0">
                <a:latin typeface="+mj-lt"/>
              </a:rPr>
              <a:t>Seniorer er gode til at signalere autoritet og troværdighed.</a:t>
            </a:r>
          </a:p>
          <a:p>
            <a:endParaRPr lang="da-DK" sz="1600" dirty="0">
              <a:latin typeface="+mj-lt"/>
            </a:endParaRPr>
          </a:p>
          <a:p>
            <a:endParaRPr lang="da-DK" sz="1600" dirty="0"/>
          </a:p>
        </p:txBody>
      </p:sp>
      <p:sp>
        <p:nvSpPr>
          <p:cNvPr id="4" name="Pladsholder til dato 3">
            <a:extLst>
              <a:ext uri="{FF2B5EF4-FFF2-40B4-BE49-F238E27FC236}">
                <a16:creationId xmlns:a16="http://schemas.microsoft.com/office/drawing/2014/main" id="{6118CE0E-3983-C04D-83DA-0559C95B912D}"/>
              </a:ext>
            </a:extLst>
          </p:cNvPr>
          <p:cNvSpPr>
            <a:spLocks noGrp="1"/>
          </p:cNvSpPr>
          <p:nvPr>
            <p:ph type="dt" sz="half" idx="10"/>
          </p:nvPr>
        </p:nvSpPr>
        <p:spPr/>
        <p:txBody>
          <a:bodyPr/>
          <a:lstStyle/>
          <a:p>
            <a:fld id="{95E5B6D6-9980-1543-90A3-BEE453E419EA}" type="datetime1">
              <a:rPr lang="da-DK" smtClean="0"/>
              <a:t>15-08-2022</a:t>
            </a:fld>
            <a:endParaRPr lang="da-DK"/>
          </a:p>
        </p:txBody>
      </p:sp>
      <p:sp>
        <p:nvSpPr>
          <p:cNvPr id="5" name="Pladsholder til sidefod 4">
            <a:extLst>
              <a:ext uri="{FF2B5EF4-FFF2-40B4-BE49-F238E27FC236}">
                <a16:creationId xmlns:a16="http://schemas.microsoft.com/office/drawing/2014/main" id="{28392B74-2A1A-7148-9627-CCD05229BC46}"/>
              </a:ext>
            </a:extLst>
          </p:cNvPr>
          <p:cNvSpPr>
            <a:spLocks noGrp="1"/>
          </p:cNvSpPr>
          <p:nvPr>
            <p:ph type="ftr" sz="quarter" idx="11"/>
          </p:nvPr>
        </p:nvSpPr>
        <p:spPr/>
        <p:txBody>
          <a:bodyPr/>
          <a:lstStyle/>
          <a:p>
            <a:r>
              <a:rPr lang="da-DK"/>
              <a:t>Skal vi tage en snak om et længere arbejdsliv?</a:t>
            </a:r>
          </a:p>
        </p:txBody>
      </p:sp>
      <p:sp>
        <p:nvSpPr>
          <p:cNvPr id="6" name="Pladsholder til slidenummer 5">
            <a:extLst>
              <a:ext uri="{FF2B5EF4-FFF2-40B4-BE49-F238E27FC236}">
                <a16:creationId xmlns:a16="http://schemas.microsoft.com/office/drawing/2014/main" id="{06771403-EF84-684D-9B36-A3A65D47D0B6}"/>
              </a:ext>
            </a:extLst>
          </p:cNvPr>
          <p:cNvSpPr>
            <a:spLocks noGrp="1"/>
          </p:cNvSpPr>
          <p:nvPr>
            <p:ph type="sldNum" sz="quarter" idx="12"/>
          </p:nvPr>
        </p:nvSpPr>
        <p:spPr/>
        <p:txBody>
          <a:bodyPr/>
          <a:lstStyle/>
          <a:p>
            <a:fld id="{54468A55-A53B-45A5-9186-1127107F04EF}" type="slidenum">
              <a:rPr lang="da-DK" smtClean="0"/>
              <a:t>11</a:t>
            </a:fld>
            <a:endParaRPr lang="da-DK"/>
          </a:p>
        </p:txBody>
      </p:sp>
    </p:spTree>
    <p:extLst>
      <p:ext uri="{BB962C8B-B14F-4D97-AF65-F5344CB8AC3E}">
        <p14:creationId xmlns:p14="http://schemas.microsoft.com/office/powerpoint/2010/main" val="1553402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BCA71-7AF8-4080-AE85-754E24526535}"/>
              </a:ext>
            </a:extLst>
          </p:cNvPr>
          <p:cNvSpPr>
            <a:spLocks noGrp="1"/>
          </p:cNvSpPr>
          <p:nvPr>
            <p:ph type="title"/>
          </p:nvPr>
        </p:nvSpPr>
        <p:spPr>
          <a:xfrm>
            <a:off x="523802" y="456265"/>
            <a:ext cx="7543800" cy="773395"/>
          </a:xfrm>
        </p:spPr>
        <p:txBody>
          <a:bodyPr/>
          <a:lstStyle/>
          <a:p>
            <a:r>
              <a:rPr lang="da-DK" dirty="0"/>
              <a:t>Typiske fordomme</a:t>
            </a:r>
          </a:p>
        </p:txBody>
      </p:sp>
      <p:sp>
        <p:nvSpPr>
          <p:cNvPr id="3" name="Pladsholder til indhold 2">
            <a:extLst>
              <a:ext uri="{FF2B5EF4-FFF2-40B4-BE49-F238E27FC236}">
                <a16:creationId xmlns:a16="http://schemas.microsoft.com/office/drawing/2014/main" id="{6256D7AF-CABC-4ED9-A7CD-C80F16A39CC0}"/>
              </a:ext>
            </a:extLst>
          </p:cNvPr>
          <p:cNvSpPr>
            <a:spLocks noGrp="1"/>
          </p:cNvSpPr>
          <p:nvPr>
            <p:ph idx="1"/>
          </p:nvPr>
        </p:nvSpPr>
        <p:spPr>
          <a:xfrm>
            <a:off x="556592" y="987574"/>
            <a:ext cx="7543800" cy="3017520"/>
          </a:xfrm>
        </p:spPr>
        <p:txBody>
          <a:bodyPr>
            <a:noAutofit/>
          </a:bodyPr>
          <a:lstStyle/>
          <a:p>
            <a:pPr marL="177800" indent="-177800">
              <a:buFont typeface="Arial" panose="020B0604020202020204" pitchFamily="34" charset="0"/>
              <a:buChar char="•"/>
            </a:pPr>
            <a:r>
              <a:rPr lang="da-DK" sz="1600" dirty="0">
                <a:latin typeface="+mj-lt"/>
              </a:rPr>
              <a:t>Seniorer er på vej på pension.</a:t>
            </a:r>
          </a:p>
          <a:p>
            <a:pPr marL="177800" indent="-177800">
              <a:buFont typeface="Arial" panose="020B0604020202020204" pitchFamily="34" charset="0"/>
              <a:buChar char="•"/>
            </a:pPr>
            <a:r>
              <a:rPr lang="da-DK" sz="1600" dirty="0">
                <a:latin typeface="+mj-lt"/>
              </a:rPr>
              <a:t>Seniorer gider ikke tilpasse sig organisationen.</a:t>
            </a:r>
          </a:p>
          <a:p>
            <a:pPr marL="177800" indent="-177800">
              <a:buFont typeface="Arial" panose="020B0604020202020204" pitchFamily="34" charset="0"/>
              <a:buChar char="•"/>
            </a:pPr>
            <a:r>
              <a:rPr lang="da-DK" sz="1600" dirty="0">
                <a:latin typeface="+mj-lt"/>
              </a:rPr>
              <a:t>Seniorer gider ikke efteruddanne sig.</a:t>
            </a:r>
          </a:p>
          <a:p>
            <a:pPr marL="177800" indent="-177800">
              <a:buFont typeface="Arial" panose="020B0604020202020204" pitchFamily="34" charset="0"/>
              <a:buChar char="•"/>
            </a:pPr>
            <a:r>
              <a:rPr lang="da-DK" sz="1600" dirty="0">
                <a:latin typeface="+mj-lt"/>
              </a:rPr>
              <a:t>Seniorer er ikke nysgerrige efter at lære nyt.</a:t>
            </a:r>
          </a:p>
          <a:p>
            <a:pPr marL="177800" indent="-177800">
              <a:buFont typeface="Arial" panose="020B0604020202020204" pitchFamily="34" charset="0"/>
              <a:buChar char="•"/>
            </a:pPr>
            <a:r>
              <a:rPr lang="da-DK" sz="1600" dirty="0">
                <a:latin typeface="+mj-lt"/>
              </a:rPr>
              <a:t>Seniorer er dårligere til at lære nyt.</a:t>
            </a:r>
          </a:p>
          <a:p>
            <a:pPr marL="177800" indent="-177800">
              <a:buFont typeface="Arial" panose="020B0604020202020204" pitchFamily="34" charset="0"/>
              <a:buChar char="•"/>
            </a:pPr>
            <a:r>
              <a:rPr lang="da-DK" sz="1600" dirty="0">
                <a:latin typeface="+mj-lt"/>
              </a:rPr>
              <a:t>Seniorer husker dårligere.</a:t>
            </a:r>
          </a:p>
          <a:p>
            <a:pPr marL="177800" indent="-177800">
              <a:buFont typeface="Arial" panose="020B0604020202020204" pitchFamily="34" charset="0"/>
              <a:buChar char="•"/>
            </a:pPr>
            <a:r>
              <a:rPr lang="da-DK" sz="1600" dirty="0">
                <a:latin typeface="+mj-lt"/>
              </a:rPr>
              <a:t>Seniorer er langsommere.</a:t>
            </a:r>
          </a:p>
          <a:p>
            <a:pPr marL="177800" indent="-177800">
              <a:buFont typeface="Arial" panose="020B0604020202020204" pitchFamily="34" charset="0"/>
              <a:buChar char="•"/>
            </a:pPr>
            <a:r>
              <a:rPr lang="da-DK" sz="1600" dirty="0">
                <a:latin typeface="+mj-lt"/>
              </a:rPr>
              <a:t>Seniorer er ikke motiverede.</a:t>
            </a:r>
          </a:p>
          <a:p>
            <a:pPr marL="177800" indent="-177800">
              <a:buFont typeface="Arial" panose="020B0604020202020204" pitchFamily="34" charset="0"/>
              <a:buChar char="•"/>
            </a:pPr>
            <a:r>
              <a:rPr lang="da-DK" sz="1600" dirty="0">
                <a:latin typeface="+mj-lt"/>
              </a:rPr>
              <a:t>Seniorer er mindre kreative.</a:t>
            </a:r>
          </a:p>
        </p:txBody>
      </p:sp>
      <p:sp>
        <p:nvSpPr>
          <p:cNvPr id="4" name="Pladsholder til dato 3">
            <a:extLst>
              <a:ext uri="{FF2B5EF4-FFF2-40B4-BE49-F238E27FC236}">
                <a16:creationId xmlns:a16="http://schemas.microsoft.com/office/drawing/2014/main" id="{ED5C57F5-7D3C-9745-B6E9-69BFBC8768C4}"/>
              </a:ext>
            </a:extLst>
          </p:cNvPr>
          <p:cNvSpPr>
            <a:spLocks noGrp="1"/>
          </p:cNvSpPr>
          <p:nvPr>
            <p:ph type="dt" sz="half" idx="10"/>
          </p:nvPr>
        </p:nvSpPr>
        <p:spPr/>
        <p:txBody>
          <a:bodyPr/>
          <a:lstStyle/>
          <a:p>
            <a:fld id="{2BBEABC3-A2A0-0B4D-8058-065E524795AB}" type="datetime1">
              <a:rPr lang="da-DK" smtClean="0"/>
              <a:t>15-08-2022</a:t>
            </a:fld>
            <a:endParaRPr lang="da-DK"/>
          </a:p>
        </p:txBody>
      </p:sp>
      <p:sp>
        <p:nvSpPr>
          <p:cNvPr id="5" name="Pladsholder til sidefod 4">
            <a:extLst>
              <a:ext uri="{FF2B5EF4-FFF2-40B4-BE49-F238E27FC236}">
                <a16:creationId xmlns:a16="http://schemas.microsoft.com/office/drawing/2014/main" id="{3AB55600-69F5-DF49-91B9-D47AEA762FEB}"/>
              </a:ext>
            </a:extLst>
          </p:cNvPr>
          <p:cNvSpPr>
            <a:spLocks noGrp="1"/>
          </p:cNvSpPr>
          <p:nvPr>
            <p:ph type="ftr" sz="quarter" idx="11"/>
          </p:nvPr>
        </p:nvSpPr>
        <p:spPr/>
        <p:txBody>
          <a:bodyPr/>
          <a:lstStyle/>
          <a:p>
            <a:r>
              <a:rPr lang="da-DK"/>
              <a:t>Skal vi tage en snak om et længere arbejdsliv?</a:t>
            </a:r>
          </a:p>
        </p:txBody>
      </p:sp>
      <p:sp>
        <p:nvSpPr>
          <p:cNvPr id="6" name="Pladsholder til slidenummer 5">
            <a:extLst>
              <a:ext uri="{FF2B5EF4-FFF2-40B4-BE49-F238E27FC236}">
                <a16:creationId xmlns:a16="http://schemas.microsoft.com/office/drawing/2014/main" id="{EE108B47-5A6C-7F4F-884D-B8EA7F2E8747}"/>
              </a:ext>
            </a:extLst>
          </p:cNvPr>
          <p:cNvSpPr>
            <a:spLocks noGrp="1"/>
          </p:cNvSpPr>
          <p:nvPr>
            <p:ph type="sldNum" sz="quarter" idx="12"/>
          </p:nvPr>
        </p:nvSpPr>
        <p:spPr/>
        <p:txBody>
          <a:bodyPr/>
          <a:lstStyle/>
          <a:p>
            <a:fld id="{54468A55-A53B-45A5-9186-1127107F04EF}" type="slidenum">
              <a:rPr lang="da-DK" smtClean="0"/>
              <a:t>12</a:t>
            </a:fld>
            <a:endParaRPr lang="da-DK"/>
          </a:p>
        </p:txBody>
      </p:sp>
      <p:pic>
        <p:nvPicPr>
          <p:cNvPr id="8" name="Billede 7">
            <a:extLst>
              <a:ext uri="{FF2B5EF4-FFF2-40B4-BE49-F238E27FC236}">
                <a16:creationId xmlns:a16="http://schemas.microsoft.com/office/drawing/2014/main" id="{21DDDF9F-F1E7-1840-BF73-C6BDA3FEDF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9" t="1421" r="49202" b="-1421"/>
          <a:stretch/>
        </p:blipFill>
        <p:spPr>
          <a:xfrm>
            <a:off x="5975648" y="1347614"/>
            <a:ext cx="3168352" cy="2835368"/>
          </a:xfrm>
          <a:prstGeom prst="rect">
            <a:avLst/>
          </a:prstGeom>
        </p:spPr>
      </p:pic>
    </p:spTree>
    <p:extLst>
      <p:ext uri="{BB962C8B-B14F-4D97-AF65-F5344CB8AC3E}">
        <p14:creationId xmlns:p14="http://schemas.microsoft.com/office/powerpoint/2010/main" val="256829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AAC45-7B58-49C2-B7FF-51562A6C8C04}"/>
              </a:ext>
            </a:extLst>
          </p:cNvPr>
          <p:cNvSpPr>
            <a:spLocks noGrp="1"/>
          </p:cNvSpPr>
          <p:nvPr>
            <p:ph type="title"/>
          </p:nvPr>
        </p:nvSpPr>
        <p:spPr>
          <a:xfrm>
            <a:off x="467544" y="456265"/>
            <a:ext cx="7543800" cy="531309"/>
          </a:xfrm>
        </p:spPr>
        <p:txBody>
          <a:bodyPr/>
          <a:lstStyle/>
          <a:p>
            <a:r>
              <a:rPr lang="da-DK" dirty="0"/>
              <a:t>Spørgsmål</a:t>
            </a:r>
          </a:p>
        </p:txBody>
      </p:sp>
      <p:sp>
        <p:nvSpPr>
          <p:cNvPr id="3" name="Pladsholder til indhold 2">
            <a:extLst>
              <a:ext uri="{FF2B5EF4-FFF2-40B4-BE49-F238E27FC236}">
                <a16:creationId xmlns:a16="http://schemas.microsoft.com/office/drawing/2014/main" id="{CBF3F7A0-2A7F-4209-9365-095EEE009B06}"/>
              </a:ext>
            </a:extLst>
          </p:cNvPr>
          <p:cNvSpPr>
            <a:spLocks noGrp="1"/>
          </p:cNvSpPr>
          <p:nvPr>
            <p:ph idx="1"/>
          </p:nvPr>
        </p:nvSpPr>
        <p:spPr>
          <a:xfrm>
            <a:off x="556592" y="1118881"/>
            <a:ext cx="7543800" cy="2905737"/>
          </a:xfrm>
        </p:spPr>
        <p:txBody>
          <a:bodyPr>
            <a:normAutofit/>
          </a:bodyPr>
          <a:lstStyle/>
          <a:p>
            <a:pPr marL="0" indent="0">
              <a:buNone/>
            </a:pPr>
            <a:r>
              <a:rPr lang="da-DK" sz="1600" dirty="0">
                <a:latin typeface="+mj-lt"/>
              </a:rPr>
              <a:t>Både som medarbejder, kollega og leder kan du komme ud for situationer, der har med alder at gøre, som du ikke har været vant til at tænke over og forholde dig til.</a:t>
            </a:r>
          </a:p>
          <a:p>
            <a:pPr marL="0" indent="0">
              <a:buNone/>
            </a:pPr>
            <a:r>
              <a:rPr lang="da-DK" sz="1600" dirty="0">
                <a:latin typeface="+mj-lt"/>
              </a:rPr>
              <a:t>Formålet er at træne en åben dialog på arbejdspladsen om forskellige vilkår gennem arbejdslivet, hvor det skal være trygt for både medarbejder og leder at lukke op for en dialog om alder.</a:t>
            </a:r>
          </a:p>
          <a:p>
            <a:pPr marL="0" indent="0">
              <a:buNone/>
            </a:pPr>
            <a:endParaRPr lang="da-DK" dirty="0"/>
          </a:p>
          <a:p>
            <a:pPr marL="0" indent="0" algn="ctr">
              <a:buNone/>
            </a:pPr>
            <a:endParaRPr lang="da-DK" sz="2400" dirty="0"/>
          </a:p>
        </p:txBody>
      </p:sp>
      <p:sp>
        <p:nvSpPr>
          <p:cNvPr id="4" name="Pladsholder til dato 3">
            <a:extLst>
              <a:ext uri="{FF2B5EF4-FFF2-40B4-BE49-F238E27FC236}">
                <a16:creationId xmlns:a16="http://schemas.microsoft.com/office/drawing/2014/main" id="{122C0CBA-8CCF-F44F-A0D1-F2ED65D9ADBA}"/>
              </a:ext>
            </a:extLst>
          </p:cNvPr>
          <p:cNvSpPr>
            <a:spLocks noGrp="1"/>
          </p:cNvSpPr>
          <p:nvPr>
            <p:ph type="dt" sz="half" idx="10"/>
          </p:nvPr>
        </p:nvSpPr>
        <p:spPr/>
        <p:txBody>
          <a:bodyPr/>
          <a:lstStyle/>
          <a:p>
            <a:fld id="{335AA385-7067-CB49-9BBD-EA3328761794}" type="datetime1">
              <a:rPr lang="da-DK" smtClean="0"/>
              <a:t>15-08-2022</a:t>
            </a:fld>
            <a:endParaRPr lang="da-DK"/>
          </a:p>
        </p:txBody>
      </p:sp>
      <p:sp>
        <p:nvSpPr>
          <p:cNvPr id="5" name="Pladsholder til sidefod 4">
            <a:extLst>
              <a:ext uri="{FF2B5EF4-FFF2-40B4-BE49-F238E27FC236}">
                <a16:creationId xmlns:a16="http://schemas.microsoft.com/office/drawing/2014/main" id="{74B764B9-5B3F-8447-854B-A3DF5F73A0A9}"/>
              </a:ext>
            </a:extLst>
          </p:cNvPr>
          <p:cNvSpPr>
            <a:spLocks noGrp="1"/>
          </p:cNvSpPr>
          <p:nvPr>
            <p:ph type="ftr" sz="quarter" idx="11"/>
          </p:nvPr>
        </p:nvSpPr>
        <p:spPr/>
        <p:txBody>
          <a:bodyPr/>
          <a:lstStyle/>
          <a:p>
            <a:r>
              <a:rPr lang="da-DK"/>
              <a:t>Skal vi tage en snak om et længere arbejdsliv?</a:t>
            </a:r>
          </a:p>
        </p:txBody>
      </p:sp>
      <p:sp>
        <p:nvSpPr>
          <p:cNvPr id="6" name="Pladsholder til slidenummer 5">
            <a:extLst>
              <a:ext uri="{FF2B5EF4-FFF2-40B4-BE49-F238E27FC236}">
                <a16:creationId xmlns:a16="http://schemas.microsoft.com/office/drawing/2014/main" id="{3C443FC8-2B20-3D46-A8D9-6703E106170B}"/>
              </a:ext>
            </a:extLst>
          </p:cNvPr>
          <p:cNvSpPr>
            <a:spLocks noGrp="1"/>
          </p:cNvSpPr>
          <p:nvPr>
            <p:ph type="sldNum" sz="quarter" idx="12"/>
          </p:nvPr>
        </p:nvSpPr>
        <p:spPr/>
        <p:txBody>
          <a:bodyPr/>
          <a:lstStyle/>
          <a:p>
            <a:fld id="{54468A55-A53B-45A5-9186-1127107F04EF}" type="slidenum">
              <a:rPr lang="da-DK" smtClean="0"/>
              <a:t>13</a:t>
            </a:fld>
            <a:endParaRPr lang="da-DK"/>
          </a:p>
        </p:txBody>
      </p:sp>
      <p:sp>
        <p:nvSpPr>
          <p:cNvPr id="7" name="Taleboble: oval 3">
            <a:extLst>
              <a:ext uri="{FF2B5EF4-FFF2-40B4-BE49-F238E27FC236}">
                <a16:creationId xmlns:a16="http://schemas.microsoft.com/office/drawing/2014/main" id="{3CA25875-924C-B14A-9D36-4645AF00DD1D}"/>
              </a:ext>
            </a:extLst>
          </p:cNvPr>
          <p:cNvSpPr/>
          <p:nvPr/>
        </p:nvSpPr>
        <p:spPr>
          <a:xfrm>
            <a:off x="2051720" y="2355726"/>
            <a:ext cx="4561914" cy="1788531"/>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Drøft de følgende spørgsmål og fortæl, hvilken løsning </a:t>
            </a:r>
            <a:br>
              <a:rPr lang="da-DK" dirty="0"/>
            </a:br>
            <a:r>
              <a:rPr lang="da-DK" dirty="0"/>
              <a:t>I peger på, og hvorfor.</a:t>
            </a:r>
          </a:p>
        </p:txBody>
      </p:sp>
    </p:spTree>
    <p:extLst>
      <p:ext uri="{BB962C8B-B14F-4D97-AF65-F5344CB8AC3E}">
        <p14:creationId xmlns:p14="http://schemas.microsoft.com/office/powerpoint/2010/main" val="3458227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A18D87-89A6-4E54-958D-075021B3F5BB}"/>
              </a:ext>
            </a:extLst>
          </p:cNvPr>
          <p:cNvSpPr>
            <a:spLocks noGrp="1"/>
          </p:cNvSpPr>
          <p:nvPr>
            <p:ph type="title"/>
          </p:nvPr>
        </p:nvSpPr>
        <p:spPr>
          <a:xfrm>
            <a:off x="107504" y="504056"/>
            <a:ext cx="8568952" cy="987574"/>
          </a:xfrm>
        </p:spPr>
        <p:txBody>
          <a:bodyPr/>
          <a:lstStyle/>
          <a:p>
            <a:pPr algn="ctr"/>
            <a:r>
              <a:rPr lang="da-DK" dirty="0"/>
              <a:t>Spørgsmål 1 </a:t>
            </a:r>
          </a:p>
        </p:txBody>
      </p:sp>
      <p:sp>
        <p:nvSpPr>
          <p:cNvPr id="3" name="Pladsholder til indhold 2">
            <a:extLst>
              <a:ext uri="{FF2B5EF4-FFF2-40B4-BE49-F238E27FC236}">
                <a16:creationId xmlns:a16="http://schemas.microsoft.com/office/drawing/2014/main" id="{524EFBCB-ED43-4F6E-B11E-CCAA1D41E68A}"/>
              </a:ext>
            </a:extLst>
          </p:cNvPr>
          <p:cNvSpPr>
            <a:spLocks noGrp="1"/>
          </p:cNvSpPr>
          <p:nvPr>
            <p:ph idx="1"/>
          </p:nvPr>
        </p:nvSpPr>
        <p:spPr/>
        <p:txBody>
          <a:bodyPr>
            <a:normAutofit/>
          </a:bodyPr>
          <a:lstStyle/>
          <a:p>
            <a:pPr algn="ctr"/>
            <a:r>
              <a:rPr lang="da-DK" sz="2400" dirty="0">
                <a:latin typeface="+mj-lt"/>
              </a:rPr>
              <a:t>Du overhører to kolleger tale sammen:</a:t>
            </a:r>
          </a:p>
          <a:p>
            <a:pPr algn="ctr"/>
            <a:r>
              <a:rPr lang="da-DK" sz="2400" dirty="0">
                <a:latin typeface="+mj-lt"/>
              </a:rPr>
              <a:t>”Er Bodil ikke faldet af på den? </a:t>
            </a:r>
            <a:br>
              <a:rPr lang="da-DK" sz="2400" dirty="0">
                <a:latin typeface="+mj-lt"/>
              </a:rPr>
            </a:br>
            <a:r>
              <a:rPr lang="da-DK" sz="2400" dirty="0">
                <a:latin typeface="+mj-lt"/>
              </a:rPr>
              <a:t>Jeg har hørt, hun er kommet på nedsat tid, så kan vi ikke springe hende over i det nye projekt?”</a:t>
            </a:r>
          </a:p>
          <a:p>
            <a:pPr algn="ctr"/>
            <a:endParaRPr lang="da-DK" sz="2400" dirty="0">
              <a:latin typeface="+mj-lt"/>
            </a:endParaRPr>
          </a:p>
          <a:p>
            <a:pPr algn="ctr"/>
            <a:r>
              <a:rPr lang="da-DK" sz="2400" b="1" dirty="0">
                <a:latin typeface="+mj-lt"/>
              </a:rPr>
              <a:t>Hvad gør du?</a:t>
            </a:r>
          </a:p>
          <a:p>
            <a:pPr>
              <a:buFont typeface="Arial" panose="020B0604020202020204" pitchFamily="34" charset="0"/>
              <a:buChar char="•"/>
            </a:pPr>
            <a:endParaRPr lang="da-DK" sz="2400" dirty="0"/>
          </a:p>
        </p:txBody>
      </p:sp>
      <p:sp>
        <p:nvSpPr>
          <p:cNvPr id="4" name="Pladsholder til dato 3">
            <a:extLst>
              <a:ext uri="{FF2B5EF4-FFF2-40B4-BE49-F238E27FC236}">
                <a16:creationId xmlns:a16="http://schemas.microsoft.com/office/drawing/2014/main" id="{82380512-2909-F84F-BC20-354DD0DCB81B}"/>
              </a:ext>
            </a:extLst>
          </p:cNvPr>
          <p:cNvSpPr>
            <a:spLocks noGrp="1"/>
          </p:cNvSpPr>
          <p:nvPr>
            <p:ph type="dt" sz="half" idx="10"/>
          </p:nvPr>
        </p:nvSpPr>
        <p:spPr/>
        <p:txBody>
          <a:bodyPr/>
          <a:lstStyle/>
          <a:p>
            <a:fld id="{BEC882C9-ED3D-A643-B2F2-0FECA76A3A33}" type="datetime1">
              <a:rPr lang="da-DK" smtClean="0"/>
              <a:t>15-08-2022</a:t>
            </a:fld>
            <a:endParaRPr lang="da-DK"/>
          </a:p>
        </p:txBody>
      </p:sp>
      <p:sp>
        <p:nvSpPr>
          <p:cNvPr id="5" name="Pladsholder til sidefod 4">
            <a:extLst>
              <a:ext uri="{FF2B5EF4-FFF2-40B4-BE49-F238E27FC236}">
                <a16:creationId xmlns:a16="http://schemas.microsoft.com/office/drawing/2014/main" id="{01654D51-97E0-AD4A-880E-7421AABDA676}"/>
              </a:ext>
            </a:extLst>
          </p:cNvPr>
          <p:cNvSpPr>
            <a:spLocks noGrp="1"/>
          </p:cNvSpPr>
          <p:nvPr>
            <p:ph type="ftr" sz="quarter" idx="11"/>
          </p:nvPr>
        </p:nvSpPr>
        <p:spPr/>
        <p:txBody>
          <a:bodyPr/>
          <a:lstStyle/>
          <a:p>
            <a:r>
              <a:rPr lang="da-DK"/>
              <a:t>Skal vi tage en snak om et længere arbejdsliv?</a:t>
            </a:r>
          </a:p>
        </p:txBody>
      </p:sp>
      <p:sp>
        <p:nvSpPr>
          <p:cNvPr id="6" name="Pladsholder til slidenummer 5">
            <a:extLst>
              <a:ext uri="{FF2B5EF4-FFF2-40B4-BE49-F238E27FC236}">
                <a16:creationId xmlns:a16="http://schemas.microsoft.com/office/drawing/2014/main" id="{5DD01056-6342-6740-8DA2-12E647F3E7FD}"/>
              </a:ext>
            </a:extLst>
          </p:cNvPr>
          <p:cNvSpPr>
            <a:spLocks noGrp="1"/>
          </p:cNvSpPr>
          <p:nvPr>
            <p:ph type="sldNum" sz="quarter" idx="12"/>
          </p:nvPr>
        </p:nvSpPr>
        <p:spPr/>
        <p:txBody>
          <a:bodyPr/>
          <a:lstStyle/>
          <a:p>
            <a:fld id="{54468A55-A53B-45A5-9186-1127107F04EF}" type="slidenum">
              <a:rPr lang="da-DK" smtClean="0"/>
              <a:t>14</a:t>
            </a:fld>
            <a:endParaRPr lang="da-DK"/>
          </a:p>
        </p:txBody>
      </p:sp>
      <p:pic>
        <p:nvPicPr>
          <p:cNvPr id="8" name="Billede 7">
            <a:extLst>
              <a:ext uri="{FF2B5EF4-FFF2-40B4-BE49-F238E27FC236}">
                <a16:creationId xmlns:a16="http://schemas.microsoft.com/office/drawing/2014/main" id="{55F2B86A-82FF-E74E-A44B-F7F891DC62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98548"/>
            <a:ext cx="1047708" cy="1027364"/>
          </a:xfrm>
          <a:prstGeom prst="rect">
            <a:avLst/>
          </a:prstGeom>
        </p:spPr>
      </p:pic>
    </p:spTree>
    <p:extLst>
      <p:ext uri="{BB962C8B-B14F-4D97-AF65-F5344CB8AC3E}">
        <p14:creationId xmlns:p14="http://schemas.microsoft.com/office/powerpoint/2010/main" val="99974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1A116-C61F-45F0-B2AB-9E83F411BF01}"/>
              </a:ext>
            </a:extLst>
          </p:cNvPr>
          <p:cNvSpPr>
            <a:spLocks noGrp="1"/>
          </p:cNvSpPr>
          <p:nvPr>
            <p:ph type="title"/>
          </p:nvPr>
        </p:nvSpPr>
        <p:spPr>
          <a:xfrm>
            <a:off x="212184" y="496343"/>
            <a:ext cx="8464272" cy="987574"/>
          </a:xfrm>
        </p:spPr>
        <p:txBody>
          <a:bodyPr/>
          <a:lstStyle/>
          <a:p>
            <a:pPr algn="ctr"/>
            <a:r>
              <a:rPr lang="da-DK" dirty="0"/>
              <a:t>Spørgsmål 2</a:t>
            </a:r>
          </a:p>
        </p:txBody>
      </p:sp>
      <p:sp>
        <p:nvSpPr>
          <p:cNvPr id="3" name="Pladsholder til indhold 2">
            <a:extLst>
              <a:ext uri="{FF2B5EF4-FFF2-40B4-BE49-F238E27FC236}">
                <a16:creationId xmlns:a16="http://schemas.microsoft.com/office/drawing/2014/main" id="{E2110B5A-EE6A-4C3A-9112-2995083CF2DC}"/>
              </a:ext>
            </a:extLst>
          </p:cNvPr>
          <p:cNvSpPr>
            <a:spLocks noGrp="1"/>
          </p:cNvSpPr>
          <p:nvPr>
            <p:ph idx="1"/>
          </p:nvPr>
        </p:nvSpPr>
        <p:spPr>
          <a:xfrm>
            <a:off x="683882" y="1635646"/>
            <a:ext cx="7543800" cy="2905737"/>
          </a:xfrm>
        </p:spPr>
        <p:txBody>
          <a:bodyPr>
            <a:normAutofit/>
          </a:bodyPr>
          <a:lstStyle/>
          <a:p>
            <a:pPr algn="ctr"/>
            <a:r>
              <a:rPr lang="da-DK" sz="2400" dirty="0">
                <a:latin typeface="+mj-lt"/>
              </a:rPr>
              <a:t>Du skal indføre et nyt digitalt system i produktionen </a:t>
            </a:r>
            <a:br>
              <a:rPr lang="da-DK" sz="2400" dirty="0">
                <a:latin typeface="+mj-lt"/>
              </a:rPr>
            </a:br>
            <a:r>
              <a:rPr lang="da-DK" sz="2400" dirty="0">
                <a:latin typeface="+mj-lt"/>
              </a:rPr>
              <a:t>og vælge en makker.</a:t>
            </a:r>
          </a:p>
          <a:p>
            <a:pPr algn="ctr"/>
            <a:endParaRPr lang="da-DK" sz="2400" dirty="0">
              <a:latin typeface="+mj-lt"/>
            </a:endParaRPr>
          </a:p>
          <a:p>
            <a:pPr algn="ctr"/>
            <a:r>
              <a:rPr lang="da-DK" sz="2400" b="1" dirty="0">
                <a:latin typeface="+mj-lt"/>
              </a:rPr>
              <a:t>Er Susanne på 59 år dit første valg?</a:t>
            </a:r>
          </a:p>
        </p:txBody>
      </p:sp>
      <p:sp>
        <p:nvSpPr>
          <p:cNvPr id="4" name="Pladsholder til dato 3">
            <a:extLst>
              <a:ext uri="{FF2B5EF4-FFF2-40B4-BE49-F238E27FC236}">
                <a16:creationId xmlns:a16="http://schemas.microsoft.com/office/drawing/2014/main" id="{3CB0CA2F-B31E-7640-A29D-2ED8488753AF}"/>
              </a:ext>
            </a:extLst>
          </p:cNvPr>
          <p:cNvSpPr>
            <a:spLocks noGrp="1"/>
          </p:cNvSpPr>
          <p:nvPr>
            <p:ph type="dt" sz="half" idx="10"/>
          </p:nvPr>
        </p:nvSpPr>
        <p:spPr/>
        <p:txBody>
          <a:bodyPr/>
          <a:lstStyle/>
          <a:p>
            <a:fld id="{45ADF1EC-F8CD-8443-A21C-9674C40B5FD6}" type="datetime1">
              <a:rPr lang="da-DK" smtClean="0"/>
              <a:t>15-08-2022</a:t>
            </a:fld>
            <a:endParaRPr lang="da-DK"/>
          </a:p>
        </p:txBody>
      </p:sp>
      <p:sp>
        <p:nvSpPr>
          <p:cNvPr id="5" name="Pladsholder til sidefod 4">
            <a:extLst>
              <a:ext uri="{FF2B5EF4-FFF2-40B4-BE49-F238E27FC236}">
                <a16:creationId xmlns:a16="http://schemas.microsoft.com/office/drawing/2014/main" id="{407B82BE-994B-C842-AF26-4B7054A56E78}"/>
              </a:ext>
            </a:extLst>
          </p:cNvPr>
          <p:cNvSpPr>
            <a:spLocks noGrp="1"/>
          </p:cNvSpPr>
          <p:nvPr>
            <p:ph type="ftr" sz="quarter" idx="11"/>
          </p:nvPr>
        </p:nvSpPr>
        <p:spPr/>
        <p:txBody>
          <a:bodyPr/>
          <a:lstStyle/>
          <a:p>
            <a:r>
              <a:rPr lang="da-DK"/>
              <a:t>Skal vi tage en snak om et længere arbejdsliv?</a:t>
            </a:r>
          </a:p>
        </p:txBody>
      </p:sp>
      <p:sp>
        <p:nvSpPr>
          <p:cNvPr id="6" name="Pladsholder til slidenummer 5">
            <a:extLst>
              <a:ext uri="{FF2B5EF4-FFF2-40B4-BE49-F238E27FC236}">
                <a16:creationId xmlns:a16="http://schemas.microsoft.com/office/drawing/2014/main" id="{2170F803-383B-6443-8436-74B4091A71E1}"/>
              </a:ext>
            </a:extLst>
          </p:cNvPr>
          <p:cNvSpPr>
            <a:spLocks noGrp="1"/>
          </p:cNvSpPr>
          <p:nvPr>
            <p:ph type="sldNum" sz="quarter" idx="12"/>
          </p:nvPr>
        </p:nvSpPr>
        <p:spPr/>
        <p:txBody>
          <a:bodyPr/>
          <a:lstStyle/>
          <a:p>
            <a:fld id="{54468A55-A53B-45A5-9186-1127107F04EF}" type="slidenum">
              <a:rPr lang="da-DK" smtClean="0"/>
              <a:t>15</a:t>
            </a:fld>
            <a:endParaRPr lang="da-DK"/>
          </a:p>
        </p:txBody>
      </p:sp>
      <p:pic>
        <p:nvPicPr>
          <p:cNvPr id="7" name="Billede 6">
            <a:extLst>
              <a:ext uri="{FF2B5EF4-FFF2-40B4-BE49-F238E27FC236}">
                <a16:creationId xmlns:a16="http://schemas.microsoft.com/office/drawing/2014/main" id="{960C9EA0-7C24-2B48-8C11-D9B60A2CD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98548"/>
            <a:ext cx="1047708" cy="1027364"/>
          </a:xfrm>
          <a:prstGeom prst="rect">
            <a:avLst/>
          </a:prstGeom>
        </p:spPr>
      </p:pic>
    </p:spTree>
    <p:extLst>
      <p:ext uri="{BB962C8B-B14F-4D97-AF65-F5344CB8AC3E}">
        <p14:creationId xmlns:p14="http://schemas.microsoft.com/office/powerpoint/2010/main" val="54164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245CB0-3410-4DBA-A763-31B8B1B83700}"/>
              </a:ext>
            </a:extLst>
          </p:cNvPr>
          <p:cNvSpPr>
            <a:spLocks noGrp="1"/>
          </p:cNvSpPr>
          <p:nvPr>
            <p:ph type="title"/>
          </p:nvPr>
        </p:nvSpPr>
        <p:spPr>
          <a:xfrm>
            <a:off x="35496" y="522749"/>
            <a:ext cx="8856984" cy="1040889"/>
          </a:xfrm>
        </p:spPr>
        <p:txBody>
          <a:bodyPr/>
          <a:lstStyle/>
          <a:p>
            <a:pPr algn="ctr"/>
            <a:r>
              <a:rPr lang="da-DK" dirty="0"/>
              <a:t>Spørgsmål 3</a:t>
            </a:r>
          </a:p>
        </p:txBody>
      </p:sp>
      <p:sp>
        <p:nvSpPr>
          <p:cNvPr id="3" name="Pladsholder til indhold 2">
            <a:extLst>
              <a:ext uri="{FF2B5EF4-FFF2-40B4-BE49-F238E27FC236}">
                <a16:creationId xmlns:a16="http://schemas.microsoft.com/office/drawing/2014/main" id="{3B9D8906-DAEB-4C08-A836-D580533B2A4B}"/>
              </a:ext>
            </a:extLst>
          </p:cNvPr>
          <p:cNvSpPr>
            <a:spLocks noGrp="1"/>
          </p:cNvSpPr>
          <p:nvPr>
            <p:ph idx="1"/>
          </p:nvPr>
        </p:nvSpPr>
        <p:spPr>
          <a:xfrm>
            <a:off x="700088" y="1635646"/>
            <a:ext cx="7543800" cy="2905737"/>
          </a:xfrm>
        </p:spPr>
        <p:txBody>
          <a:bodyPr>
            <a:normAutofit/>
          </a:bodyPr>
          <a:lstStyle/>
          <a:p>
            <a:pPr algn="ctr"/>
            <a:r>
              <a:rPr lang="da-DK" sz="2400" dirty="0">
                <a:latin typeface="+mj-lt"/>
              </a:rPr>
              <a:t>Bent på 67 år vil gerne fortsætte på fuld tid, </a:t>
            </a:r>
            <a:br>
              <a:rPr lang="da-DK" sz="2400" dirty="0">
                <a:latin typeface="+mj-lt"/>
              </a:rPr>
            </a:br>
            <a:r>
              <a:rPr lang="da-DK" sz="2400" dirty="0">
                <a:latin typeface="+mj-lt"/>
              </a:rPr>
              <a:t>selv om han har nået pensionsalderen.</a:t>
            </a:r>
          </a:p>
          <a:p>
            <a:pPr algn="ctr"/>
            <a:endParaRPr lang="da-DK" sz="2400" dirty="0">
              <a:latin typeface="+mj-lt"/>
            </a:endParaRPr>
          </a:p>
          <a:p>
            <a:pPr algn="ctr"/>
            <a:r>
              <a:rPr lang="da-DK" sz="2400" b="1" dirty="0">
                <a:latin typeface="+mj-lt"/>
              </a:rPr>
              <a:t>Hvad synes du om det?</a:t>
            </a:r>
          </a:p>
          <a:p>
            <a:endParaRPr lang="da-DK" sz="2400" dirty="0"/>
          </a:p>
        </p:txBody>
      </p:sp>
      <p:sp>
        <p:nvSpPr>
          <p:cNvPr id="4" name="Pladsholder til dato 3">
            <a:extLst>
              <a:ext uri="{FF2B5EF4-FFF2-40B4-BE49-F238E27FC236}">
                <a16:creationId xmlns:a16="http://schemas.microsoft.com/office/drawing/2014/main" id="{6BFF300A-8C58-234E-A80F-146A2F334CC6}"/>
              </a:ext>
            </a:extLst>
          </p:cNvPr>
          <p:cNvSpPr>
            <a:spLocks noGrp="1"/>
          </p:cNvSpPr>
          <p:nvPr>
            <p:ph type="dt" sz="half" idx="10"/>
          </p:nvPr>
        </p:nvSpPr>
        <p:spPr/>
        <p:txBody>
          <a:bodyPr/>
          <a:lstStyle/>
          <a:p>
            <a:fld id="{C00B293C-1BAA-154A-A876-5BBAAD42B0E0}" type="datetime1">
              <a:rPr lang="da-DK" smtClean="0"/>
              <a:t>15-08-2022</a:t>
            </a:fld>
            <a:endParaRPr lang="da-DK"/>
          </a:p>
        </p:txBody>
      </p:sp>
      <p:sp>
        <p:nvSpPr>
          <p:cNvPr id="5" name="Pladsholder til sidefod 4">
            <a:extLst>
              <a:ext uri="{FF2B5EF4-FFF2-40B4-BE49-F238E27FC236}">
                <a16:creationId xmlns:a16="http://schemas.microsoft.com/office/drawing/2014/main" id="{3D0550C7-958E-0440-943B-37D8C5F533CC}"/>
              </a:ext>
            </a:extLst>
          </p:cNvPr>
          <p:cNvSpPr>
            <a:spLocks noGrp="1"/>
          </p:cNvSpPr>
          <p:nvPr>
            <p:ph type="ftr" sz="quarter" idx="11"/>
          </p:nvPr>
        </p:nvSpPr>
        <p:spPr/>
        <p:txBody>
          <a:bodyPr/>
          <a:lstStyle/>
          <a:p>
            <a:r>
              <a:rPr lang="da-DK"/>
              <a:t>Skal vi tage en snak om et længere arbejdsliv?</a:t>
            </a:r>
          </a:p>
        </p:txBody>
      </p:sp>
      <p:sp>
        <p:nvSpPr>
          <p:cNvPr id="6" name="Pladsholder til slidenummer 5">
            <a:extLst>
              <a:ext uri="{FF2B5EF4-FFF2-40B4-BE49-F238E27FC236}">
                <a16:creationId xmlns:a16="http://schemas.microsoft.com/office/drawing/2014/main" id="{70C1BF81-DA4B-794C-9B8E-5063EDCCACC3}"/>
              </a:ext>
            </a:extLst>
          </p:cNvPr>
          <p:cNvSpPr>
            <a:spLocks noGrp="1"/>
          </p:cNvSpPr>
          <p:nvPr>
            <p:ph type="sldNum" sz="quarter" idx="12"/>
          </p:nvPr>
        </p:nvSpPr>
        <p:spPr/>
        <p:txBody>
          <a:bodyPr/>
          <a:lstStyle/>
          <a:p>
            <a:fld id="{54468A55-A53B-45A5-9186-1127107F04EF}" type="slidenum">
              <a:rPr lang="da-DK" smtClean="0"/>
              <a:t>16</a:t>
            </a:fld>
            <a:endParaRPr lang="da-DK"/>
          </a:p>
        </p:txBody>
      </p:sp>
      <p:pic>
        <p:nvPicPr>
          <p:cNvPr id="7" name="Billede 6">
            <a:extLst>
              <a:ext uri="{FF2B5EF4-FFF2-40B4-BE49-F238E27FC236}">
                <a16:creationId xmlns:a16="http://schemas.microsoft.com/office/drawing/2014/main" id="{F2494DB9-38A9-9546-826A-997C2665A3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98548"/>
            <a:ext cx="1047708" cy="1027364"/>
          </a:xfrm>
          <a:prstGeom prst="rect">
            <a:avLst/>
          </a:prstGeom>
        </p:spPr>
      </p:pic>
    </p:spTree>
    <p:extLst>
      <p:ext uri="{BB962C8B-B14F-4D97-AF65-F5344CB8AC3E}">
        <p14:creationId xmlns:p14="http://schemas.microsoft.com/office/powerpoint/2010/main" val="2087952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E5825-8E96-402A-8CA7-DD289E3F7B47}"/>
              </a:ext>
            </a:extLst>
          </p:cNvPr>
          <p:cNvSpPr>
            <a:spLocks noGrp="1"/>
          </p:cNvSpPr>
          <p:nvPr>
            <p:ph type="title"/>
          </p:nvPr>
        </p:nvSpPr>
        <p:spPr>
          <a:xfrm>
            <a:off x="107504" y="483518"/>
            <a:ext cx="8712968" cy="1040889"/>
          </a:xfrm>
        </p:spPr>
        <p:txBody>
          <a:bodyPr/>
          <a:lstStyle/>
          <a:p>
            <a:pPr algn="ctr"/>
            <a:r>
              <a:rPr lang="da-DK" dirty="0"/>
              <a:t>Spørgsmål 4 </a:t>
            </a:r>
          </a:p>
        </p:txBody>
      </p:sp>
      <p:sp>
        <p:nvSpPr>
          <p:cNvPr id="3" name="Pladsholder til indhold 2">
            <a:extLst>
              <a:ext uri="{FF2B5EF4-FFF2-40B4-BE49-F238E27FC236}">
                <a16:creationId xmlns:a16="http://schemas.microsoft.com/office/drawing/2014/main" id="{4FA22457-DAA9-4879-AFA7-D6567E35A780}"/>
              </a:ext>
            </a:extLst>
          </p:cNvPr>
          <p:cNvSpPr>
            <a:spLocks noGrp="1"/>
          </p:cNvSpPr>
          <p:nvPr>
            <p:ph idx="1"/>
          </p:nvPr>
        </p:nvSpPr>
        <p:spPr>
          <a:xfrm>
            <a:off x="700088" y="1635646"/>
            <a:ext cx="7543800" cy="2905737"/>
          </a:xfrm>
        </p:spPr>
        <p:txBody>
          <a:bodyPr>
            <a:normAutofit/>
          </a:bodyPr>
          <a:lstStyle/>
          <a:p>
            <a:pPr marL="0" indent="0" algn="ctr">
              <a:buNone/>
            </a:pPr>
            <a:r>
              <a:rPr lang="da-DK" sz="2400" dirty="0">
                <a:latin typeface="+mj-lt"/>
              </a:rPr>
              <a:t>Dorte på 62 år har lige været til seniorsamtale </a:t>
            </a:r>
            <a:br>
              <a:rPr lang="da-DK" sz="2400" dirty="0">
                <a:latin typeface="+mj-lt"/>
              </a:rPr>
            </a:br>
            <a:r>
              <a:rPr lang="da-DK" sz="2400" dirty="0">
                <a:latin typeface="+mj-lt"/>
              </a:rPr>
              <a:t>og fortæller glad, at hun nu kan holde fri </a:t>
            </a:r>
            <a:br>
              <a:rPr lang="da-DK" sz="2400" dirty="0">
                <a:latin typeface="+mj-lt"/>
              </a:rPr>
            </a:br>
            <a:r>
              <a:rPr lang="da-DK" sz="2400" dirty="0">
                <a:latin typeface="+mj-lt"/>
              </a:rPr>
              <a:t>hver fredag.</a:t>
            </a:r>
          </a:p>
          <a:p>
            <a:pPr marL="0" indent="0" algn="ctr">
              <a:buNone/>
            </a:pPr>
            <a:endParaRPr lang="da-DK" sz="2400" dirty="0">
              <a:latin typeface="+mj-lt"/>
            </a:endParaRPr>
          </a:p>
          <a:p>
            <a:pPr marL="0" indent="0" algn="ctr">
              <a:buNone/>
            </a:pPr>
            <a:r>
              <a:rPr lang="da-DK" sz="2400" b="1" dirty="0">
                <a:latin typeface="+mj-lt"/>
              </a:rPr>
              <a:t>Hvordan har du det med det?</a:t>
            </a:r>
          </a:p>
        </p:txBody>
      </p:sp>
      <p:sp>
        <p:nvSpPr>
          <p:cNvPr id="4" name="Pladsholder til dato 3">
            <a:extLst>
              <a:ext uri="{FF2B5EF4-FFF2-40B4-BE49-F238E27FC236}">
                <a16:creationId xmlns:a16="http://schemas.microsoft.com/office/drawing/2014/main" id="{E806B175-8A89-6B48-A46F-FA104157461B}"/>
              </a:ext>
            </a:extLst>
          </p:cNvPr>
          <p:cNvSpPr>
            <a:spLocks noGrp="1"/>
          </p:cNvSpPr>
          <p:nvPr>
            <p:ph type="dt" sz="half" idx="10"/>
          </p:nvPr>
        </p:nvSpPr>
        <p:spPr/>
        <p:txBody>
          <a:bodyPr/>
          <a:lstStyle/>
          <a:p>
            <a:fld id="{024F90F2-EA87-284A-8B4D-0E5C2572D877}" type="datetime1">
              <a:rPr lang="da-DK" smtClean="0"/>
              <a:t>15-08-2022</a:t>
            </a:fld>
            <a:endParaRPr lang="da-DK"/>
          </a:p>
        </p:txBody>
      </p:sp>
      <p:sp>
        <p:nvSpPr>
          <p:cNvPr id="5" name="Pladsholder til sidefod 4">
            <a:extLst>
              <a:ext uri="{FF2B5EF4-FFF2-40B4-BE49-F238E27FC236}">
                <a16:creationId xmlns:a16="http://schemas.microsoft.com/office/drawing/2014/main" id="{4A7FD058-7AC8-B649-8FC9-1E2A2FBB9D8D}"/>
              </a:ext>
            </a:extLst>
          </p:cNvPr>
          <p:cNvSpPr>
            <a:spLocks noGrp="1"/>
          </p:cNvSpPr>
          <p:nvPr>
            <p:ph type="ftr" sz="quarter" idx="11"/>
          </p:nvPr>
        </p:nvSpPr>
        <p:spPr/>
        <p:txBody>
          <a:bodyPr/>
          <a:lstStyle/>
          <a:p>
            <a:r>
              <a:rPr lang="da-DK"/>
              <a:t>Skal vi tage en snak om et længere arbejdsliv?</a:t>
            </a:r>
          </a:p>
        </p:txBody>
      </p:sp>
      <p:sp>
        <p:nvSpPr>
          <p:cNvPr id="6" name="Pladsholder til slidenummer 5">
            <a:extLst>
              <a:ext uri="{FF2B5EF4-FFF2-40B4-BE49-F238E27FC236}">
                <a16:creationId xmlns:a16="http://schemas.microsoft.com/office/drawing/2014/main" id="{C56409A2-8423-DB47-B4B5-C6074BB7C58D}"/>
              </a:ext>
            </a:extLst>
          </p:cNvPr>
          <p:cNvSpPr>
            <a:spLocks noGrp="1"/>
          </p:cNvSpPr>
          <p:nvPr>
            <p:ph type="sldNum" sz="quarter" idx="12"/>
          </p:nvPr>
        </p:nvSpPr>
        <p:spPr/>
        <p:txBody>
          <a:bodyPr/>
          <a:lstStyle/>
          <a:p>
            <a:fld id="{54468A55-A53B-45A5-9186-1127107F04EF}" type="slidenum">
              <a:rPr lang="da-DK" smtClean="0"/>
              <a:t>17</a:t>
            </a:fld>
            <a:endParaRPr lang="da-DK"/>
          </a:p>
        </p:txBody>
      </p:sp>
      <p:pic>
        <p:nvPicPr>
          <p:cNvPr id="7" name="Billede 6">
            <a:extLst>
              <a:ext uri="{FF2B5EF4-FFF2-40B4-BE49-F238E27FC236}">
                <a16:creationId xmlns:a16="http://schemas.microsoft.com/office/drawing/2014/main" id="{DB5B3FFA-BF71-FA40-98FA-3364CB22F7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98548"/>
            <a:ext cx="1047708" cy="1027364"/>
          </a:xfrm>
          <a:prstGeom prst="rect">
            <a:avLst/>
          </a:prstGeom>
        </p:spPr>
      </p:pic>
    </p:spTree>
    <p:extLst>
      <p:ext uri="{BB962C8B-B14F-4D97-AF65-F5344CB8AC3E}">
        <p14:creationId xmlns:p14="http://schemas.microsoft.com/office/powerpoint/2010/main" val="3400097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4DD659-156E-4D9F-B2A4-67F46D865BFB}"/>
              </a:ext>
            </a:extLst>
          </p:cNvPr>
          <p:cNvSpPr>
            <a:spLocks noGrp="1"/>
          </p:cNvSpPr>
          <p:nvPr>
            <p:ph type="title"/>
          </p:nvPr>
        </p:nvSpPr>
        <p:spPr>
          <a:xfrm>
            <a:off x="107504" y="496343"/>
            <a:ext cx="8712968" cy="987574"/>
          </a:xfrm>
        </p:spPr>
        <p:txBody>
          <a:bodyPr/>
          <a:lstStyle/>
          <a:p>
            <a:pPr algn="ctr"/>
            <a:r>
              <a:rPr lang="da-DK" dirty="0"/>
              <a:t>Spørgsmål 5 </a:t>
            </a:r>
          </a:p>
        </p:txBody>
      </p:sp>
      <p:sp>
        <p:nvSpPr>
          <p:cNvPr id="3" name="Pladsholder til indhold 2">
            <a:extLst>
              <a:ext uri="{FF2B5EF4-FFF2-40B4-BE49-F238E27FC236}">
                <a16:creationId xmlns:a16="http://schemas.microsoft.com/office/drawing/2014/main" id="{9C81FB04-D15E-431C-80D8-228255D29203}"/>
              </a:ext>
            </a:extLst>
          </p:cNvPr>
          <p:cNvSpPr>
            <a:spLocks noGrp="1"/>
          </p:cNvSpPr>
          <p:nvPr>
            <p:ph idx="1"/>
          </p:nvPr>
        </p:nvSpPr>
        <p:spPr/>
        <p:txBody>
          <a:bodyPr/>
          <a:lstStyle/>
          <a:p>
            <a:pPr algn="ctr"/>
            <a:r>
              <a:rPr lang="da-DK" sz="2400" dirty="0">
                <a:latin typeface="+mj-lt"/>
              </a:rPr>
              <a:t>Der skal sammensættes et team til en ny opgave.</a:t>
            </a:r>
          </a:p>
          <a:p>
            <a:pPr algn="ctr"/>
            <a:endParaRPr lang="da-DK" sz="2400" dirty="0">
              <a:latin typeface="+mj-lt"/>
            </a:endParaRPr>
          </a:p>
          <a:p>
            <a:pPr algn="ctr"/>
            <a:r>
              <a:rPr lang="da-DK" sz="2400" b="1" dirty="0">
                <a:latin typeface="+mj-lt"/>
              </a:rPr>
              <a:t>Har alder betydning for sammensætningen?</a:t>
            </a:r>
          </a:p>
          <a:p>
            <a:pPr algn="ctr"/>
            <a:r>
              <a:rPr lang="da-DK" sz="2400" b="1" dirty="0">
                <a:latin typeface="+mj-lt"/>
              </a:rPr>
              <a:t>Hvordan og hvorfor?</a:t>
            </a:r>
          </a:p>
          <a:p>
            <a:endParaRPr lang="da-DK" dirty="0"/>
          </a:p>
        </p:txBody>
      </p:sp>
      <p:sp>
        <p:nvSpPr>
          <p:cNvPr id="4" name="Pladsholder til dato 3">
            <a:extLst>
              <a:ext uri="{FF2B5EF4-FFF2-40B4-BE49-F238E27FC236}">
                <a16:creationId xmlns:a16="http://schemas.microsoft.com/office/drawing/2014/main" id="{E0645BFD-10E8-3444-A567-12A7F48805B7}"/>
              </a:ext>
            </a:extLst>
          </p:cNvPr>
          <p:cNvSpPr>
            <a:spLocks noGrp="1"/>
          </p:cNvSpPr>
          <p:nvPr>
            <p:ph type="dt" sz="half" idx="10"/>
          </p:nvPr>
        </p:nvSpPr>
        <p:spPr/>
        <p:txBody>
          <a:bodyPr/>
          <a:lstStyle/>
          <a:p>
            <a:fld id="{CDBB8D08-BD51-D44C-B8EF-BF8A0E87EF05}" type="datetime1">
              <a:rPr lang="da-DK" smtClean="0"/>
              <a:t>15-08-2022</a:t>
            </a:fld>
            <a:endParaRPr lang="da-DK"/>
          </a:p>
        </p:txBody>
      </p:sp>
      <p:sp>
        <p:nvSpPr>
          <p:cNvPr id="5" name="Pladsholder til sidefod 4">
            <a:extLst>
              <a:ext uri="{FF2B5EF4-FFF2-40B4-BE49-F238E27FC236}">
                <a16:creationId xmlns:a16="http://schemas.microsoft.com/office/drawing/2014/main" id="{FDAA8600-EE2A-6042-BD55-4BA74A256E1E}"/>
              </a:ext>
            </a:extLst>
          </p:cNvPr>
          <p:cNvSpPr>
            <a:spLocks noGrp="1"/>
          </p:cNvSpPr>
          <p:nvPr>
            <p:ph type="ftr" sz="quarter" idx="11"/>
          </p:nvPr>
        </p:nvSpPr>
        <p:spPr/>
        <p:txBody>
          <a:bodyPr/>
          <a:lstStyle/>
          <a:p>
            <a:r>
              <a:rPr lang="da-DK"/>
              <a:t>Skal vi tage en snak om et længere arbejdsliv?</a:t>
            </a:r>
          </a:p>
        </p:txBody>
      </p:sp>
      <p:sp>
        <p:nvSpPr>
          <p:cNvPr id="6" name="Pladsholder til slidenummer 5">
            <a:extLst>
              <a:ext uri="{FF2B5EF4-FFF2-40B4-BE49-F238E27FC236}">
                <a16:creationId xmlns:a16="http://schemas.microsoft.com/office/drawing/2014/main" id="{CBDEE2F1-A5A4-9B46-862A-EED2196910F1}"/>
              </a:ext>
            </a:extLst>
          </p:cNvPr>
          <p:cNvSpPr>
            <a:spLocks noGrp="1"/>
          </p:cNvSpPr>
          <p:nvPr>
            <p:ph type="sldNum" sz="quarter" idx="12"/>
          </p:nvPr>
        </p:nvSpPr>
        <p:spPr/>
        <p:txBody>
          <a:bodyPr/>
          <a:lstStyle/>
          <a:p>
            <a:fld id="{54468A55-A53B-45A5-9186-1127107F04EF}" type="slidenum">
              <a:rPr lang="da-DK" smtClean="0"/>
              <a:t>18</a:t>
            </a:fld>
            <a:endParaRPr lang="da-DK"/>
          </a:p>
        </p:txBody>
      </p:sp>
      <p:pic>
        <p:nvPicPr>
          <p:cNvPr id="7" name="Billede 6">
            <a:extLst>
              <a:ext uri="{FF2B5EF4-FFF2-40B4-BE49-F238E27FC236}">
                <a16:creationId xmlns:a16="http://schemas.microsoft.com/office/drawing/2014/main" id="{4FF681E4-7CC3-3F47-BE48-5A4462EEFA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98548"/>
            <a:ext cx="1047708" cy="1027364"/>
          </a:xfrm>
          <a:prstGeom prst="rect">
            <a:avLst/>
          </a:prstGeom>
        </p:spPr>
      </p:pic>
    </p:spTree>
    <p:extLst>
      <p:ext uri="{BB962C8B-B14F-4D97-AF65-F5344CB8AC3E}">
        <p14:creationId xmlns:p14="http://schemas.microsoft.com/office/powerpoint/2010/main" val="265346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6A3CA-3507-4BA8-8C42-11F10F85EF62}"/>
              </a:ext>
            </a:extLst>
          </p:cNvPr>
          <p:cNvSpPr>
            <a:spLocks noGrp="1"/>
          </p:cNvSpPr>
          <p:nvPr>
            <p:ph type="title"/>
          </p:nvPr>
        </p:nvSpPr>
        <p:spPr>
          <a:xfrm>
            <a:off x="467544" y="510152"/>
            <a:ext cx="7543800" cy="773395"/>
          </a:xfrm>
        </p:spPr>
        <p:txBody>
          <a:bodyPr>
            <a:normAutofit/>
          </a:bodyPr>
          <a:lstStyle/>
          <a:p>
            <a:r>
              <a:rPr lang="da-DK" dirty="0"/>
              <a:t>Kan man være for ung eller for gammel?</a:t>
            </a:r>
          </a:p>
        </p:txBody>
      </p:sp>
      <p:sp>
        <p:nvSpPr>
          <p:cNvPr id="3" name="Pladsholder til indhold 2">
            <a:extLst>
              <a:ext uri="{FF2B5EF4-FFF2-40B4-BE49-F238E27FC236}">
                <a16:creationId xmlns:a16="http://schemas.microsoft.com/office/drawing/2014/main" id="{B7142D60-C731-452A-A13B-1BCD650B4BAF}"/>
              </a:ext>
            </a:extLst>
          </p:cNvPr>
          <p:cNvSpPr>
            <a:spLocks noGrp="1"/>
          </p:cNvSpPr>
          <p:nvPr>
            <p:ph idx="1"/>
          </p:nvPr>
        </p:nvSpPr>
        <p:spPr>
          <a:xfrm>
            <a:off x="822960" y="1207006"/>
            <a:ext cx="7543800" cy="3017520"/>
          </a:xfrm>
        </p:spPr>
        <p:txBody>
          <a:bodyPr>
            <a:normAutofit/>
          </a:bodyPr>
          <a:lstStyle/>
          <a:p>
            <a:pPr algn="ctr"/>
            <a:r>
              <a:rPr lang="da-DK" sz="2400" dirty="0">
                <a:latin typeface="+mj-lt"/>
              </a:rPr>
              <a:t>Aldersdiskrimination går to veje.</a:t>
            </a:r>
          </a:p>
          <a:p>
            <a:pPr algn="ctr"/>
            <a:r>
              <a:rPr lang="da-DK" sz="2400" dirty="0">
                <a:latin typeface="+mj-lt"/>
              </a:rPr>
              <a:t>Er der noget, I fremover skal tage højde for </a:t>
            </a:r>
            <a:br>
              <a:rPr lang="da-DK" sz="2400" dirty="0">
                <a:latin typeface="+mj-lt"/>
              </a:rPr>
            </a:br>
            <a:r>
              <a:rPr lang="da-DK" sz="2400" dirty="0">
                <a:latin typeface="+mj-lt"/>
              </a:rPr>
              <a:t>i jeres syn på alder? </a:t>
            </a:r>
          </a:p>
        </p:txBody>
      </p:sp>
      <p:sp>
        <p:nvSpPr>
          <p:cNvPr id="4" name="Taleboble: oval 3">
            <a:extLst>
              <a:ext uri="{FF2B5EF4-FFF2-40B4-BE49-F238E27FC236}">
                <a16:creationId xmlns:a16="http://schemas.microsoft.com/office/drawing/2014/main" id="{BF128C6C-2A64-4F9E-94B5-3F8336B65107}"/>
              </a:ext>
            </a:extLst>
          </p:cNvPr>
          <p:cNvSpPr/>
          <p:nvPr/>
        </p:nvSpPr>
        <p:spPr>
          <a:xfrm>
            <a:off x="4693312" y="2756268"/>
            <a:ext cx="3516220" cy="1598282"/>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a:p>
            <a:pPr algn="ctr"/>
            <a:r>
              <a:rPr lang="da-DK" dirty="0"/>
              <a:t>”Når du bliver helt tør bag ørene, vil du forstå…”</a:t>
            </a:r>
          </a:p>
          <a:p>
            <a:pPr algn="ctr"/>
            <a:endParaRPr lang="da-DK" dirty="0"/>
          </a:p>
        </p:txBody>
      </p:sp>
      <p:sp>
        <p:nvSpPr>
          <p:cNvPr id="5" name="Taleboble: oval 4">
            <a:extLst>
              <a:ext uri="{FF2B5EF4-FFF2-40B4-BE49-F238E27FC236}">
                <a16:creationId xmlns:a16="http://schemas.microsoft.com/office/drawing/2014/main" id="{E410763B-BC6E-4D60-99FC-6172B2A10787}"/>
              </a:ext>
            </a:extLst>
          </p:cNvPr>
          <p:cNvSpPr/>
          <p:nvPr/>
        </p:nvSpPr>
        <p:spPr>
          <a:xfrm flipH="1">
            <a:off x="1403648" y="2427734"/>
            <a:ext cx="2122773" cy="1620180"/>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”Går det lidt for hurtigt for dig?”</a:t>
            </a:r>
          </a:p>
        </p:txBody>
      </p:sp>
      <p:sp>
        <p:nvSpPr>
          <p:cNvPr id="6" name="Pladsholder til dato 5">
            <a:extLst>
              <a:ext uri="{FF2B5EF4-FFF2-40B4-BE49-F238E27FC236}">
                <a16:creationId xmlns:a16="http://schemas.microsoft.com/office/drawing/2014/main" id="{8B21D4C1-AE72-2041-8ACD-C3FC11FFB3AB}"/>
              </a:ext>
            </a:extLst>
          </p:cNvPr>
          <p:cNvSpPr>
            <a:spLocks noGrp="1"/>
          </p:cNvSpPr>
          <p:nvPr>
            <p:ph type="dt" sz="half" idx="10"/>
          </p:nvPr>
        </p:nvSpPr>
        <p:spPr/>
        <p:txBody>
          <a:bodyPr/>
          <a:lstStyle/>
          <a:p>
            <a:fld id="{52465BB2-C113-DA48-9E1C-F1471534428B}" type="datetime1">
              <a:rPr lang="da-DK" smtClean="0"/>
              <a:t>15-08-2022</a:t>
            </a:fld>
            <a:endParaRPr lang="da-DK"/>
          </a:p>
        </p:txBody>
      </p:sp>
      <p:sp>
        <p:nvSpPr>
          <p:cNvPr id="7" name="Pladsholder til sidefod 6">
            <a:extLst>
              <a:ext uri="{FF2B5EF4-FFF2-40B4-BE49-F238E27FC236}">
                <a16:creationId xmlns:a16="http://schemas.microsoft.com/office/drawing/2014/main" id="{4B30DC15-BC54-704B-A965-85B548F8CCB7}"/>
              </a:ext>
            </a:extLst>
          </p:cNvPr>
          <p:cNvSpPr>
            <a:spLocks noGrp="1"/>
          </p:cNvSpPr>
          <p:nvPr>
            <p:ph type="ftr" sz="quarter" idx="11"/>
          </p:nvPr>
        </p:nvSpPr>
        <p:spPr/>
        <p:txBody>
          <a:bodyPr/>
          <a:lstStyle/>
          <a:p>
            <a:r>
              <a:rPr lang="da-DK"/>
              <a:t>Skal vi tage en snak om et længere arbejdsliv?</a:t>
            </a:r>
          </a:p>
        </p:txBody>
      </p:sp>
      <p:sp>
        <p:nvSpPr>
          <p:cNvPr id="8" name="Pladsholder til slidenummer 7">
            <a:extLst>
              <a:ext uri="{FF2B5EF4-FFF2-40B4-BE49-F238E27FC236}">
                <a16:creationId xmlns:a16="http://schemas.microsoft.com/office/drawing/2014/main" id="{9C3E75AB-9C7B-8447-882F-EEE45171F280}"/>
              </a:ext>
            </a:extLst>
          </p:cNvPr>
          <p:cNvSpPr>
            <a:spLocks noGrp="1"/>
          </p:cNvSpPr>
          <p:nvPr>
            <p:ph type="sldNum" sz="quarter" idx="12"/>
          </p:nvPr>
        </p:nvSpPr>
        <p:spPr/>
        <p:txBody>
          <a:bodyPr/>
          <a:lstStyle/>
          <a:p>
            <a:fld id="{54468A55-A53B-45A5-9186-1127107F04EF}" type="slidenum">
              <a:rPr lang="da-DK" smtClean="0"/>
              <a:t>19</a:t>
            </a:fld>
            <a:endParaRPr lang="da-DK"/>
          </a:p>
        </p:txBody>
      </p:sp>
    </p:spTree>
    <p:extLst>
      <p:ext uri="{BB962C8B-B14F-4D97-AF65-F5344CB8AC3E}">
        <p14:creationId xmlns:p14="http://schemas.microsoft.com/office/powerpoint/2010/main" val="43144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E40734-710D-44BA-92C3-3A0E40A161C6}"/>
              </a:ext>
            </a:extLst>
          </p:cNvPr>
          <p:cNvSpPr>
            <a:spLocks noGrp="1"/>
          </p:cNvSpPr>
          <p:nvPr>
            <p:ph type="title"/>
          </p:nvPr>
        </p:nvSpPr>
        <p:spPr>
          <a:xfrm>
            <a:off x="556592" y="512632"/>
            <a:ext cx="7543800" cy="773395"/>
          </a:xfrm>
        </p:spPr>
        <p:txBody>
          <a:bodyPr/>
          <a:lstStyle/>
          <a:p>
            <a:r>
              <a:rPr lang="da-DK" dirty="0"/>
              <a:t>Vi bliver flere, og vi bliver ældre</a:t>
            </a:r>
          </a:p>
        </p:txBody>
      </p:sp>
      <p:sp>
        <p:nvSpPr>
          <p:cNvPr id="4" name="Tekstfelt 3">
            <a:extLst>
              <a:ext uri="{FF2B5EF4-FFF2-40B4-BE49-F238E27FC236}">
                <a16:creationId xmlns:a16="http://schemas.microsoft.com/office/drawing/2014/main" id="{89911FF0-25A9-4A88-9D58-D19170F108C2}"/>
              </a:ext>
            </a:extLst>
          </p:cNvPr>
          <p:cNvSpPr txBox="1"/>
          <p:nvPr/>
        </p:nvSpPr>
        <p:spPr>
          <a:xfrm rot="5400000">
            <a:off x="8320496" y="3791807"/>
            <a:ext cx="1215397" cy="215444"/>
          </a:xfrm>
          <a:prstGeom prst="rect">
            <a:avLst/>
          </a:prstGeom>
          <a:noFill/>
        </p:spPr>
        <p:txBody>
          <a:bodyPr wrap="none" rtlCol="0">
            <a:spAutoFit/>
          </a:bodyPr>
          <a:lstStyle/>
          <a:p>
            <a:r>
              <a:rPr lang="da-DK" sz="800" dirty="0"/>
              <a:t>Kilde: Danmarks Statistik</a:t>
            </a:r>
          </a:p>
        </p:txBody>
      </p:sp>
      <p:sp>
        <p:nvSpPr>
          <p:cNvPr id="3" name="Pladsholder til dato 2">
            <a:extLst>
              <a:ext uri="{FF2B5EF4-FFF2-40B4-BE49-F238E27FC236}">
                <a16:creationId xmlns:a16="http://schemas.microsoft.com/office/drawing/2014/main" id="{DB7FCC58-90E5-754B-B408-475A219F8D54}"/>
              </a:ext>
            </a:extLst>
          </p:cNvPr>
          <p:cNvSpPr>
            <a:spLocks noGrp="1"/>
          </p:cNvSpPr>
          <p:nvPr>
            <p:ph type="dt" sz="half" idx="10"/>
          </p:nvPr>
        </p:nvSpPr>
        <p:spPr/>
        <p:txBody>
          <a:bodyPr/>
          <a:lstStyle/>
          <a:p>
            <a:fld id="{73FE7FDE-96FF-BD49-90FE-27E58E7A1A3E}" type="datetime1">
              <a:rPr lang="da-DK" smtClean="0"/>
              <a:t>15-08-2022</a:t>
            </a:fld>
            <a:endParaRPr lang="da-DK"/>
          </a:p>
        </p:txBody>
      </p:sp>
      <p:sp>
        <p:nvSpPr>
          <p:cNvPr id="5" name="Pladsholder til sidefod 4">
            <a:extLst>
              <a:ext uri="{FF2B5EF4-FFF2-40B4-BE49-F238E27FC236}">
                <a16:creationId xmlns:a16="http://schemas.microsoft.com/office/drawing/2014/main" id="{64FB707E-69C9-E742-ACA2-CAA3BF2F404B}"/>
              </a:ext>
            </a:extLst>
          </p:cNvPr>
          <p:cNvSpPr>
            <a:spLocks noGrp="1"/>
          </p:cNvSpPr>
          <p:nvPr>
            <p:ph type="ftr" sz="quarter" idx="11"/>
          </p:nvPr>
        </p:nvSpPr>
        <p:spPr/>
        <p:txBody>
          <a:bodyPr/>
          <a:lstStyle/>
          <a:p>
            <a:r>
              <a:rPr lang="da-DK"/>
              <a:t>Skal vi tage en snak om et længere arbejdsliv?</a:t>
            </a:r>
          </a:p>
        </p:txBody>
      </p:sp>
      <p:sp>
        <p:nvSpPr>
          <p:cNvPr id="6" name="Pladsholder til slidenummer 5">
            <a:extLst>
              <a:ext uri="{FF2B5EF4-FFF2-40B4-BE49-F238E27FC236}">
                <a16:creationId xmlns:a16="http://schemas.microsoft.com/office/drawing/2014/main" id="{E95680DE-C822-8B4A-A712-3887B1D6E175}"/>
              </a:ext>
            </a:extLst>
          </p:cNvPr>
          <p:cNvSpPr>
            <a:spLocks noGrp="1"/>
          </p:cNvSpPr>
          <p:nvPr>
            <p:ph type="sldNum" sz="quarter" idx="12"/>
          </p:nvPr>
        </p:nvSpPr>
        <p:spPr/>
        <p:txBody>
          <a:bodyPr/>
          <a:lstStyle/>
          <a:p>
            <a:fld id="{54468A55-A53B-45A5-9186-1127107F04EF}" type="slidenum">
              <a:rPr lang="da-DK" smtClean="0"/>
              <a:t>2</a:t>
            </a:fld>
            <a:endParaRPr lang="da-DK"/>
          </a:p>
        </p:txBody>
      </p:sp>
      <p:pic>
        <p:nvPicPr>
          <p:cNvPr id="10" name="Picture 2" descr="Befolkning efter aldersgrupper. 2008-2058">
            <a:extLst>
              <a:ext uri="{FF2B5EF4-FFF2-40B4-BE49-F238E27FC236}">
                <a16:creationId xmlns:a16="http://schemas.microsoft.com/office/drawing/2014/main" id="{0F91C628-36A4-974A-831E-5A82F1B82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744" y="1095587"/>
            <a:ext cx="5807049" cy="341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27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F3849-D045-4D52-9F38-FBB9E96BEF01}"/>
              </a:ext>
            </a:extLst>
          </p:cNvPr>
          <p:cNvSpPr>
            <a:spLocks noGrp="1"/>
          </p:cNvSpPr>
          <p:nvPr>
            <p:ph type="title"/>
          </p:nvPr>
        </p:nvSpPr>
        <p:spPr>
          <a:xfrm>
            <a:off x="467544" y="497001"/>
            <a:ext cx="7543800" cy="773395"/>
          </a:xfrm>
        </p:spPr>
        <p:txBody>
          <a:bodyPr>
            <a:normAutofit/>
          </a:bodyPr>
          <a:lstStyle/>
          <a:p>
            <a:r>
              <a:rPr lang="da-DK" dirty="0"/>
              <a:t>Arbejdsstyrkens udvikling frem mod 2060</a:t>
            </a:r>
          </a:p>
        </p:txBody>
      </p:sp>
      <p:pic>
        <p:nvPicPr>
          <p:cNvPr id="1026" name="Picture 2" descr="Figurens hovedpointer er forklaret i teksten.">
            <a:extLst>
              <a:ext uri="{FF2B5EF4-FFF2-40B4-BE49-F238E27FC236}">
                <a16:creationId xmlns:a16="http://schemas.microsoft.com/office/drawing/2014/main" id="{EB3A4604-8FD6-4BAE-B11B-748A3CDAA7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120649"/>
            <a:ext cx="7149768" cy="3539333"/>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E04CDF2B-4479-4160-B501-6AE8159D0139}"/>
              </a:ext>
            </a:extLst>
          </p:cNvPr>
          <p:cNvSpPr txBox="1"/>
          <p:nvPr/>
        </p:nvSpPr>
        <p:spPr>
          <a:xfrm rot="5400000">
            <a:off x="8362173" y="3822137"/>
            <a:ext cx="1132041" cy="215444"/>
          </a:xfrm>
          <a:prstGeom prst="rect">
            <a:avLst/>
          </a:prstGeom>
          <a:noFill/>
        </p:spPr>
        <p:txBody>
          <a:bodyPr wrap="none" rtlCol="0">
            <a:spAutoFit/>
          </a:bodyPr>
          <a:lstStyle/>
          <a:p>
            <a:r>
              <a:rPr lang="da-DK" sz="800" dirty="0"/>
              <a:t>Kilde: DREAM gruppen</a:t>
            </a:r>
          </a:p>
        </p:txBody>
      </p:sp>
      <p:sp>
        <p:nvSpPr>
          <p:cNvPr id="3" name="Pladsholder til dato 2">
            <a:extLst>
              <a:ext uri="{FF2B5EF4-FFF2-40B4-BE49-F238E27FC236}">
                <a16:creationId xmlns:a16="http://schemas.microsoft.com/office/drawing/2014/main" id="{3EDF423E-E0DB-6B41-B0FD-C1D59A357E7E}"/>
              </a:ext>
            </a:extLst>
          </p:cNvPr>
          <p:cNvSpPr>
            <a:spLocks noGrp="1"/>
          </p:cNvSpPr>
          <p:nvPr>
            <p:ph type="dt" sz="half" idx="10"/>
          </p:nvPr>
        </p:nvSpPr>
        <p:spPr/>
        <p:txBody>
          <a:bodyPr/>
          <a:lstStyle/>
          <a:p>
            <a:fld id="{02726A50-56C4-4D41-8586-E617955F1CB6}" type="datetime1">
              <a:rPr lang="da-DK" smtClean="0"/>
              <a:t>15-08-2022</a:t>
            </a:fld>
            <a:endParaRPr lang="da-DK"/>
          </a:p>
        </p:txBody>
      </p:sp>
      <p:sp>
        <p:nvSpPr>
          <p:cNvPr id="4" name="Pladsholder til sidefod 3">
            <a:extLst>
              <a:ext uri="{FF2B5EF4-FFF2-40B4-BE49-F238E27FC236}">
                <a16:creationId xmlns:a16="http://schemas.microsoft.com/office/drawing/2014/main" id="{7B9180C7-03D1-0242-AEF2-D71B45C64789}"/>
              </a:ext>
            </a:extLst>
          </p:cNvPr>
          <p:cNvSpPr>
            <a:spLocks noGrp="1"/>
          </p:cNvSpPr>
          <p:nvPr>
            <p:ph type="ftr" sz="quarter" idx="11"/>
          </p:nvPr>
        </p:nvSpPr>
        <p:spPr/>
        <p:txBody>
          <a:bodyPr/>
          <a:lstStyle/>
          <a:p>
            <a:r>
              <a:rPr lang="da-DK"/>
              <a:t>Skal vi tage en snak om et længere arbejdsliv?</a:t>
            </a:r>
          </a:p>
        </p:txBody>
      </p:sp>
      <p:sp>
        <p:nvSpPr>
          <p:cNvPr id="6" name="Pladsholder til slidenummer 5">
            <a:extLst>
              <a:ext uri="{FF2B5EF4-FFF2-40B4-BE49-F238E27FC236}">
                <a16:creationId xmlns:a16="http://schemas.microsoft.com/office/drawing/2014/main" id="{64208244-F28B-994B-935C-9316EAE86DB9}"/>
              </a:ext>
            </a:extLst>
          </p:cNvPr>
          <p:cNvSpPr>
            <a:spLocks noGrp="1"/>
          </p:cNvSpPr>
          <p:nvPr>
            <p:ph type="sldNum" sz="quarter" idx="12"/>
          </p:nvPr>
        </p:nvSpPr>
        <p:spPr/>
        <p:txBody>
          <a:bodyPr/>
          <a:lstStyle/>
          <a:p>
            <a:fld id="{54468A55-A53B-45A5-9186-1127107F04EF}" type="slidenum">
              <a:rPr lang="da-DK" smtClean="0"/>
              <a:t>3</a:t>
            </a:fld>
            <a:endParaRPr lang="da-DK"/>
          </a:p>
        </p:txBody>
      </p:sp>
    </p:spTree>
    <p:extLst>
      <p:ext uri="{BB962C8B-B14F-4D97-AF65-F5344CB8AC3E}">
        <p14:creationId xmlns:p14="http://schemas.microsoft.com/office/powerpoint/2010/main" val="425480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83831-7E1B-47D3-8A15-5DB3D7A524A9}"/>
              </a:ext>
            </a:extLst>
          </p:cNvPr>
          <p:cNvSpPr>
            <a:spLocks noGrp="1"/>
          </p:cNvSpPr>
          <p:nvPr>
            <p:ph type="title"/>
          </p:nvPr>
        </p:nvSpPr>
        <p:spPr>
          <a:xfrm>
            <a:off x="484584" y="502985"/>
            <a:ext cx="7543800" cy="484589"/>
          </a:xfrm>
        </p:spPr>
        <p:txBody>
          <a:bodyPr/>
          <a:lstStyle/>
          <a:p>
            <a:r>
              <a:rPr lang="da-DK" dirty="0"/>
              <a:t>Det går godt med fastholdelsen</a:t>
            </a:r>
          </a:p>
        </p:txBody>
      </p:sp>
      <p:graphicFrame>
        <p:nvGraphicFramePr>
          <p:cNvPr id="7" name="Pladsholder til indhold 6">
            <a:extLst>
              <a:ext uri="{FF2B5EF4-FFF2-40B4-BE49-F238E27FC236}">
                <a16:creationId xmlns:a16="http://schemas.microsoft.com/office/drawing/2014/main" id="{876AD8D2-6CAA-48FF-BCD9-85BD9D87A280}"/>
              </a:ext>
            </a:extLst>
          </p:cNvPr>
          <p:cNvGraphicFramePr>
            <a:graphicFrameLocks noGrp="1"/>
          </p:cNvGraphicFramePr>
          <p:nvPr>
            <p:ph sz="half" idx="1"/>
            <p:extLst>
              <p:ext uri="{D42A27DB-BD31-4B8C-83A1-F6EECF244321}">
                <p14:modId xmlns:p14="http://schemas.microsoft.com/office/powerpoint/2010/main" val="3779070074"/>
              </p:ext>
            </p:extLst>
          </p:nvPr>
        </p:nvGraphicFramePr>
        <p:xfrm>
          <a:off x="822325" y="1384300"/>
          <a:ext cx="3703638" cy="3017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ladsholder til indhold 5">
            <a:extLst>
              <a:ext uri="{FF2B5EF4-FFF2-40B4-BE49-F238E27FC236}">
                <a16:creationId xmlns:a16="http://schemas.microsoft.com/office/drawing/2014/main" id="{A355B23E-7652-4845-8D2A-32EFF30F75FA}"/>
              </a:ext>
            </a:extLst>
          </p:cNvPr>
          <p:cNvSpPr>
            <a:spLocks noGrp="1"/>
          </p:cNvSpPr>
          <p:nvPr>
            <p:ph sz="half" idx="2"/>
          </p:nvPr>
        </p:nvSpPr>
        <p:spPr/>
        <p:txBody>
          <a:bodyPr>
            <a:normAutofit/>
          </a:bodyPr>
          <a:lstStyle/>
          <a:p>
            <a:r>
              <a:rPr lang="da-DK" sz="1600" dirty="0"/>
              <a:t>Danske arbejdspladser er fra </a:t>
            </a:r>
            <a:br>
              <a:rPr lang="da-DK" sz="1600" dirty="0"/>
            </a:br>
            <a:r>
              <a:rPr lang="da-DK" sz="1600" dirty="0"/>
              <a:t>2008 til 2020 blevet bedre til </a:t>
            </a:r>
            <a:br>
              <a:rPr lang="da-DK" sz="1600" dirty="0"/>
            </a:br>
            <a:r>
              <a:rPr lang="da-DK" sz="1600" dirty="0"/>
              <a:t>fastholdelse af deres senior-</a:t>
            </a:r>
            <a:br>
              <a:rPr lang="da-DK" sz="1600" dirty="0"/>
            </a:br>
            <a:r>
              <a:rPr lang="da-DK" sz="1600" dirty="0"/>
              <a:t>medarbejdere.</a:t>
            </a:r>
            <a:br>
              <a:rPr lang="da-DK" sz="1600" dirty="0"/>
            </a:br>
            <a:endParaRPr lang="da-DK" sz="1600" dirty="0"/>
          </a:p>
          <a:p>
            <a:pPr marL="0" indent="0">
              <a:buNone/>
            </a:pPr>
            <a:endParaRPr lang="da-DK" sz="1600" dirty="0"/>
          </a:p>
          <a:p>
            <a:r>
              <a:rPr lang="da-DK" sz="1600" dirty="0"/>
              <a:t>49 % af adspurgte virksomheder svarer: </a:t>
            </a:r>
            <a:br>
              <a:rPr lang="da-DK" sz="1600" dirty="0"/>
            </a:br>
            <a:r>
              <a:rPr lang="da-DK" sz="1600" b="1" dirty="0"/>
              <a:t>Ja, i høj/nogen grad </a:t>
            </a:r>
            <a:r>
              <a:rPr lang="da-DK" sz="1600" dirty="0"/>
              <a:t>til, at deres brug af virkemidler, fx ændringer i arbejdstid, opgaver, samtaler og vejledning, har medvirket til fastholdelsen.</a:t>
            </a:r>
          </a:p>
        </p:txBody>
      </p:sp>
      <p:sp>
        <p:nvSpPr>
          <p:cNvPr id="8" name="Tekstfelt 7">
            <a:extLst>
              <a:ext uri="{FF2B5EF4-FFF2-40B4-BE49-F238E27FC236}">
                <a16:creationId xmlns:a16="http://schemas.microsoft.com/office/drawing/2014/main" id="{3B255E4B-DEC2-42AF-9AE1-C7EFF7BF7C05}"/>
              </a:ext>
            </a:extLst>
          </p:cNvPr>
          <p:cNvSpPr txBox="1"/>
          <p:nvPr/>
        </p:nvSpPr>
        <p:spPr>
          <a:xfrm rot="5400000">
            <a:off x="-49037" y="3683891"/>
            <a:ext cx="1266693" cy="338554"/>
          </a:xfrm>
          <a:prstGeom prst="rect">
            <a:avLst/>
          </a:prstGeom>
          <a:noFill/>
        </p:spPr>
        <p:txBody>
          <a:bodyPr wrap="none" rtlCol="0">
            <a:spAutoFit/>
          </a:bodyPr>
          <a:lstStyle/>
          <a:p>
            <a:r>
              <a:rPr lang="da-DK" sz="800" dirty="0"/>
              <a:t>Kilde: SeniorArbejdsLiv.dk</a:t>
            </a:r>
          </a:p>
          <a:p>
            <a:endParaRPr lang="da-DK" sz="800" dirty="0"/>
          </a:p>
        </p:txBody>
      </p:sp>
      <p:sp>
        <p:nvSpPr>
          <p:cNvPr id="3" name="Rektangel 2">
            <a:extLst>
              <a:ext uri="{FF2B5EF4-FFF2-40B4-BE49-F238E27FC236}">
                <a16:creationId xmlns:a16="http://schemas.microsoft.com/office/drawing/2014/main" id="{03F41C37-B92B-6644-A3D8-EF9786863DE6}"/>
              </a:ext>
            </a:extLst>
          </p:cNvPr>
          <p:cNvSpPr/>
          <p:nvPr/>
        </p:nvSpPr>
        <p:spPr>
          <a:xfrm rot="5400000">
            <a:off x="8267723" y="3765904"/>
            <a:ext cx="1176925" cy="215444"/>
          </a:xfrm>
          <a:prstGeom prst="rect">
            <a:avLst/>
          </a:prstGeom>
        </p:spPr>
        <p:txBody>
          <a:bodyPr wrap="none">
            <a:spAutoFit/>
          </a:bodyPr>
          <a:lstStyle/>
          <a:p>
            <a:r>
              <a:rPr lang="da-DK" sz="800" dirty="0"/>
              <a:t>Kilde: OECD </a:t>
            </a:r>
            <a:r>
              <a:rPr lang="da-DK" sz="800" dirty="0" err="1"/>
              <a:t>Scoreboard</a:t>
            </a:r>
            <a:endParaRPr lang="da-DK" sz="800" dirty="0"/>
          </a:p>
        </p:txBody>
      </p:sp>
      <p:sp>
        <p:nvSpPr>
          <p:cNvPr id="4" name="Pladsholder til dato 3">
            <a:extLst>
              <a:ext uri="{FF2B5EF4-FFF2-40B4-BE49-F238E27FC236}">
                <a16:creationId xmlns:a16="http://schemas.microsoft.com/office/drawing/2014/main" id="{9066B1C5-2C00-A945-8EFD-CDEB509EA7F0}"/>
              </a:ext>
            </a:extLst>
          </p:cNvPr>
          <p:cNvSpPr>
            <a:spLocks noGrp="1"/>
          </p:cNvSpPr>
          <p:nvPr>
            <p:ph type="dt" sz="half" idx="10"/>
          </p:nvPr>
        </p:nvSpPr>
        <p:spPr/>
        <p:txBody>
          <a:bodyPr/>
          <a:lstStyle/>
          <a:p>
            <a:fld id="{7C02F2A2-570E-314D-867D-85D46819E640}" type="datetime1">
              <a:rPr lang="da-DK" smtClean="0"/>
              <a:t>15-08-2022</a:t>
            </a:fld>
            <a:endParaRPr lang="da-DK"/>
          </a:p>
        </p:txBody>
      </p:sp>
      <p:sp>
        <p:nvSpPr>
          <p:cNvPr id="5" name="Pladsholder til sidefod 4">
            <a:extLst>
              <a:ext uri="{FF2B5EF4-FFF2-40B4-BE49-F238E27FC236}">
                <a16:creationId xmlns:a16="http://schemas.microsoft.com/office/drawing/2014/main" id="{18AE3A97-442F-E14B-924C-E313C228EC3E}"/>
              </a:ext>
            </a:extLst>
          </p:cNvPr>
          <p:cNvSpPr>
            <a:spLocks noGrp="1"/>
          </p:cNvSpPr>
          <p:nvPr>
            <p:ph type="ftr" sz="quarter" idx="11"/>
          </p:nvPr>
        </p:nvSpPr>
        <p:spPr/>
        <p:txBody>
          <a:bodyPr/>
          <a:lstStyle/>
          <a:p>
            <a:r>
              <a:rPr lang="da-DK"/>
              <a:t>Skal vi tage en snak om et længere arbejdsliv?</a:t>
            </a:r>
          </a:p>
        </p:txBody>
      </p:sp>
      <p:sp>
        <p:nvSpPr>
          <p:cNvPr id="9" name="Pladsholder til slidenummer 8">
            <a:extLst>
              <a:ext uri="{FF2B5EF4-FFF2-40B4-BE49-F238E27FC236}">
                <a16:creationId xmlns:a16="http://schemas.microsoft.com/office/drawing/2014/main" id="{5004F8B5-3B92-1448-953B-9045EB1AECD5}"/>
              </a:ext>
            </a:extLst>
          </p:cNvPr>
          <p:cNvSpPr>
            <a:spLocks noGrp="1"/>
          </p:cNvSpPr>
          <p:nvPr>
            <p:ph type="sldNum" sz="quarter" idx="12"/>
          </p:nvPr>
        </p:nvSpPr>
        <p:spPr/>
        <p:txBody>
          <a:bodyPr/>
          <a:lstStyle/>
          <a:p>
            <a:fld id="{54468A55-A53B-45A5-9186-1127107F04EF}" type="slidenum">
              <a:rPr lang="da-DK" smtClean="0"/>
              <a:t>4</a:t>
            </a:fld>
            <a:endParaRPr lang="da-DK"/>
          </a:p>
        </p:txBody>
      </p:sp>
    </p:spTree>
    <p:extLst>
      <p:ext uri="{BB962C8B-B14F-4D97-AF65-F5344CB8AC3E}">
        <p14:creationId xmlns:p14="http://schemas.microsoft.com/office/powerpoint/2010/main" val="217336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583CE19-E650-4C7B-8AC1-8BD0C52FEEF3}"/>
              </a:ext>
            </a:extLst>
          </p:cNvPr>
          <p:cNvSpPr>
            <a:spLocks noGrp="1"/>
          </p:cNvSpPr>
          <p:nvPr>
            <p:ph type="title"/>
          </p:nvPr>
        </p:nvSpPr>
        <p:spPr>
          <a:xfrm>
            <a:off x="467544" y="483518"/>
            <a:ext cx="7543800" cy="773395"/>
          </a:xfrm>
        </p:spPr>
        <p:txBody>
          <a:bodyPr/>
          <a:lstStyle/>
          <a:p>
            <a:r>
              <a:rPr lang="da-DK" dirty="0"/>
              <a:t>Skal vi tage en snak om et længere arbejdsliv?</a:t>
            </a:r>
          </a:p>
        </p:txBody>
      </p:sp>
      <p:sp>
        <p:nvSpPr>
          <p:cNvPr id="4" name="Taleboble: oval 8">
            <a:extLst>
              <a:ext uri="{FF2B5EF4-FFF2-40B4-BE49-F238E27FC236}">
                <a16:creationId xmlns:a16="http://schemas.microsoft.com/office/drawing/2014/main" id="{C90D0B9E-46C8-0547-9C97-4E6900C9AFCF}"/>
              </a:ext>
            </a:extLst>
          </p:cNvPr>
          <p:cNvSpPr/>
          <p:nvPr/>
        </p:nvSpPr>
        <p:spPr>
          <a:xfrm>
            <a:off x="2176024" y="1213350"/>
            <a:ext cx="4791952" cy="2716800"/>
          </a:xfrm>
          <a:prstGeom prst="wedgeEllipseCallout">
            <a:avLst>
              <a:gd name="adj1" fmla="val 42660"/>
              <a:gd name="adj2" fmla="val 6083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800" b="1" dirty="0"/>
              <a:t>JA</a:t>
            </a:r>
            <a:r>
              <a:rPr lang="da-DK" sz="3200" b="1" dirty="0"/>
              <a:t> </a:t>
            </a:r>
            <a:br>
              <a:rPr lang="da-DK" sz="3200" b="1" dirty="0"/>
            </a:br>
            <a:r>
              <a:rPr lang="da-DK" sz="3200" dirty="0"/>
              <a:t>– for det er nyt for os, og vi skal øve os i det.</a:t>
            </a:r>
          </a:p>
        </p:txBody>
      </p:sp>
      <p:sp>
        <p:nvSpPr>
          <p:cNvPr id="2" name="Pladsholder til dato 1">
            <a:extLst>
              <a:ext uri="{FF2B5EF4-FFF2-40B4-BE49-F238E27FC236}">
                <a16:creationId xmlns:a16="http://schemas.microsoft.com/office/drawing/2014/main" id="{F9A8C9CE-6B1D-9A4E-8F69-095DFD989CC9}"/>
              </a:ext>
            </a:extLst>
          </p:cNvPr>
          <p:cNvSpPr>
            <a:spLocks noGrp="1"/>
          </p:cNvSpPr>
          <p:nvPr>
            <p:ph type="dt" sz="half" idx="10"/>
          </p:nvPr>
        </p:nvSpPr>
        <p:spPr/>
        <p:txBody>
          <a:bodyPr/>
          <a:lstStyle/>
          <a:p>
            <a:fld id="{51773E9B-8F18-FB49-A69B-F872A048E14D}" type="datetime1">
              <a:rPr lang="da-DK" smtClean="0"/>
              <a:t>15-08-2022</a:t>
            </a:fld>
            <a:endParaRPr lang="da-DK"/>
          </a:p>
        </p:txBody>
      </p:sp>
      <p:sp>
        <p:nvSpPr>
          <p:cNvPr id="3" name="Pladsholder til sidefod 2">
            <a:extLst>
              <a:ext uri="{FF2B5EF4-FFF2-40B4-BE49-F238E27FC236}">
                <a16:creationId xmlns:a16="http://schemas.microsoft.com/office/drawing/2014/main" id="{559499FE-7D76-DF47-B2CD-5443748F89CB}"/>
              </a:ext>
            </a:extLst>
          </p:cNvPr>
          <p:cNvSpPr>
            <a:spLocks noGrp="1"/>
          </p:cNvSpPr>
          <p:nvPr>
            <p:ph type="ftr" sz="quarter" idx="11"/>
          </p:nvPr>
        </p:nvSpPr>
        <p:spPr/>
        <p:txBody>
          <a:bodyPr/>
          <a:lstStyle/>
          <a:p>
            <a:r>
              <a:rPr lang="da-DK"/>
              <a:t>Skal vi tage en snak om et længere arbejdsliv?</a:t>
            </a:r>
          </a:p>
        </p:txBody>
      </p:sp>
      <p:sp>
        <p:nvSpPr>
          <p:cNvPr id="5" name="Pladsholder til slidenummer 4">
            <a:extLst>
              <a:ext uri="{FF2B5EF4-FFF2-40B4-BE49-F238E27FC236}">
                <a16:creationId xmlns:a16="http://schemas.microsoft.com/office/drawing/2014/main" id="{4A530578-C769-5248-BEFD-E6157EC56529}"/>
              </a:ext>
            </a:extLst>
          </p:cNvPr>
          <p:cNvSpPr>
            <a:spLocks noGrp="1"/>
          </p:cNvSpPr>
          <p:nvPr>
            <p:ph type="sldNum" sz="quarter" idx="12"/>
          </p:nvPr>
        </p:nvSpPr>
        <p:spPr/>
        <p:txBody>
          <a:bodyPr/>
          <a:lstStyle/>
          <a:p>
            <a:fld id="{54468A55-A53B-45A5-9186-1127107F04EF}" type="slidenum">
              <a:rPr lang="da-DK" smtClean="0"/>
              <a:t>5</a:t>
            </a:fld>
            <a:endParaRPr lang="da-DK"/>
          </a:p>
        </p:txBody>
      </p:sp>
    </p:spTree>
    <p:extLst>
      <p:ext uri="{BB962C8B-B14F-4D97-AF65-F5344CB8AC3E}">
        <p14:creationId xmlns:p14="http://schemas.microsoft.com/office/powerpoint/2010/main" val="182794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59157-E8E7-438E-9656-C708BFBB1B45}"/>
              </a:ext>
            </a:extLst>
          </p:cNvPr>
          <p:cNvSpPr>
            <a:spLocks noGrp="1"/>
          </p:cNvSpPr>
          <p:nvPr>
            <p:ph type="title"/>
          </p:nvPr>
        </p:nvSpPr>
        <p:spPr>
          <a:xfrm>
            <a:off x="484584" y="502985"/>
            <a:ext cx="7543800" cy="916637"/>
          </a:xfrm>
        </p:spPr>
        <p:txBody>
          <a:bodyPr/>
          <a:lstStyle/>
          <a:p>
            <a:r>
              <a:rPr lang="da-DK" dirty="0"/>
              <a:t>Lyst til at blive lidt længere i jobbet?</a:t>
            </a:r>
          </a:p>
        </p:txBody>
      </p:sp>
      <p:sp>
        <p:nvSpPr>
          <p:cNvPr id="5" name="Pladsholder til indhold 4">
            <a:extLst>
              <a:ext uri="{FF2B5EF4-FFF2-40B4-BE49-F238E27FC236}">
                <a16:creationId xmlns:a16="http://schemas.microsoft.com/office/drawing/2014/main" id="{03389286-03EF-4867-BBCB-45AB08417FA8}"/>
              </a:ext>
            </a:extLst>
          </p:cNvPr>
          <p:cNvSpPr>
            <a:spLocks noGrp="1"/>
          </p:cNvSpPr>
          <p:nvPr>
            <p:ph sz="half" idx="2"/>
          </p:nvPr>
        </p:nvSpPr>
        <p:spPr>
          <a:xfrm>
            <a:off x="611560" y="1491630"/>
            <a:ext cx="2570624" cy="2967263"/>
          </a:xfrm>
        </p:spPr>
        <p:txBody>
          <a:bodyPr>
            <a:normAutofit fontScale="70000" lnSpcReduction="20000"/>
          </a:bodyPr>
          <a:lstStyle/>
          <a:p>
            <a:endParaRPr lang="da-DK" sz="1600" dirty="0"/>
          </a:p>
          <a:p>
            <a:endParaRPr lang="da-DK" sz="1600" dirty="0"/>
          </a:p>
          <a:p>
            <a:endParaRPr lang="da-DK" sz="1600" dirty="0"/>
          </a:p>
          <a:p>
            <a:endParaRPr lang="da-DK" sz="1600" dirty="0"/>
          </a:p>
          <a:p>
            <a:endParaRPr lang="da-DK" sz="1600" dirty="0"/>
          </a:p>
          <a:p>
            <a:endParaRPr lang="da-DK" sz="1600" dirty="0"/>
          </a:p>
          <a:p>
            <a:endParaRPr lang="da-DK" sz="1600" dirty="0"/>
          </a:p>
          <a:p>
            <a:endParaRPr lang="da-DK" sz="1600" dirty="0"/>
          </a:p>
          <a:p>
            <a:endParaRPr lang="da-DK" sz="1600" dirty="0"/>
          </a:p>
          <a:p>
            <a:endParaRPr lang="da-DK" sz="1600" dirty="0"/>
          </a:p>
          <a:p>
            <a:r>
              <a:rPr lang="da-DK" sz="1600" i="1" dirty="0"/>
              <a:t>Anette Tybjerg-Jeppesen, psykolog,</a:t>
            </a:r>
            <a:br>
              <a:rPr lang="da-DK" sz="1600" i="1" dirty="0"/>
            </a:br>
            <a:r>
              <a:rPr lang="da-DK" sz="1600" i="1" dirty="0"/>
              <a:t>Københavns Universitet</a:t>
            </a:r>
          </a:p>
          <a:p>
            <a:endParaRPr lang="da-DK" dirty="0"/>
          </a:p>
        </p:txBody>
      </p:sp>
      <p:sp>
        <p:nvSpPr>
          <p:cNvPr id="9" name="Taleboble: oval 8">
            <a:extLst>
              <a:ext uri="{FF2B5EF4-FFF2-40B4-BE49-F238E27FC236}">
                <a16:creationId xmlns:a16="http://schemas.microsoft.com/office/drawing/2014/main" id="{CBA9A9EA-0B5B-4CDB-8218-A9785ECFD099}"/>
              </a:ext>
            </a:extLst>
          </p:cNvPr>
          <p:cNvSpPr/>
          <p:nvPr/>
        </p:nvSpPr>
        <p:spPr>
          <a:xfrm>
            <a:off x="356112" y="1419621"/>
            <a:ext cx="2963160" cy="2420859"/>
          </a:xfrm>
          <a:prstGeom prst="wedgeEllipseCallout">
            <a:avLst>
              <a:gd name="adj1" fmla="val 42660"/>
              <a:gd name="adj2" fmla="val 6083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dirty="0"/>
          </a:p>
          <a:p>
            <a:pPr algn="ctr"/>
            <a:r>
              <a:rPr lang="da-DK" sz="1600" i="1" dirty="0"/>
              <a:t>”Når man skal have folk til at blive længere, så handler det ikke kun om at tænke i seniorpakker, men også om at arbejde med den kultur, man har.”</a:t>
            </a:r>
          </a:p>
          <a:p>
            <a:pPr algn="ctr"/>
            <a:endParaRPr lang="da-DK" sz="1600" dirty="0"/>
          </a:p>
        </p:txBody>
      </p:sp>
      <p:sp>
        <p:nvSpPr>
          <p:cNvPr id="11" name="Pladsholder til indhold 2">
            <a:extLst>
              <a:ext uri="{FF2B5EF4-FFF2-40B4-BE49-F238E27FC236}">
                <a16:creationId xmlns:a16="http://schemas.microsoft.com/office/drawing/2014/main" id="{2248E048-D0DD-407E-A1CC-9B46ECB3C680}"/>
              </a:ext>
            </a:extLst>
          </p:cNvPr>
          <p:cNvSpPr>
            <a:spLocks noGrp="1"/>
          </p:cNvSpPr>
          <p:nvPr>
            <p:ph sz="half" idx="1"/>
          </p:nvPr>
        </p:nvSpPr>
        <p:spPr>
          <a:xfrm>
            <a:off x="3635896" y="1707654"/>
            <a:ext cx="5328592" cy="2895255"/>
          </a:xfrm>
        </p:spPr>
        <p:txBody>
          <a:bodyPr>
            <a:noAutofit/>
          </a:bodyPr>
          <a:lstStyle/>
          <a:p>
            <a:pPr marL="0" indent="0">
              <a:buNone/>
            </a:pPr>
            <a:r>
              <a:rPr lang="da-DK" sz="2000" dirty="0">
                <a:latin typeface="+mj-lt"/>
              </a:rPr>
              <a:t>Kulturen handler bl.a. om:</a:t>
            </a:r>
          </a:p>
          <a:p>
            <a:pPr marL="177800" indent="-177800">
              <a:buFont typeface="Arial" panose="020B0604020202020204" pitchFamily="34" charset="0"/>
              <a:buChar char="•"/>
            </a:pPr>
            <a:r>
              <a:rPr lang="da-DK" sz="2000" dirty="0">
                <a:latin typeface="+mj-lt"/>
              </a:rPr>
              <a:t>Måden vi gør tingene på.</a:t>
            </a:r>
          </a:p>
          <a:p>
            <a:pPr marL="177800" indent="-177800">
              <a:buFont typeface="Arial" panose="020B0604020202020204" pitchFamily="34" charset="0"/>
              <a:buChar char="•"/>
            </a:pPr>
            <a:r>
              <a:rPr lang="da-DK" sz="2000" dirty="0">
                <a:latin typeface="+mj-lt"/>
              </a:rPr>
              <a:t>Måden vi taler om tingene og om hinanden på.</a:t>
            </a:r>
          </a:p>
          <a:p>
            <a:pPr marL="177800" indent="-177800">
              <a:buFont typeface="Arial" panose="020B0604020202020204" pitchFamily="34" charset="0"/>
              <a:buChar char="•"/>
            </a:pPr>
            <a:r>
              <a:rPr lang="da-DK" sz="2000" dirty="0">
                <a:latin typeface="+mj-lt"/>
              </a:rPr>
              <a:t>Måden vi tillægger ting og mennesker værdi på.</a:t>
            </a:r>
          </a:p>
          <a:p>
            <a:pPr algn="r"/>
            <a:endParaRPr lang="da-DK" sz="2000" dirty="0">
              <a:latin typeface="+mj-lt"/>
            </a:endParaRPr>
          </a:p>
          <a:p>
            <a:pPr algn="r"/>
            <a:endParaRPr lang="da-DK" sz="2000" dirty="0">
              <a:latin typeface="+mj-lt"/>
            </a:endParaRPr>
          </a:p>
          <a:p>
            <a:pPr algn="r"/>
            <a:endParaRPr lang="da-DK" sz="2200" dirty="0"/>
          </a:p>
          <a:p>
            <a:pPr algn="r"/>
            <a:endParaRPr lang="da-DK" sz="2200" dirty="0"/>
          </a:p>
        </p:txBody>
      </p:sp>
      <p:sp>
        <p:nvSpPr>
          <p:cNvPr id="3" name="Pladsholder til dato 2">
            <a:extLst>
              <a:ext uri="{FF2B5EF4-FFF2-40B4-BE49-F238E27FC236}">
                <a16:creationId xmlns:a16="http://schemas.microsoft.com/office/drawing/2014/main" id="{AACC6088-0449-174F-A6E9-7308B4769B0E}"/>
              </a:ext>
            </a:extLst>
          </p:cNvPr>
          <p:cNvSpPr>
            <a:spLocks noGrp="1"/>
          </p:cNvSpPr>
          <p:nvPr>
            <p:ph type="dt" sz="half" idx="10"/>
          </p:nvPr>
        </p:nvSpPr>
        <p:spPr/>
        <p:txBody>
          <a:bodyPr/>
          <a:lstStyle/>
          <a:p>
            <a:fld id="{6C771798-52C8-8B47-98AE-FA7F31B403D1}" type="datetime1">
              <a:rPr lang="da-DK" smtClean="0"/>
              <a:t>15-08-2022</a:t>
            </a:fld>
            <a:endParaRPr lang="da-DK"/>
          </a:p>
        </p:txBody>
      </p:sp>
      <p:sp>
        <p:nvSpPr>
          <p:cNvPr id="4" name="Pladsholder til sidefod 3">
            <a:extLst>
              <a:ext uri="{FF2B5EF4-FFF2-40B4-BE49-F238E27FC236}">
                <a16:creationId xmlns:a16="http://schemas.microsoft.com/office/drawing/2014/main" id="{215E843C-BBE4-7241-9ED7-C691DB9C2BC7}"/>
              </a:ext>
            </a:extLst>
          </p:cNvPr>
          <p:cNvSpPr>
            <a:spLocks noGrp="1"/>
          </p:cNvSpPr>
          <p:nvPr>
            <p:ph type="ftr" sz="quarter" idx="11"/>
          </p:nvPr>
        </p:nvSpPr>
        <p:spPr/>
        <p:txBody>
          <a:bodyPr/>
          <a:lstStyle/>
          <a:p>
            <a:r>
              <a:rPr lang="da-DK"/>
              <a:t>Skal vi tage en snak om et længere arbejdsliv?</a:t>
            </a:r>
          </a:p>
        </p:txBody>
      </p:sp>
      <p:sp>
        <p:nvSpPr>
          <p:cNvPr id="6" name="Pladsholder til slidenummer 5">
            <a:extLst>
              <a:ext uri="{FF2B5EF4-FFF2-40B4-BE49-F238E27FC236}">
                <a16:creationId xmlns:a16="http://schemas.microsoft.com/office/drawing/2014/main" id="{9FDD8A3D-1474-D547-BBAF-F5107ED52DEE}"/>
              </a:ext>
            </a:extLst>
          </p:cNvPr>
          <p:cNvSpPr>
            <a:spLocks noGrp="1"/>
          </p:cNvSpPr>
          <p:nvPr>
            <p:ph type="sldNum" sz="quarter" idx="12"/>
          </p:nvPr>
        </p:nvSpPr>
        <p:spPr/>
        <p:txBody>
          <a:bodyPr/>
          <a:lstStyle/>
          <a:p>
            <a:fld id="{54468A55-A53B-45A5-9186-1127107F04EF}" type="slidenum">
              <a:rPr lang="da-DK" smtClean="0"/>
              <a:t>6</a:t>
            </a:fld>
            <a:endParaRPr lang="da-DK"/>
          </a:p>
        </p:txBody>
      </p:sp>
    </p:spTree>
    <p:extLst>
      <p:ext uri="{BB962C8B-B14F-4D97-AF65-F5344CB8AC3E}">
        <p14:creationId xmlns:p14="http://schemas.microsoft.com/office/powerpoint/2010/main" val="1455402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59157-E8E7-438E-9656-C708BFBB1B45}"/>
              </a:ext>
            </a:extLst>
          </p:cNvPr>
          <p:cNvSpPr>
            <a:spLocks noGrp="1"/>
          </p:cNvSpPr>
          <p:nvPr>
            <p:ph type="title"/>
          </p:nvPr>
        </p:nvSpPr>
        <p:spPr>
          <a:xfrm>
            <a:off x="467544" y="502985"/>
            <a:ext cx="7543800" cy="916637"/>
          </a:xfrm>
        </p:spPr>
        <p:txBody>
          <a:bodyPr/>
          <a:lstStyle/>
          <a:p>
            <a:r>
              <a:rPr lang="da-DK" dirty="0"/>
              <a:t>Hvorfor er det en god idé at tale om alder? </a:t>
            </a:r>
          </a:p>
        </p:txBody>
      </p:sp>
      <p:sp>
        <p:nvSpPr>
          <p:cNvPr id="3" name="Pladsholder til indhold 2">
            <a:extLst>
              <a:ext uri="{FF2B5EF4-FFF2-40B4-BE49-F238E27FC236}">
                <a16:creationId xmlns:a16="http://schemas.microsoft.com/office/drawing/2014/main" id="{375E79AD-B0CB-4BCA-B9CB-23EA89BDD462}"/>
              </a:ext>
            </a:extLst>
          </p:cNvPr>
          <p:cNvSpPr>
            <a:spLocks noGrp="1"/>
          </p:cNvSpPr>
          <p:nvPr>
            <p:ph sz="half" idx="1"/>
          </p:nvPr>
        </p:nvSpPr>
        <p:spPr>
          <a:xfrm>
            <a:off x="501044" y="3723878"/>
            <a:ext cx="7421450" cy="688109"/>
          </a:xfrm>
        </p:spPr>
        <p:txBody>
          <a:bodyPr>
            <a:normAutofit lnSpcReduction="10000"/>
          </a:bodyPr>
          <a:lstStyle/>
          <a:p>
            <a:pPr marL="354013" lvl="1" indent="-203200">
              <a:buFont typeface="Arial" panose="020B0604020202020204" pitchFamily="34" charset="0"/>
              <a:buChar char="•"/>
            </a:pPr>
            <a:r>
              <a:rPr lang="da-DK" sz="2000" dirty="0">
                <a:latin typeface="+mj-lt"/>
              </a:rPr>
              <a:t>Der kan være fordomme om alder.</a:t>
            </a:r>
          </a:p>
          <a:p>
            <a:pPr marL="354013" lvl="1" indent="-203200">
              <a:buFont typeface="Arial" panose="020B0604020202020204" pitchFamily="34" charset="0"/>
              <a:buChar char="•"/>
            </a:pPr>
            <a:r>
              <a:rPr lang="da-DK" sz="2000" dirty="0">
                <a:latin typeface="+mj-lt"/>
              </a:rPr>
              <a:t>Det kan være sårbart at tale om alder.</a:t>
            </a:r>
          </a:p>
          <a:p>
            <a:pPr algn="r"/>
            <a:endParaRPr lang="da-DK" sz="2000" dirty="0"/>
          </a:p>
          <a:p>
            <a:pPr algn="r"/>
            <a:endParaRPr lang="da-DK" sz="2000" dirty="0"/>
          </a:p>
          <a:p>
            <a:pPr algn="r"/>
            <a:endParaRPr lang="da-DK" sz="2000" dirty="0"/>
          </a:p>
          <a:p>
            <a:pPr algn="r"/>
            <a:endParaRPr lang="da-DK" sz="2000" dirty="0"/>
          </a:p>
        </p:txBody>
      </p:sp>
      <p:sp>
        <p:nvSpPr>
          <p:cNvPr id="6" name="Taleboble: oval 5">
            <a:extLst>
              <a:ext uri="{FF2B5EF4-FFF2-40B4-BE49-F238E27FC236}">
                <a16:creationId xmlns:a16="http://schemas.microsoft.com/office/drawing/2014/main" id="{3CF0E24E-8C3B-46CA-A56C-419831BBDBCD}"/>
              </a:ext>
            </a:extLst>
          </p:cNvPr>
          <p:cNvSpPr/>
          <p:nvPr/>
        </p:nvSpPr>
        <p:spPr>
          <a:xfrm>
            <a:off x="3419872" y="1275606"/>
            <a:ext cx="5328592" cy="1940863"/>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b="1" dirty="0"/>
          </a:p>
          <a:p>
            <a:pPr algn="ctr"/>
            <a:r>
              <a:rPr lang="da-DK" sz="1600" b="1" dirty="0"/>
              <a:t>Når det kommer til anerkendelse</a:t>
            </a:r>
            <a:r>
              <a:rPr lang="da-DK" sz="1600" dirty="0"/>
              <a:t>, er det vigtigt at vise i handling og ord, hvad medarbejderens særlige erfaringer og kompetencer skaber af værdi for virksomheden og arbejdsmiljøet.</a:t>
            </a:r>
            <a:endParaRPr lang="da-DK" sz="1600" i="1" dirty="0"/>
          </a:p>
          <a:p>
            <a:pPr algn="ctr"/>
            <a:endParaRPr lang="da-DK" sz="1600" dirty="0"/>
          </a:p>
        </p:txBody>
      </p:sp>
      <p:sp>
        <p:nvSpPr>
          <p:cNvPr id="7" name="Taleboble: oval 6">
            <a:extLst>
              <a:ext uri="{FF2B5EF4-FFF2-40B4-BE49-F238E27FC236}">
                <a16:creationId xmlns:a16="http://schemas.microsoft.com/office/drawing/2014/main" id="{103C51DE-E4B2-4FED-B839-392D4D9AB516}"/>
              </a:ext>
            </a:extLst>
          </p:cNvPr>
          <p:cNvSpPr/>
          <p:nvPr/>
        </p:nvSpPr>
        <p:spPr>
          <a:xfrm flipH="1">
            <a:off x="467544" y="1527707"/>
            <a:ext cx="2570624" cy="1512168"/>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Tid, opgaver og anerkendelse har betydning for seniorernes trivsel og fastholdelse.</a:t>
            </a:r>
          </a:p>
        </p:txBody>
      </p:sp>
      <p:sp>
        <p:nvSpPr>
          <p:cNvPr id="4" name="Pladsholder til dato 3">
            <a:extLst>
              <a:ext uri="{FF2B5EF4-FFF2-40B4-BE49-F238E27FC236}">
                <a16:creationId xmlns:a16="http://schemas.microsoft.com/office/drawing/2014/main" id="{39128CB4-C706-C648-A47C-9D18ADD5C4E5}"/>
              </a:ext>
            </a:extLst>
          </p:cNvPr>
          <p:cNvSpPr>
            <a:spLocks noGrp="1"/>
          </p:cNvSpPr>
          <p:nvPr>
            <p:ph type="dt" sz="half" idx="10"/>
          </p:nvPr>
        </p:nvSpPr>
        <p:spPr/>
        <p:txBody>
          <a:bodyPr/>
          <a:lstStyle/>
          <a:p>
            <a:fld id="{7D5CC8FF-D223-A742-8CC3-8FCA75A6A09D}" type="datetime1">
              <a:rPr lang="da-DK" smtClean="0"/>
              <a:t>15-08-2022</a:t>
            </a:fld>
            <a:endParaRPr lang="da-DK"/>
          </a:p>
        </p:txBody>
      </p:sp>
      <p:sp>
        <p:nvSpPr>
          <p:cNvPr id="5" name="Pladsholder til sidefod 4">
            <a:extLst>
              <a:ext uri="{FF2B5EF4-FFF2-40B4-BE49-F238E27FC236}">
                <a16:creationId xmlns:a16="http://schemas.microsoft.com/office/drawing/2014/main" id="{BEBDB85B-2DD5-0143-B744-170B8A8B969F}"/>
              </a:ext>
            </a:extLst>
          </p:cNvPr>
          <p:cNvSpPr>
            <a:spLocks noGrp="1"/>
          </p:cNvSpPr>
          <p:nvPr>
            <p:ph type="ftr" sz="quarter" idx="11"/>
          </p:nvPr>
        </p:nvSpPr>
        <p:spPr/>
        <p:txBody>
          <a:bodyPr/>
          <a:lstStyle/>
          <a:p>
            <a:r>
              <a:rPr lang="da-DK"/>
              <a:t>Skal vi tage en snak om et længere arbejdsliv?</a:t>
            </a:r>
          </a:p>
        </p:txBody>
      </p:sp>
      <p:sp>
        <p:nvSpPr>
          <p:cNvPr id="8" name="Pladsholder til slidenummer 7">
            <a:extLst>
              <a:ext uri="{FF2B5EF4-FFF2-40B4-BE49-F238E27FC236}">
                <a16:creationId xmlns:a16="http://schemas.microsoft.com/office/drawing/2014/main" id="{0A6AE43C-692F-D748-91F7-7B5BA30A925E}"/>
              </a:ext>
            </a:extLst>
          </p:cNvPr>
          <p:cNvSpPr>
            <a:spLocks noGrp="1"/>
          </p:cNvSpPr>
          <p:nvPr>
            <p:ph type="sldNum" sz="quarter" idx="12"/>
          </p:nvPr>
        </p:nvSpPr>
        <p:spPr/>
        <p:txBody>
          <a:bodyPr/>
          <a:lstStyle/>
          <a:p>
            <a:fld id="{54468A55-A53B-45A5-9186-1127107F04EF}" type="slidenum">
              <a:rPr lang="da-DK" smtClean="0"/>
              <a:t>7</a:t>
            </a:fld>
            <a:endParaRPr lang="da-DK"/>
          </a:p>
        </p:txBody>
      </p:sp>
    </p:spTree>
    <p:extLst>
      <p:ext uri="{BB962C8B-B14F-4D97-AF65-F5344CB8AC3E}">
        <p14:creationId xmlns:p14="http://schemas.microsoft.com/office/powerpoint/2010/main" val="263927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78522-010E-45E7-95E2-5337C077E694}"/>
              </a:ext>
            </a:extLst>
          </p:cNvPr>
          <p:cNvSpPr>
            <a:spLocks noGrp="1"/>
          </p:cNvSpPr>
          <p:nvPr>
            <p:ph type="title"/>
          </p:nvPr>
        </p:nvSpPr>
        <p:spPr>
          <a:xfrm>
            <a:off x="484584" y="512632"/>
            <a:ext cx="7543800" cy="773395"/>
          </a:xfrm>
        </p:spPr>
        <p:txBody>
          <a:bodyPr>
            <a:normAutofit fontScale="90000"/>
          </a:bodyPr>
          <a:lstStyle/>
          <a:p>
            <a:r>
              <a:rPr lang="da-DK" dirty="0"/>
              <a:t>Hvilke ord tænker du på, når du hører ordet ”gammel”?</a:t>
            </a:r>
          </a:p>
        </p:txBody>
      </p:sp>
      <p:pic>
        <p:nvPicPr>
          <p:cNvPr id="4" name="Pladsholder til indhold 3">
            <a:extLst>
              <a:ext uri="{FF2B5EF4-FFF2-40B4-BE49-F238E27FC236}">
                <a16:creationId xmlns:a16="http://schemas.microsoft.com/office/drawing/2014/main" id="{A2B1F720-AEC0-4206-9E5D-AE2B97B4DDFA}"/>
              </a:ext>
            </a:extLst>
          </p:cNvPr>
          <p:cNvPicPr>
            <a:picLocks noGrp="1" noChangeAspect="1"/>
          </p:cNvPicPr>
          <p:nvPr>
            <p:ph idx="1"/>
          </p:nvPr>
        </p:nvPicPr>
        <p:blipFill rotWithShape="1">
          <a:blip r:embed="rId3"/>
          <a:srcRect l="30796" t="27417" r="16860" b="22475"/>
          <a:stretch/>
        </p:blipFill>
        <p:spPr>
          <a:xfrm>
            <a:off x="1331640" y="1074594"/>
            <a:ext cx="5951200" cy="3204492"/>
          </a:xfrm>
          <a:prstGeom prst="rect">
            <a:avLst/>
          </a:prstGeom>
        </p:spPr>
      </p:pic>
      <p:sp>
        <p:nvSpPr>
          <p:cNvPr id="3" name="Pladsholder til dato 2">
            <a:extLst>
              <a:ext uri="{FF2B5EF4-FFF2-40B4-BE49-F238E27FC236}">
                <a16:creationId xmlns:a16="http://schemas.microsoft.com/office/drawing/2014/main" id="{7831E40F-BE58-ED40-A044-D8F87F1BBEE1}"/>
              </a:ext>
            </a:extLst>
          </p:cNvPr>
          <p:cNvSpPr>
            <a:spLocks noGrp="1"/>
          </p:cNvSpPr>
          <p:nvPr>
            <p:ph type="dt" sz="half" idx="10"/>
          </p:nvPr>
        </p:nvSpPr>
        <p:spPr/>
        <p:txBody>
          <a:bodyPr/>
          <a:lstStyle/>
          <a:p>
            <a:fld id="{53B36BFD-254A-B942-B03D-372935ECB646}" type="datetime1">
              <a:rPr lang="da-DK" smtClean="0"/>
              <a:t>15-08-2022</a:t>
            </a:fld>
            <a:endParaRPr lang="da-DK"/>
          </a:p>
        </p:txBody>
      </p:sp>
      <p:sp>
        <p:nvSpPr>
          <p:cNvPr id="5" name="Pladsholder til sidefod 4">
            <a:extLst>
              <a:ext uri="{FF2B5EF4-FFF2-40B4-BE49-F238E27FC236}">
                <a16:creationId xmlns:a16="http://schemas.microsoft.com/office/drawing/2014/main" id="{DD8FD1D8-CB79-5043-ADE4-28E3E65B297E}"/>
              </a:ext>
            </a:extLst>
          </p:cNvPr>
          <p:cNvSpPr>
            <a:spLocks noGrp="1"/>
          </p:cNvSpPr>
          <p:nvPr>
            <p:ph type="ftr" sz="quarter" idx="11"/>
          </p:nvPr>
        </p:nvSpPr>
        <p:spPr/>
        <p:txBody>
          <a:bodyPr/>
          <a:lstStyle/>
          <a:p>
            <a:r>
              <a:rPr lang="da-DK"/>
              <a:t>Skal vi tage en snak om et længere arbejdsliv?</a:t>
            </a:r>
          </a:p>
        </p:txBody>
      </p:sp>
      <p:sp>
        <p:nvSpPr>
          <p:cNvPr id="6" name="Pladsholder til slidenummer 5">
            <a:extLst>
              <a:ext uri="{FF2B5EF4-FFF2-40B4-BE49-F238E27FC236}">
                <a16:creationId xmlns:a16="http://schemas.microsoft.com/office/drawing/2014/main" id="{0133A036-3A47-374C-B1FE-1205C7C5C399}"/>
              </a:ext>
            </a:extLst>
          </p:cNvPr>
          <p:cNvSpPr>
            <a:spLocks noGrp="1"/>
          </p:cNvSpPr>
          <p:nvPr>
            <p:ph type="sldNum" sz="quarter" idx="12"/>
          </p:nvPr>
        </p:nvSpPr>
        <p:spPr/>
        <p:txBody>
          <a:bodyPr/>
          <a:lstStyle/>
          <a:p>
            <a:fld id="{54468A55-A53B-45A5-9186-1127107F04EF}" type="slidenum">
              <a:rPr lang="da-DK" smtClean="0"/>
              <a:t>8</a:t>
            </a:fld>
            <a:endParaRPr lang="da-DK"/>
          </a:p>
        </p:txBody>
      </p:sp>
    </p:spTree>
    <p:extLst>
      <p:ext uri="{BB962C8B-B14F-4D97-AF65-F5344CB8AC3E}">
        <p14:creationId xmlns:p14="http://schemas.microsoft.com/office/powerpoint/2010/main" val="21043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F739A-AE8E-4372-82A8-7FE64BC1682F}"/>
              </a:ext>
            </a:extLst>
          </p:cNvPr>
          <p:cNvSpPr>
            <a:spLocks noGrp="1"/>
          </p:cNvSpPr>
          <p:nvPr>
            <p:ph type="title"/>
          </p:nvPr>
        </p:nvSpPr>
        <p:spPr>
          <a:xfrm>
            <a:off x="467544" y="502211"/>
            <a:ext cx="7543800" cy="773395"/>
          </a:xfrm>
        </p:spPr>
        <p:txBody>
          <a:bodyPr/>
          <a:lstStyle/>
          <a:p>
            <a:r>
              <a:rPr lang="da-DK" dirty="0"/>
              <a:t>Senior – hvem, mig?</a:t>
            </a:r>
          </a:p>
        </p:txBody>
      </p:sp>
      <p:sp>
        <p:nvSpPr>
          <p:cNvPr id="3" name="Pladsholder til indhold 2">
            <a:extLst>
              <a:ext uri="{FF2B5EF4-FFF2-40B4-BE49-F238E27FC236}">
                <a16:creationId xmlns:a16="http://schemas.microsoft.com/office/drawing/2014/main" id="{3EDB9770-2077-4F22-896B-0ACB7BC68FAF}"/>
              </a:ext>
            </a:extLst>
          </p:cNvPr>
          <p:cNvSpPr>
            <a:spLocks noGrp="1"/>
          </p:cNvSpPr>
          <p:nvPr>
            <p:ph idx="1"/>
          </p:nvPr>
        </p:nvSpPr>
        <p:spPr>
          <a:xfrm>
            <a:off x="539553" y="1266032"/>
            <a:ext cx="7467168" cy="3017520"/>
          </a:xfrm>
        </p:spPr>
        <p:txBody>
          <a:bodyPr>
            <a:normAutofit/>
          </a:bodyPr>
          <a:lstStyle/>
          <a:p>
            <a:pPr marL="0" indent="0">
              <a:buNone/>
            </a:pPr>
            <a:r>
              <a:rPr lang="da-DK" sz="2400" dirty="0"/>
              <a:t>Hvornår </a:t>
            </a:r>
          </a:p>
          <a:p>
            <a:pPr lvl="4"/>
            <a:r>
              <a:rPr lang="da-DK" sz="2400" dirty="0"/>
              <a:t>skal</a:t>
            </a:r>
          </a:p>
          <a:p>
            <a:pPr lvl="6"/>
            <a:r>
              <a:rPr lang="da-DK" sz="2400" dirty="0"/>
              <a:t>kan</a:t>
            </a:r>
          </a:p>
          <a:p>
            <a:pPr lvl="7"/>
            <a:r>
              <a:rPr lang="da-DK" sz="2400" dirty="0"/>
              <a:t>bør</a:t>
            </a:r>
          </a:p>
          <a:p>
            <a:pPr marL="953550" lvl="7" indent="0">
              <a:buNone/>
            </a:pPr>
            <a:r>
              <a:rPr lang="da-DK" sz="2400" dirty="0"/>
              <a:t>	- man regnes som senior?</a:t>
            </a:r>
          </a:p>
        </p:txBody>
      </p:sp>
      <p:pic>
        <p:nvPicPr>
          <p:cNvPr id="5" name="Grafik 4" descr="Gå">
            <a:extLst>
              <a:ext uri="{FF2B5EF4-FFF2-40B4-BE49-F238E27FC236}">
                <a16:creationId xmlns:a16="http://schemas.microsoft.com/office/drawing/2014/main" id="{502277F2-2EEB-431C-825A-65266D9C3B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7971" y="1923677"/>
            <a:ext cx="1367811" cy="1367811"/>
          </a:xfrm>
          <a:prstGeom prst="rect">
            <a:avLst/>
          </a:prstGeom>
        </p:spPr>
      </p:pic>
      <p:pic>
        <p:nvPicPr>
          <p:cNvPr id="7" name="Grafik 6" descr="Mand med stok">
            <a:extLst>
              <a:ext uri="{FF2B5EF4-FFF2-40B4-BE49-F238E27FC236}">
                <a16:creationId xmlns:a16="http://schemas.microsoft.com/office/drawing/2014/main" id="{B3C357D3-8D54-493F-939C-2412302E2A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76077" y="1923678"/>
            <a:ext cx="1367811" cy="1367811"/>
          </a:xfrm>
          <a:prstGeom prst="rect">
            <a:avLst/>
          </a:prstGeom>
        </p:spPr>
      </p:pic>
      <p:pic>
        <p:nvPicPr>
          <p:cNvPr id="9" name="Grafik 8" descr="Forvirret person">
            <a:extLst>
              <a:ext uri="{FF2B5EF4-FFF2-40B4-BE49-F238E27FC236}">
                <a16:creationId xmlns:a16="http://schemas.microsoft.com/office/drawing/2014/main" id="{2265EB42-0B43-42F4-931B-D0D1A5B089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50179" y="1980198"/>
            <a:ext cx="1297496" cy="1297496"/>
          </a:xfrm>
          <a:prstGeom prst="rect">
            <a:avLst/>
          </a:prstGeom>
        </p:spPr>
      </p:pic>
      <p:sp>
        <p:nvSpPr>
          <p:cNvPr id="4" name="Pladsholder til dato 3">
            <a:extLst>
              <a:ext uri="{FF2B5EF4-FFF2-40B4-BE49-F238E27FC236}">
                <a16:creationId xmlns:a16="http://schemas.microsoft.com/office/drawing/2014/main" id="{0FCA75F9-683C-4F40-B530-E2D9D511397C}"/>
              </a:ext>
            </a:extLst>
          </p:cNvPr>
          <p:cNvSpPr>
            <a:spLocks noGrp="1"/>
          </p:cNvSpPr>
          <p:nvPr>
            <p:ph type="dt" sz="half" idx="10"/>
          </p:nvPr>
        </p:nvSpPr>
        <p:spPr/>
        <p:txBody>
          <a:bodyPr/>
          <a:lstStyle/>
          <a:p>
            <a:fld id="{CA69CB1A-7E06-DF42-BD52-71B948016427}" type="datetime1">
              <a:rPr lang="da-DK" smtClean="0"/>
              <a:t>15-08-2022</a:t>
            </a:fld>
            <a:endParaRPr lang="da-DK"/>
          </a:p>
        </p:txBody>
      </p:sp>
      <p:sp>
        <p:nvSpPr>
          <p:cNvPr id="6" name="Pladsholder til sidefod 5">
            <a:extLst>
              <a:ext uri="{FF2B5EF4-FFF2-40B4-BE49-F238E27FC236}">
                <a16:creationId xmlns:a16="http://schemas.microsoft.com/office/drawing/2014/main" id="{57C03A8D-02D3-1348-8AED-429D3E9C9DEF}"/>
              </a:ext>
            </a:extLst>
          </p:cNvPr>
          <p:cNvSpPr>
            <a:spLocks noGrp="1"/>
          </p:cNvSpPr>
          <p:nvPr>
            <p:ph type="ftr" sz="quarter" idx="11"/>
          </p:nvPr>
        </p:nvSpPr>
        <p:spPr/>
        <p:txBody>
          <a:bodyPr/>
          <a:lstStyle/>
          <a:p>
            <a:r>
              <a:rPr lang="da-DK"/>
              <a:t>Skal vi tage en snak om et længere arbejdsliv?</a:t>
            </a:r>
          </a:p>
        </p:txBody>
      </p:sp>
      <p:sp>
        <p:nvSpPr>
          <p:cNvPr id="8" name="Pladsholder til slidenummer 7">
            <a:extLst>
              <a:ext uri="{FF2B5EF4-FFF2-40B4-BE49-F238E27FC236}">
                <a16:creationId xmlns:a16="http://schemas.microsoft.com/office/drawing/2014/main" id="{B601E0E7-C174-D74D-8AB1-CADCCEF23477}"/>
              </a:ext>
            </a:extLst>
          </p:cNvPr>
          <p:cNvSpPr>
            <a:spLocks noGrp="1"/>
          </p:cNvSpPr>
          <p:nvPr>
            <p:ph type="sldNum" sz="quarter" idx="12"/>
          </p:nvPr>
        </p:nvSpPr>
        <p:spPr/>
        <p:txBody>
          <a:bodyPr/>
          <a:lstStyle/>
          <a:p>
            <a:fld id="{54468A55-A53B-45A5-9186-1127107F04EF}" type="slidenum">
              <a:rPr lang="da-DK" smtClean="0"/>
              <a:t>9</a:t>
            </a:fld>
            <a:endParaRPr lang="da-DK"/>
          </a:p>
        </p:txBody>
      </p:sp>
    </p:spTree>
    <p:extLst>
      <p:ext uri="{BB962C8B-B14F-4D97-AF65-F5344CB8AC3E}">
        <p14:creationId xmlns:p14="http://schemas.microsoft.com/office/powerpoint/2010/main" val="3961767389"/>
      </p:ext>
    </p:extLst>
  </p:cSld>
  <p:clrMapOvr>
    <a:masterClrMapping/>
  </p:clrMapOvr>
</p:sld>
</file>

<file path=ppt/theme/theme1.xml><?xml version="1.0" encoding="utf-8"?>
<a:theme xmlns:a="http://schemas.openxmlformats.org/drawingml/2006/main" name="Retrospektiv">
  <a:themeElements>
    <a:clrScheme name="Retrospektiv">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Seniorer i industrien-2022-III" id="{6F0AC45C-B6FF-5A41-8472-8CCC2CFEBA30}" vid="{AB2ADCF4-85A4-D044-9A4E-C6E2FC993CB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D307346FB9442A79BD21CA5075497" ma:contentTypeVersion="1" ma:contentTypeDescription="Create a new document." ma:contentTypeScope="" ma:versionID="01a312a3a21c155e2aeb3eee692a3786">
  <xsd:schema xmlns:xsd="http://www.w3.org/2001/XMLSchema" xmlns:xs="http://www.w3.org/2001/XMLSchema" xmlns:p="http://schemas.microsoft.com/office/2006/metadata/properties" xmlns:ns2="8bc1ec76-b0c8-4667-b43a-bfd10e6a54d3" targetNamespace="http://schemas.microsoft.com/office/2006/metadata/properties" ma:root="true" ma:fieldsID="bbae3790a431ef674f6c2ff54af1af68" ns2:_="">
    <xsd:import namespace="8bc1ec76-b0c8-4667-b43a-bfd10e6a54d3"/>
    <xsd:element name="properties">
      <xsd:complexType>
        <xsd:sequence>
          <xsd:element name="documentManagement">
            <xsd:complexType>
              <xsd:all>
                <xsd:element ref="ns2:TSMoveSe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1ec76-b0c8-4667-b43a-bfd10e6a54d3" elementFormDefault="qualified">
    <xsd:import namespace="http://schemas.microsoft.com/office/2006/documentManagement/types"/>
    <xsd:import namespace="http://schemas.microsoft.com/office/infopath/2007/PartnerControls"/>
    <xsd:element name="TSMoveSetID" ma:index="8" nillable="true" ma:displayName="TSMoveSetID" ma:description="This field contains document metadata from TeamShare" ma:internalName="TSMoveSetID">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SMoveSetID xmlns="8bc1ec76-b0c8-4667-b43a-bfd10e6a54d3" xsi:nil="true"/>
  </documentManagement>
</p:properties>
</file>

<file path=customXml/itemProps1.xml><?xml version="1.0" encoding="utf-8"?>
<ds:datastoreItem xmlns:ds="http://schemas.openxmlformats.org/officeDocument/2006/customXml" ds:itemID="{7B3F84CA-CC5D-469C-8C87-5651B57EEA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1ec76-b0c8-4667-b43a-bfd10e6a54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3BDDAF-50F2-43AA-8E62-59B7C9377057}">
  <ds:schemaRefs>
    <ds:schemaRef ds:uri="http://schemas.microsoft.com/sharepoint/v3/contenttype/forms"/>
  </ds:schemaRefs>
</ds:datastoreItem>
</file>

<file path=customXml/itemProps3.xml><?xml version="1.0" encoding="utf-8"?>
<ds:datastoreItem xmlns:ds="http://schemas.openxmlformats.org/officeDocument/2006/customXml" ds:itemID="{1F8D7DA3-9697-4D9C-A6BD-F31AFF0091E4}">
  <ds:schemaRefs>
    <ds:schemaRef ds:uri="http://schemas.openxmlformats.org/package/2006/metadata/core-properties"/>
    <ds:schemaRef ds:uri="http://schemas.microsoft.com/office/2006/documentManagement/types"/>
    <ds:schemaRef ds:uri="http://schemas.microsoft.com/office/infopath/2007/PartnerControls"/>
    <ds:schemaRef ds:uri="8bc1ec76-b0c8-4667-b43a-bfd10e6a54d3"/>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PP-Seniorer i industrien-2022-III</Template>
  <TotalTime>2</TotalTime>
  <Words>2660</Words>
  <Application>Microsoft Office PowerPoint</Application>
  <PresentationFormat>On-screen Show (16:9)</PresentationFormat>
  <Paragraphs>287</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Retrospektiv</vt:lpstr>
      <vt:lpstr>Skal vi tage en snak om et længere arbejdsliv?</vt:lpstr>
      <vt:lpstr>Vi bliver flere, og vi bliver ældre</vt:lpstr>
      <vt:lpstr>Arbejdsstyrkens udvikling frem mod 2060</vt:lpstr>
      <vt:lpstr>Det går godt med fastholdelsen</vt:lpstr>
      <vt:lpstr>Skal vi tage en snak om et længere arbejdsliv?</vt:lpstr>
      <vt:lpstr>Lyst til at blive lidt længere i jobbet?</vt:lpstr>
      <vt:lpstr>Hvorfor er det en god idé at tale om alder? </vt:lpstr>
      <vt:lpstr>Hvilke ord tænker du på, når du hører ordet ”gammel”?</vt:lpstr>
      <vt:lpstr>Senior – hvem, mig?</vt:lpstr>
      <vt:lpstr>Kompetencer gennem livet</vt:lpstr>
      <vt:lpstr>Sagt om seniorkompetencer</vt:lpstr>
      <vt:lpstr>Typiske fordomme</vt:lpstr>
      <vt:lpstr>Spørgsmål</vt:lpstr>
      <vt:lpstr>Spørgsmål 1 </vt:lpstr>
      <vt:lpstr>Spørgsmål 2</vt:lpstr>
      <vt:lpstr>Spørgsmål 3</vt:lpstr>
      <vt:lpstr>Spørgsmål 4 </vt:lpstr>
      <vt:lpstr>Spørgsmål 5 </vt:lpstr>
      <vt:lpstr>Kan man være for ung eller for gammel?</vt:lpstr>
    </vt:vector>
  </TitlesOfParts>
  <Company>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Skal vi tage en snak om et længere arbejdsliv?</dc:title>
  <dc:creator>Lene Beckmann Andersen</dc:creator>
  <cp:lastModifiedBy>Lene Beckmann Andersen</cp:lastModifiedBy>
  <cp:revision>1</cp:revision>
  <cp:lastPrinted>2022-08-10T08:55:02Z</cp:lastPrinted>
  <dcterms:created xsi:type="dcterms:W3CDTF">2022-08-15T07:49:10Z</dcterms:created>
  <dcterms:modified xsi:type="dcterms:W3CDTF">2022-08-15T07:51:49Z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0x01010023CD307346FB9442A79BD21CA5075497</vt:lpwstr>
  </property>
</Properties>
</file>