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2" r:id="rId7"/>
    <p:sldId id="260" r:id="rId8"/>
    <p:sldId id="264" r:id="rId9"/>
    <p:sldId id="265" r:id="rId10"/>
    <p:sldId id="266" r:id="rId11"/>
    <p:sldId id="268" r:id="rId12"/>
    <p:sldId id="271" r:id="rId13"/>
    <p:sldId id="269" r:id="rId14"/>
    <p:sldId id="270" r:id="rId15"/>
    <p:sldId id="273" r:id="rId1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60" d="100"/>
          <a:sy n="60" d="100"/>
        </p:scale>
        <p:origin x="48" y="6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82851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4878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6255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113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866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584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9529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7151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509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761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476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DB822-76BC-4DF7-9135-90EB0AAE3397}" type="datetimeFigureOut">
              <a:rPr lang="da-DK" smtClean="0"/>
              <a:t>10-04-2017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EFBE7-EE30-4175-BE9B-7CA1708BA5E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9182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845" y="2198838"/>
            <a:ext cx="9144000" cy="2387600"/>
          </a:xfrm>
          <a:solidFill>
            <a:schemeClr val="bg1">
              <a:alpha val="52000"/>
            </a:schemeClr>
          </a:solidFill>
        </p:spPr>
        <p:txBody>
          <a:bodyPr/>
          <a:lstStyle/>
          <a:p>
            <a:r>
              <a:rPr lang="da-DK" b="1" dirty="0">
                <a:latin typeface="+mn-lt"/>
              </a:rPr>
              <a:t>Vejledning om arbejde i stinkskabe</a:t>
            </a:r>
            <a:br>
              <a:rPr lang="da-DK" b="1" dirty="0">
                <a:latin typeface="+mn-lt"/>
              </a:rPr>
            </a:br>
            <a:r>
              <a:rPr lang="da-DK" sz="2400" b="1" dirty="0">
                <a:latin typeface="+mn-lt"/>
              </a:rPr>
              <a:t>Industriens Branchearbejdsmiljøråd</a:t>
            </a:r>
            <a:endParaRPr lang="da-DK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6988" y="4795688"/>
            <a:ext cx="15430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1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Reducer lugeåbningen </a:t>
            </a:r>
            <a:r>
              <a:rPr lang="da-DK" dirty="0"/>
              <a:t>til det mindst mulige under hensyntagen til arbejdets karakter. Lugekanten placeres under øjenhøjde </a:t>
            </a:r>
          </a:p>
          <a:p>
            <a:r>
              <a:rPr lang="da-DK" dirty="0"/>
              <a:t>Luk hejselugen </a:t>
            </a:r>
            <a:r>
              <a:rPr lang="da-DK" b="1" dirty="0"/>
              <a:t>helt ned </a:t>
            </a:r>
            <a:r>
              <a:rPr lang="da-DK" dirty="0"/>
              <a:t>ved pauser i arbejdet</a:t>
            </a:r>
          </a:p>
          <a:p>
            <a:r>
              <a:rPr lang="da-DK" b="1" dirty="0"/>
              <a:t>Luk beholdere </a:t>
            </a:r>
            <a:r>
              <a:rPr lang="da-DK" dirty="0"/>
              <a:t>med kemikalier, når de ikke bruges</a:t>
            </a:r>
          </a:p>
          <a:p>
            <a:r>
              <a:rPr lang="da-DK" dirty="0"/>
              <a:t>Giv kolleger besked om arbejdet, så </a:t>
            </a:r>
            <a:r>
              <a:rPr lang="da-DK" b="1" dirty="0"/>
              <a:t>unødvendig trafik</a:t>
            </a:r>
            <a:r>
              <a:rPr lang="da-DK" dirty="0"/>
              <a:t> i området bag stinkskabet undgås.</a:t>
            </a:r>
          </a:p>
          <a:p>
            <a:r>
              <a:rPr lang="da-DK" b="1" dirty="0"/>
              <a:t>Undgå hurtige bevægelser </a:t>
            </a:r>
            <a:r>
              <a:rPr lang="da-DK" dirty="0"/>
              <a:t>under arbejdet og ved åbning af lugen</a:t>
            </a:r>
          </a:p>
          <a:p>
            <a:r>
              <a:rPr lang="da-DK" dirty="0"/>
              <a:t>Anvend </a:t>
            </a:r>
            <a:r>
              <a:rPr lang="da-DK" b="1" dirty="0"/>
              <a:t>korrekt påklædning og værnemidler</a:t>
            </a:r>
            <a:r>
              <a:rPr lang="da-DK" dirty="0"/>
              <a:t>. Undgå åbenstående kitler.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3200" cy="1029600"/>
          </a:xfrm>
          <a:prstGeom prst="rect">
            <a:avLst/>
          </a:prstGeom>
          <a:solidFill>
            <a:srgbClr val="EAB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Under arbejdet i stinkskabet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536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Det er vigtigt at stinkskabet efterlades ordentligt efter endt arbejde, så det er sikkert for den næste bruger at benytte. </a:t>
            </a:r>
          </a:p>
          <a:p>
            <a:pPr lvl="1"/>
            <a:r>
              <a:rPr lang="da-DK" dirty="0"/>
              <a:t>Stinkskabet rengøres ifølge udarbejdede rengøringsprocedurer (</a:t>
            </a:r>
            <a:r>
              <a:rPr lang="da-DK" dirty="0" err="1"/>
              <a:t>SOP'er</a:t>
            </a:r>
            <a:r>
              <a:rPr lang="da-DK" dirty="0"/>
              <a:t>)</a:t>
            </a:r>
          </a:p>
          <a:p>
            <a:pPr lvl="2"/>
            <a:r>
              <a:rPr lang="da-DK" dirty="0"/>
              <a:t>Ved arbejde med kræftstoffer skal der træffes særlige foranstaltninger  i forbindelse med rengøring</a:t>
            </a:r>
          </a:p>
          <a:p>
            <a:pPr lvl="1"/>
            <a:r>
              <a:rPr lang="da-DK" dirty="0"/>
              <a:t>Kemikalier, glasvarer mv. fjernes fra stinkskabet og placeres i kemikalieskabe</a:t>
            </a:r>
          </a:p>
          <a:p>
            <a:pPr lvl="1"/>
            <a:r>
              <a:rPr lang="da-DK" dirty="0"/>
              <a:t>Det skal sikres at alle anvendte installationer (gas, vand, el mv.) er slukket</a:t>
            </a:r>
          </a:p>
          <a:p>
            <a:pPr lvl="1"/>
            <a:r>
              <a:rPr lang="da-DK" dirty="0"/>
              <a:t>Hejselugen lukkes helt ned, hvis ikke stinkskabet har indbygget lukkeautomatik</a:t>
            </a:r>
          </a:p>
          <a:p>
            <a:pPr lvl="1"/>
            <a:r>
              <a:rPr lang="da-DK" dirty="0"/>
              <a:t>Affald bortskaffes i overensstemmelse med regler og retningslinjer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3200" cy="1029600"/>
          </a:xfrm>
          <a:prstGeom prst="rect">
            <a:avLst/>
          </a:prstGeom>
          <a:solidFill>
            <a:srgbClr val="EAB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Efter endt arbejde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993" y="2839351"/>
            <a:ext cx="647700" cy="619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1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sz="2400" dirty="0"/>
              <a:t>Nyttige vejledninger:</a:t>
            </a:r>
          </a:p>
          <a:p>
            <a:r>
              <a:rPr lang="da-DK" sz="2400" dirty="0"/>
              <a:t>Arbejdstilsynet</a:t>
            </a:r>
          </a:p>
          <a:p>
            <a:pPr lvl="1"/>
            <a:r>
              <a:rPr lang="da-DK" sz="2000" dirty="0"/>
              <a:t>At-vejledning A.1.15 om Arbejdspladsens indretning og inventar</a:t>
            </a:r>
          </a:p>
          <a:p>
            <a:pPr lvl="1"/>
            <a:r>
              <a:rPr lang="da-DK" sz="2000" dirty="0"/>
              <a:t>At-vejledning A.1.1 om Ventilation på faste arbejdssteder</a:t>
            </a:r>
          </a:p>
          <a:p>
            <a:pPr lvl="1"/>
            <a:r>
              <a:rPr lang="da-DK" sz="2000" dirty="0"/>
              <a:t>At-vejledning D.1.1-3 om Arbejdspladsvurdering (APV)</a:t>
            </a:r>
          </a:p>
          <a:p>
            <a:r>
              <a:rPr lang="da-DK" sz="2400" dirty="0"/>
              <a:t>Bygningsstyrelsen</a:t>
            </a:r>
          </a:p>
          <a:p>
            <a:pPr lvl="1"/>
            <a:r>
              <a:rPr lang="da-DK" sz="2000" dirty="0"/>
              <a:t>Vejledning om ventilation fra Bygningsstyrelsen</a:t>
            </a:r>
          </a:p>
          <a:p>
            <a:r>
              <a:rPr lang="da-DK" sz="2400" dirty="0"/>
              <a:t>Industriens Branchearbejdsmiljøråd</a:t>
            </a:r>
          </a:p>
          <a:p>
            <a:pPr lvl="1"/>
            <a:r>
              <a:rPr lang="da-DK" sz="2000" dirty="0"/>
              <a:t>ATEX - vejledning om laboratorier og procesindustrien</a:t>
            </a:r>
          </a:p>
          <a:p>
            <a:pPr lvl="1"/>
            <a:r>
              <a:rPr lang="da-DK" sz="2000" dirty="0"/>
              <a:t>APV-guide til industrien</a:t>
            </a:r>
          </a:p>
          <a:p>
            <a:pPr lvl="1"/>
            <a:r>
              <a:rPr lang="da-DK" sz="2000" dirty="0"/>
              <a:t>Biologisk Arbejdsmiljø – Vejledning om laboratorier i procesindustrien</a:t>
            </a:r>
          </a:p>
          <a:p>
            <a:pPr lvl="1"/>
            <a:r>
              <a:rPr lang="da-DK" sz="2000" dirty="0"/>
              <a:t>Nanopartikler i arbejdsmiljøet – inspirationspjece til laboratorier</a:t>
            </a:r>
          </a:p>
          <a:p>
            <a:pPr lvl="1"/>
            <a:r>
              <a:rPr lang="da-DK" sz="2000" dirty="0"/>
              <a:t>Procesventilation. Behov, omfang og effektivitet af procesventilation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3200" cy="1029600"/>
          </a:xfrm>
          <a:prstGeom prst="rect">
            <a:avLst/>
          </a:prstGeom>
          <a:solidFill>
            <a:srgbClr val="EAB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Find mere information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353" y="2874875"/>
            <a:ext cx="1978626" cy="351755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517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29902"/>
          </a:xfrm>
          <a:solidFill>
            <a:srgbClr val="EABC00"/>
          </a:solidFill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  <a:latin typeface="+mn-lt"/>
              </a:rPr>
              <a:t>Korrekt brug af stinkskabe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Vejledning om stinkskabe beskriver niveau og god praksis for korrekt og sikker brug. Denne præsentation er inddelt efter følgende anvendelsessituationer:</a:t>
            </a:r>
          </a:p>
          <a:p>
            <a:r>
              <a:rPr lang="da-DK" dirty="0"/>
              <a:t>Inden arbejdet påbegyndes</a:t>
            </a:r>
          </a:p>
          <a:p>
            <a:r>
              <a:rPr lang="da-DK" dirty="0"/>
              <a:t>Under arbejdet i stinkskabet</a:t>
            </a:r>
          </a:p>
          <a:p>
            <a:r>
              <a:rPr lang="da-DK" dirty="0"/>
              <a:t>Efter endt arbejde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70655">
            <a:off x="9165030" y="3172277"/>
            <a:ext cx="2247966" cy="31755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4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forudsætning for at arbejdet kan udføres sikkert er, at stinkskabet sugeevne er tilstrækkelig</a:t>
            </a:r>
          </a:p>
          <a:p>
            <a:r>
              <a:rPr lang="da-DK" dirty="0"/>
              <a:t>Nye stinkskabe skal typegodkendes efter DS/EN 14175</a:t>
            </a:r>
          </a:p>
          <a:p>
            <a:r>
              <a:rPr lang="da-DK" dirty="0" err="1"/>
              <a:t>Sporgasmåling</a:t>
            </a:r>
            <a:r>
              <a:rPr lang="da-DK" dirty="0"/>
              <a:t> foretages fortsat efter den gamle, </a:t>
            </a:r>
            <a:br>
              <a:rPr lang="da-DK" dirty="0"/>
            </a:br>
            <a:r>
              <a:rPr lang="da-DK" dirty="0"/>
              <a:t>danske stinkskabsnorm, DS 457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3200" cy="1029600"/>
          </a:xfrm>
          <a:prstGeom prst="rect">
            <a:avLst/>
          </a:prstGeom>
          <a:solidFill>
            <a:srgbClr val="EAB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 dirty="0">
                <a:solidFill>
                  <a:schemeClr val="bg1"/>
                </a:solidFill>
              </a:rPr>
              <a:t>Normer og standarder</a:t>
            </a:r>
          </a:p>
        </p:txBody>
      </p:sp>
      <p:sp>
        <p:nvSpPr>
          <p:cNvPr id="2" name="AutoShape 2" descr="data:image/png;base64,iVBORw0KGgoAAAANSUhEUgAAA4IAAAT2CAYAAAB3HR04AAAgAElEQVR4XuzdC7xWV33n/x8HDnAgEA6XhBwMwYTLyDECqZqk0I7/1AasL/9anUo6YGM1ihpTSyR12ggxEP1rQ0NbLxOmsWNHMhP8TzK1U/svmTZ1FAQ1BqgDCZdEQsIJyeGS2+F24PB/rZ3sx/2ss9Zea+9nP9f1Oa+XL5VnX9Z6r7X3s7/P2nvtIefPnz8v/CGAAAIIIIAAAggggAACCAQjMIQgGExbU1EEEEAAAQQQQAABBBBAIBIgCNIREEAAAQQQQAABBBBAAIHABAiCgTU41UUAAQQQQAABBBBAAAEECIL0AQQQQAABBBBAAAEEEEAgMAGCYGANTnURQAABBBBAAAEEEEAAAYIgfQABBBBAAAEEEEAAAQQQCEyAIBhYg1NdBBBAAAEEEEAAAQQQQIAgSB9AAAEEEEAAAQQQQAABBAITIAgG1uBUFwEEEEAAAQQQQAABBBAgCNIHEEAAAQQQQAABBBBAAIHABAiCgTU41UUAAQQQQAABBBBAAAEECIL0AQQQQAABBBBAAAEEEEAgMAGCYGANTnURQAABBBBAAAEEEEAAAYIgfQABBBBAAAEEEEAAAQQQCEyAIBhYg1NdBBBAAAEEEEAAAQQQQIAgSB9AAAEEEEAAAQQQQAABBAITIAgG1uBUFwEEEEAAAQQQQAABBBAgCNIHEEAAAQQQQAABBBBAAIHABAiCgTU41UUAAQQQQAABBBBAAAEECIL0AQQQQAABBBBAAAEEEEAgMAGCYGANTnURQAABBBBAAAEEEEAAAYIgfQABBBBAAAEEEEAAAQQQCEyAIBhYg1NdBBBAAAEEEEAAAQQQQIAgSB9AAAEEEEAAAQQQQAABBAITIAgG1uBUFwEEEEAAAQQQQAABBBAgCNIHEEAAAQQQQAABBBBAAIHABAiCgTU41UUAAQQQQAABBBBAAAEECIL0AQQQQAABBBBAAAEEEEAgMAGCYGANTnURQAABBBBAAAEEEEAAAYIgfQABBBBAAAEEEEAAAQQQCEyAIBhYg1NdBBBAAAEEEEAAAQQQQIAgSB9AAAEEEEAAAQQQQAABBAITIAgG1uBUFwEEEEAAAQQQQAABBBAgCNIHEEAAAQQQQAABBBBAAIHABAiCgTU41UUAAQQQQAABBBBAAAEECIL0AQQQQAABBBBAAAEEEEAgMAGCYGANTnURQAABBBBAAAEEEEAAAYIgfQABBBBAAAEEEEAAAQQQCEyAIBhYg1NdBBBAAAEEEEAAAQQQQIAgSB9AAAEEEEAAAQQQQAABBAITIAgG1uBUFwEEEEAAAQQQQAABBBAgCNIHEEAAAQQQQAABBBBAAIHABAiCgTU41UUAAQQQQAABBBBAAAEECIL0AQQQQAABBBBAAAEEEEAgMAGCYGANTnURQAABBBBAAAEEEEAAgZoFwb/927+VnTt3Io4AAggggAACCCCAAAKBCrz3ve+VuXPnBlr7xqp2zYLgjh075Lvf/W5j1Z7SIFAHge9///vRXt/xjnfUYe/sEoHmErjzzjvlxhtvlGnTpjVXwSktAggggIBRgCDYOB2jZkGwcapMSRCor4C6sFV/d9xxR30Lwt4RaAKBtrY2eeSRR/jhpAnaiiIigAACCDSXAEGwudqL0raAAEGwBRqRKtRMgCBYM2p2hAACCCAQmABBMLAGp7r1FyAI1r8NKEHzCBAEm6etKCkCCCCAQHMJEASbq70obQsIEARboBGpQs0ECII1o2ZHCCCAAAKBCRAEA2twqlt/AYJg/duAEjSPAEGwedqKkiKAAAIINJcAQbC52ovStoAAQbAFGpEq1EyAIFgzanaEAAIIIBCYAEEwsAanuvUXIAjWvw0oQfMIEASbp60oKQIIIIBAcwkQBJurvShtCwgQBFugEalCzQQIgjWjZkcIIIAAAoEJEAQDa3CqW38BgmD924ASNI8AQbB52oqSIoAAAgg0lwBBsLnai9K2gABBsAUakSrUTIAgWDNqdoQAAgggEJgAQTCwBqe69RcgCNa/DShB8wgQBJunrSgpAggggEBzCRAEm6u9KG0LCBAEW6ARqULNBAiCNaNmRwgggAACgQkEGQTPnz8fWDNTXZvAkCFDao5DEKw5OTtsYgGCYBM3HkVHAAEEEGhoAYJgQzcPhau2AEGw2sJsH4HKBAiClfmxNgIIIIAAAtYBkfMBDo/FVR4YGBB1kZH1r//MaWkfPiLTaufO9svQYe3Odf7l+z+TM2fOyAWjLoiW7T/bLydPnypb77lnj8rZs+eif7uka7wMGz5MOoaPlNGjO+SiSZ0y5dJJMmzYUOe+sixwuOeY/HDLDtm69efS8/wLcubMWTl37lzk194+TMZeMFpmTL9Mrn77bJk3b5ZcOG50ls3L6VMnZMTIUZnWOdn3iowcNVqGDPFvQ9Xm5wcGZOiwYdG+CIKZyFkYgZoLEARrTs4OEUAAAQQCEQh6RPDUiT7Zv2uHXDbjTTJm3Hhnk58+dVIO7Nklr750XC6eMlUumTZdhg5ND1znzw/I4WcOyCsvHpOZb3mrcx+/8c6b5YWjx5zLpS0wtK1Nxo+7UC6/okuu7J4hH/nIe2TMmGwhS23/+eeOyV/99Xfl0Z89Lk8deFZ8fzNQF26XXXqJzJw5Vdb+6R941eXxx7bJ6LEXyhveOFPaHKYqzPUc2C+Hn3laRo0ZI5deMVPGXOhuP9VuB/bulundc2Tk60GbIOjVPCyEQN0ECIJ1o2fHCCCAAAItLhB8EPz5TzZHTXzh+Aky4eIuueDCThk+YmRppOhsf7+cePVlOdZ7WHp7ni3rDsOGtcukrjfIuAmTomAxrP21ET8VVM6cPikvHu2V3kPPyKmTJ+SCC8fJm+Zd7exORQRBfScTx4+Tz634PVn0rmud+1cL9PWdkvXr/4f8zYb/KQMVPk/58+3/zWufux7dIidefTUaqbuo61IZN/F109dHUQfOnZPTJ0/Ii8eOSO9zz8jpkyfLtnth5wTpvGiyjB03XtpHjJC2tqFRcFWjt32vvCTHnn9Ojh95Ifq3K98+v65B8MCBA/Liiy/K3LlzvWzihe6//35ZunSpc53NmzfL/Pnzncs10gJx3VavXi0rV66sedFOnjwpJ06ckAkTJtR8364dHj16VJYsWSKHDx+WjRs3yqxZs1yrVOVzZbR8+XJZv3691LKPff/735d3vOMdVakTG0Wg1QSSx6mrbj7n2z179sjixYtl586dgza3YcOG6NyU9rdmzRpZtWqVLFu2TNatWyePPfaYLFiwwFW0ss+T+9HLY6tDcrk5c+ZUdO5MfvdmOffFdVeV8bHasmVLyca0fHJ7LkDdJblt27pZ6pbchunaJG7vjo4OV1H5vM4CBMHXg6DeDsNHjJD+/v7oNkLfPzW6pIKMCo/6Xz2DYFyWj974PvnDP1ycWp0TJ07JZ/7wz2TbT/+Pb7VTl8saBPWNKVP1HxWui/qrdxDMWw/fIKi2X+kXX94y5l2vnkEw/nLN+yWYt86+64UeBH2dWA4BBESyBMHYy3Tu891O2ndNfO7atGlTKQj5BBK9HdOCoFrWVP6igqBeXt/vCf372hUE9YBbdBD0uX7wrVvcPmk/EjTjdUio5w+CoCUIFt0hGiEIqjrd+uml8vsffbe1ep/45Jdly7bBv/zl9ag0CObdb9p6zR4E075Qivryq4Z72jYJgnYdgmCteyP7Q6B5BXwDnF5DPQT4BId4GwsXLhS1vH5HRfL7KN5+NYKgaf9FfBeayuoTlkwByfd7OzZ1BUe9/ZKjhbqH3id86uA6ApIhXy0bl1f/d0YGXZL1/5wgGFgQHDZsmDyy6RvSOX7MoN73/31vq3xu5Ve9nwX06b4EQR8lv2XiL2bXF0TypO9z64/f3qu7FEGQIFjdHsbWEQhDQL/ot31f6LcZJsODz8W8z4hXvExy28lwZQuQaS1lG4XSv+sqCYJ6/ZPlcYUo27qmdkgL7a7v+WSZkqamEdpkmYq6WyjZ/rq977VKGEdk49eSIBhYEFRd8g2XXCR//3frZOiwX862ee7cgFz/rlvkhd7KJqrRuzxBsLiTQJaTa/wlqPauP1eW9csnGdI++MEPDnpexPaLX5YvRFsQzPsFZnqWQi+n7Zdp/QvY9su4qd7xNtVnn//85+Wmm24SdVuU65dz9bmpXdQX7Kc+9SnrM4J521JdzKhnVeNnTvWLA91P1eeLX/yi3H777TV/RrC4I4gtIdD6Ar5BUEno57Y45Ojnbp9bR/UwYPtBslpBUNUnWc68QdB1u6MrCNqe49O/V9LCZnKEzdVj9fKaylepuV6GLH3MVX4+r78AQTDAIKi63UPf+VOZMePSUg98/vAxuf7dtxT6LJ7aOEGwuIM8SxC0Tezhc7uPHnB81tF/2XXd/mPbR/JiIvkF5/vrqOvLNRl4XEHQdUGgWlYPUK56m9ZR/5a2r+uvv16ef/75qCMlQ71Pu6Q5qwkc4r/YPc1P1fXiiy+Whx9+uKaTxRR3BLElBFpfIMtFuu25NNMPTL7n4FjY9Hyg+qzSUJJ2rkx+DxURBE0/6KUFwWTd1KRaamIc9d+mYJf0UeW+77775K677rIub+u5yeBpuwPI9V3hCrf6vvXvCfWd8OCDD5bKrpZvlruRWv+M4K4hQTDQIPjB918vK1f+fqmHfP1r/13u/eaD7h6TWEK9pmJY+zA5P3Be+s+eNd5S6hsEd//sR9L3yiuZ9p934VZ+RjBpEn9BmO7dN5344y8LPdwkv0TSRtXibSYvIvSLB9MzI6rM+ohg8gs1y5dUvB29nGm3y9omi4n/3fSFZgupaRc5tnWSX6ppvsl2Sa6Tty31tkka6cHe51fnvMcj6yGAQHECWYKgfkFv+yHOVDrXhX58LszzY1lyf/o5UQ94d955p9xxxx2lWU3jclUSBL/whS/I1772teiZR5/RUf3HPP0OClsQ/PSnPy1qX2om6CztFvu4bglVy/k+M+pqz2Sb+PxIqpbPc+tvcUcCW/IVCDoIKqRnn3xCXuh5Nno5us/fBWPHyYSLL5HnDv5Czmgveretr2YgvfxNb/F6V6Hv6yO6Z18uU6dOjnZ58sRpOXToBXnyF4e8R/RGDB8u2zb/tQxrf+09iO95zwo58OwhJ8Hw4e1y3a+/VT7xsX8nV8zsKi1/tv+cfO/vtso///DH8tQvDsmhnl45e/as94igekfjvp8/Jif7XnWWQS3QPny4zHjzPOl5+kl56fgxr9ldh7S1Re9/vPSKX06/X4/3CHpV0LBQlhHBZLjy/SXXNimJ6TmPZPH0wJkWBG11TwbB6667LppCO8+zDLYgmGaed9ZQvd5qH7aLn3j/pltgk7eTqunV9em2Xds01S1PW8Zf7pMnT/ae+CFvX2Y9BBCojkCWQKEvq4cB1x0WcQ1M3zG2c7HPXRNJGVcQVHdJPProo2WvVlI/jk2cOLH0GEOe75K4DD5B0PQj2qhRo0qv21Hbcn0PZ2m3uGw+o4Fp5feZqdTUS01B0PRDsFo3S8CszhHBVl0CwQfBGOjAnp/LkecPmwPFkCEyfPhwmX3VNdI+YmTJ9NgLz0UvmLeFSBUyuqZdIV2XXeFqh9LnvkFw3Z/dKu+87m1l2/3e/9wqf3zHX4rvq//i20PVu/XectW/9yrjZ29ZKh/+iH3W0XgjZ073y20rvip/8dVbvbYbL3Tq5KvyxI5Hpf/MGTFVRL1sfvKl02TKtOml7Z47e1b2/uuj0vfKy8ZRSdUOIzpGyeyrrpahr7+XMF65lYOgKaiYGsP0TENylMk1kYtpP7ZbUWyje6bl83yB+E4kkHTIEgRNFzHJcrpCncnS1U5ZZg2tpC1d7Vyv9whmOoGwMAKBC2QJFGkjgjqjK8Alz4Npd2C4tqPv1ycITp06tSx0qZEo9T7am2++ORoprHYQTJ53bYGo6CCYd8RT9zXd8aPeqaveD5l8vj1eT7WzPldAkRP1BH741qX6BMEE+8DAOek/fUYGzg/I6ROvyLDhI2RY+wgZOnSotA8fYWyg6KXlp09FL14/faJP1DbUy+XbhrZJ+/CR0tb2ywlZfFq4kiCotv/JT31FNm/d4bMrWXf3rfLOd75NTp08I2/71Ru91vne//hzmTrtYq9lK1lIvQg+CtiJVKtG9IYPHyHqv01/KhCe7T8ThcFTJ16R4SM6ouCn3u04rH24cZ1WDYK2i3bfX3grDYIKO+25BP2WEf3LaOzYsXL33Xc7f0U1NarrthU9jKYFQZ8X+FY7CMZtuW3btrJnBItuS1cQVNZZQnMlxz/rIoBAPoFqBUG9NPr5Jxm2bI8AqG0U+YygbZ9qP/Gz1dUOgsn62MKwKk/RQTDtkY0sPcfUHmr9tCAYT2AWB0XXRDhZHu/IUnaWLUaAIFiMY2FbqTQI/s3f/IOs/fNve5Xnc5+9UZYuXZQpCN56y1L5fY8RQa8CNMBCrRoETbOGut5tZHvuzBUQXCNa+pd/3OzJX3r1fWQZBUvrRqawZJshM/llZXquQv9l2vQMYa1GBKvRlq52ZkSwAU5YFAEBh0CWIGibNdQ3ZNhuO4zPg6ZnxKoVBNN+fKzmiKDPj4XJJrPd6ZKl3bIs6zpg8gTBFStWpN726nM7ratcfF47AYJg7ay99lRpEHzi8afld/79f/Da14d+993yR3+0VE6dOiNvu9ZvRHD0qA753cXXy7sWzpfpM6ZkHvH0KlgNF2rFIGi7Lcd1oW+boMW1nk8QTDap6Vk00z5cz6xl7Sa2IGMa5XLtO/lFV+mIYNpFUzJEJy9mXG2Spy3TXjmiypH2K3/WtmB5BBCojoBvSNBDYPKHLv2HJlOg0/eTPD/F59S0V+yo2ueZTCTtlkjbxCitFgSz3BbqCt7JfpDlcYy0HwuylK86RwFbzSIQdBBUtxKeO9cf3ULo+6fWeeWlYzJu/CSRIUN8V5O+V16S0WMudC5faRBUO5j31g/J2XNnnfv6resXyFe+cnO03K+8/ffkTH+/c53kAqM6OuTjH/1tmTNnhsybN1OGDs12G2xyW6+8dFzGXNjpvX91++fx3uejCXjUxDG+f6dOnpBh7e0y7PVnBVstCCZPwLbbL01fvvqvmpXcGuoKDKaLBFuwcQWeZLunPZdiC1Tq301B1vfWJrV+pUEwbbZO26xwaRP4FNGW+oUTs4b6nmFYDoH6CvjOEqmX0nbLvG9t4tCXfL7MdDtk1mcE1f5tIdUU8Ex3S1QzCNp8fAN5vH6W5V3hLlkmfXQuaekz66itfrpz/D3omoDItz+xXO0Egg6Cp070yc9/slmu6J4jF46fFD0LaPtTweNk3yvy+PafyMC5czJmXKe8cdaVMqIjPUSqZ90O7n8immH0TfOudrasbxD80upPyXve82vG7b3rt5bLs88ddu7r139tnnz9L/8oWu73fm+1bP/54851bAsMGzpUvrzm03L1tW+WceMuyLydXY9uEZEhMv3Nc2XEyFGp6yvT/f9nu7z68kvRcmqdCzsnippIxtp+AwPy4tFe2b9rhzT76yN8cE1ffL7PlKntJ7/AXWEsy2Qxcdltr6gw/SKZZcTR9XygXjf1//XgFNfd95Yf0xer6ZdwtS+bZVq51bbUy98PHz5cekawWm2Ztt0bbrghar4HHniA9wj6HIQsg0AdBPIEQZ8XxqdVxfT+PrV88r2n8frVDoLJ86zt+yZLs+S9zTFLsFPlybK87627WczzPMfn+r61fQ9m8WfZ6gsQBF9/j6CagGTc+Inyxje9JbrdMR4pGhgYkONqdtC9u42vZlATkVwx+0oZM25i6TZJFRrVyKF6N96Z06ejyUsuuHBcoUHwP6z4fVmy5HpjD/nULV+RH252TxiTDIJ//3c/kj++46sV9zgVCD/5sX8nH/v4e0uGPhtVQfDEq6+9OkKN2KlwfsHYzoTpgESvmPjXx6L/VqbJv9fab8Lr7Tf0l+137qz0HHxKnn/m6VL7tXIQdP3yabtIiE/Ya9euFfWi8WQgyxMEVdvYviRMXw5p+7C9mNjWr7LeHpT2i6lpwpvY+MiRI9FrLpIXQXmeEUzWwxRKFy1aFD24nwyCpguHeDuVtGW8Db3eqj8knwvJc9Hgcx5gGQQQqEwgSxB0TWCiSpL245Dp+ybtbgW1vVoEQbWf5LnU9b2YJt4KQTCun+nHzSLCmmu26sp6NGtXW4AgaHmhvBodVCFQDxxpDaLCo/qPWk//q2UQvPWzfy7/65EfO/vOlbOny3+9f020nHpO8Nfe8TE5dfqMcz2fBeZeOUu+/V++4LNotEwyCOoBr23IEO/3PMbrqjBvagf1ebMGQW9MFkQAAQQQQAABBBBAwCFAELQEwaJ7Ti2D4Oc+93X5h4c3O6vQ/W8ulwf+2xej5VTg/djH/x/58aM/d67nu8Bbr5ot//mbK70WtwVBr5UzLkQQzAjG4ggggAACCCCAAAItJ0AQbMEg+NkVfyEP//M2Z2dNjgiqhY8fe1Xe89vL5aWXX7tFs4i/1Z//hPz2B/6tc1MEQScRCyCAAAIIIIAAAgggUJgAQbAFg+DNf/Cn8oMfbnd2kuQzgvHCDz30fVnzpfvkrHqZewF/HR0jZPO//JUMH9GeujWCYAHYbAIBBBBAAAEEEEAAAU8BgmALBsEbfvfzsuuJJ51dwBQE1Urf/e4PZc2X/kpOn8n2OgnTDtUzk//4938pXV0TCYLOFmEBBBBAAAEEEEAAAQRqI0AQbMEguOhdn5FDh19w9iBbEFQrvvRSn9xy81rZvusJ53ZcC/zBp26Qj33svQRBFxSfI4AAAggggAACCCBQI4Ggg6AyfvWlY7J/107pP+M3W+bU6f8meofgoV/skxePHvFqprGd46N3Dg4fOdK5vO97BNNeH3H1tR+RE6dOOvf1gff+hnzhCzdZl1MTyOzd84z8+Ce75Bv/8f+VPo9tmjbWPWu6PPDAa7OT2v7O9p+R5w7+Qg4/c8BZbrXAqDFjZEb3PHnp2BF5et/jXrO7qplEr+ieK+MmTCrto5leKO8Fw0IIIIAAAggggAACCHgIBB8ElZEKPMdeeE6OH3lBjvc+P4itffgIuWjKpTLpkjeI+t/xX9/LL8qx3ufl+WcPyvnzg18ZMeHiS0T9Z2znRO936lUaBF94/kX5jUWf9Gh6kVs+dYN83DFSF2/o3LkB6Tl0RB75/k/lnx7+qezYtcdrH2oh9W7B7Y9u8Fr+1Ik+Ofp8j/Q+9+ygcK5C2/iLJkvnpIulc+LFpe2d7e+XI4eflWMvHJa+V14etJ+RHaNk4uQpMqnr0ugdhck/gqBXs7AQAggggAACCCCAQIsJEAS1BlXvnlMvgz9z+oQMHdoeBT/10vi0PxUkB86dfe1F5wMDMnzkKBk2bJiol5xn/as0CP7DP/xIPne734vhv3zXp+Xd756ftYjR8t/7+x/Jl9d+S1586RWv9X+8+T/LqNHuEdHSxs6fj94dqEYK1X9GdIyWocPUi+LTTQfOnZP+/tNy9swZGTqsXdpHjJChQ+3tRxD0aj4WQgABBBBAAAEEEGgxAYJggzVopUHwls/8mXz/B4961er+/7JG3nLldK9lTQv9yyM/kz/47Fqv9TMHQa+tVr4QQbByQ7aAAAIIIIAAAggg0HwCBMEGa7NKguC2rbvlY59KfxYvru4QEdnyg7+WMWM6on+692vflY98/N0yfHj66GeSa+f2/bL0I34vjP/pj/5GRnYMbzBt8b5lt+EKToEQQAABBBBAAAEEEKhAIOggeOb0KTny3LPSNc1/VOzlY0fk0NNPyow3z5Nh7X7BZmDgnDz75F6ZOuNNzqbKEwRPnTwjf/wnX5f/vfkx6T971rkPtcDbf+XN8s37bi8t+8HfuV0OPHtIrn7blfKFVR+XCRPHOLfz+c/fK9/93v92Ljd29AWyZfNfpS739L5dctmMbue24gXULbhP7PypdF12hVw4Pv3VFMmN9vY8I2M6x8vIjtHRPzMi6E3OgggggAACCCCAAAItJBB0EFTP9P3rth/I6DFjZfLUN8r4SZOtTXv6ZJ8cfHKPvHT0SDS5jHpuUE1c8oY3zhw0AUlyI889/ZS80HMwCo3db/1VZ9fxDYJqApahQ4fKeTkvZ/vPysD5885tJxf46rrb5B3vuKosCD6+/6no/6ttT7usS+a8ZYZcOXuGXH11t7xh6iQ5c+as7PzZfvnBtp/Jju175V937Rf1TKXr77cWzpevfPnTqYupF8qfOXVKJkzukje8cYa0WZ7rU5PyqNlFn3/2aVGTxKi/MePGyyVT35gaCNXEPs88tVdeeelFufJtvyojR11AEHQ1HJ8jgAACCCCAAAIItKwAQXDbD0qN2z58uIybeJGoWSZVEFGjTipsvHSs1zgb5etJQkZfMEbGjp8o7e3t0WQmapKTk6++LC8eOxJNPKP+Rl0wptAgWGmP/MEj/0k6O3856qdGBOMgWOm29fXv/eofy/wFb3EGwROvvhoto17zoF7RoQJeNNHLkCHRZDwnlOnRX5rqGxw+YqR0TrpIho/okLahbXJ+4Lz0nzkdzQarZiON/658+3yCYNGNzPYQQAABBBBAAAEEmkqAIJgIgtVsuUYKgh/87d+Ulas+UlbdagXB9mHD5JH/9Q0ZNy79VlM1IhgHwWq2g9o2QbDawmwfAQQQQAABBBBAoNEFCII1C4Jjpfut1zr7g++toc4NWRa4cOwF8i//9B+lvb18UphqBcHpl0+Vh/77l53P4hEE87Yo6yGAAAIIIIAAAgggkF2AIFijIHjBhePkTfOudrZQtYPgvX/xJzL/168cVI5qBEH1DOMPH/lPMmbsKGe9CYJOIhZAAAEEEEAAAQQQQKAwAYJgQEHwpg+/Tz7zmcXGzlONIPg773unrLrjo16dlSDoxcRCCCCAAAIIIIAAAggUIkAQDCQIfvYzS+XGG3/Leotm0UHwve/+t3LnnR+XoUPbvNp/N9QAACAASURBVDoqQdCLiYUQQAABBBBAAAEEEChEIOggeLb/jDy+/SdlM0q6VNV750aNGSt9L7/kWrTs84umXCqXzZjtXKfoW0O733SF/NGKD8lVV81K3XdRQVBNDrPspg/ITR/9v2XoML8QqAp2cP/j8vyzB50+yQXUrKJ9r7wkA+fOea83fGSHzP6Vq6W9fUS0Du8R9KZjQQQQQAABBBBAAIEWEgg6CMbt+MyTT8jR5w9Hrxqw/cUB8PI3XRm9jPzo8z3S8/RTzhA5fOTI6B13F3VN9eo2i971h9J79Fhp2TOvvysvbWX1LF7HiBEy+oIOGTt2tHReOEbe8uaZ8pu/+XZ50+zLvMLOzx59Qv7rA5vkwNM9cqinV/pOnPQqb7zQmAtGy5Xd02XVyptkyhT/F7wnd/Ly8SPyzJN75WTfq9G7Gm1/6jURKlhfcukb5dTJE/L0/sfl1RePp77TcEhbW/SewTfO6o7e6Rj/EQQzNTMLI4AAAggggAACCLSIAEEw0ZAvHu2V555+MgoXKogMkSEibUNkwkUXyyVTr5D24a+NIiX/Tp3sk55f7JOXoyCiwsv5KHipADhl2nQZN+GiQrpK36un5MXjr71nLxliut4woZDt6xv5xVPPyU8f3SX//E8/k/0HDsqZM/1R0IoDmnpP3/Bhw+RX5s6W97///5Jrf/XNhZVDvfOv5+kn5aVjR1/f32um6v2Ol1x2udH03Lmz8sKhg9Goonr/43lRbTEkeifhxEumSNfUy6Vt6NBBZSQIFtZsbAgBBBBAAAEEEECgiQQIgobGisKO+s+Q+NbBIc4mLa2jlhwyxGsUzrnRBllAUZw7dy4KZaUg2NYWPf9XzSCV1/T8+QGVx6O/IW2q7eztV83yN0jzUQwEEEAAAQQQQAABBAYPiJxPuwevRcECrHKLtmTl1SIIVm7IFhBAAAEEEEAAAQSaT4ARweZrM0pcoABBsEBMNoUAAggggECLC9x///3ywx/+UNatWycdHR11qe2aNWvkwQcflI0bN8qsWemTAdalgOy0aQSCDIJN0zoUFAEEEEAAAQQQQKAhBFQIXLp0qSxbtowg2BAtQiEqFSAIVirI+ggggAACCCCAAAItK3D06FFZsmSJbNq0KaojQbBlmzq4ihEEg2tyKowAAggggAACCCDgI7Bnzx5ZvHixTJ48We677z656667otXy3hoab++2226LwmX8F4fNadOmlW17y5YtsmDBgtJyKoSOHTtWHn744bJbQ/WwOmfOHLnzzjvljjvuEH1f6tbSVatWlVV/w4YNpfKk3XqqRkXvvvvusn3r21u9erWsXLnSh5dl6ixAEKxzA7B7BBBAAAEEEEAAgcYXOHnypCxfvrxmQTAOWJs3b5b58+dH+43/TQW9+BnBOFxec801pRCZDJBxyIvLf+DAAVGBbsKE115BFi8bLxdv7wMf+EBZoIvDpiqLCnrx/1fbiLdn+rfGb9lwS0gQDLftqTkCCCCAAAIIIICAp0Atg+DBgwejkUjbyOHhw4dLQVCFQxXmkuEuDmfqmcY44MWBLxks1XKm0UjTNvX1bSOHtlFPT2YWq6EAQbCG2OwKAQQQQAABBBBAoDkFahkEH3vsseiWUD20KblkAJs4cWJ0S2c8SpeUdQUy/ZbO5LOPeujT6672YxsdLcKpOXtI85WaINh8bUaJEUAAAQQQQAABBGosUETA8X1G8KGHHhr0LF5c3eRzelmCYFz+9evXR5uKby+Nt5F8PlEfJdRHKPVnEk1NUe9JdWrcPZpydwTBpmw2Co0AAggggAACCCBQS4FaBsFqjAjabuW0TVSTDJzf+c53yt5dWIRFLduOfZkFCIL0DAQQQAABBBBAAAEEHAJFhB/biKA+4YvtGcG4DNu2bcv8jKDtWcL4NlB9BC8u04033hi9OkO//dS2PX1SGTpW4woQBBu3bSgZAggggAACCCCAQIMIFBEETTN3Jm/ZTIax+AX2eWYNjUPczp07S5PFmLaXXM50K2fyOULbJDOqeeKJakxBtUGaj2IYBAiCdAsEEEAAAQQQQAABBCoYEcwyCmZ659+3vvUtuffee6MSJN9RqL9HUL2jT/09+OCDud4jGIfBuKrxc4L6rZ/x5/H+Fy5cOGhWUrWM/tyh+jeeDWyeQ4kg2DxtRUkRQAABBBBAAAEEEPASsL0uwmtlFgpCgCAYRDNTSQQQQAABBBBAAIFWFDBNAlPEbaytaEWdygUIgvQIBBBAAAEEEEAAAQSaVMB0e6aqirqNdOXKlU1aK4pdCwGCYC2U2QcCCCCAAAIIIIAAAggg0EACBMEGagyKggACCCCAAAIIIIAAAgjUQoAgWAtl9oEAAggggAACCCCAAAIINJAAQbCBGoOiIIAAAggggAACCCCAAAK1ECAI1kKZfSCAAAIIIIAAAggggAACDSRAEGygxqAoCCCAAAIIIIAAAggggEAtBAiCtVBmHwgggAACCCCAAAIIIIBAAwkQBBuoMSgKAggggAACCCCAAAIIIFALAYJgLZTZBwIIIIAAAggggAACCCDQQAIEwQZqDIqCAAIIIIAAAggggAACCNRCgCBYC2X2gQACCCCAAAIIIIAAAgg0kABBsIEag6IggAACCCCAAAIIIIAAArUQIAjWQpl9IIAAAggggAACCCCAAAINJEAQbKDGoCgIIIAAAggggAACCCCAQC0ECIK1UGYfCCCAAAIIIIAAAggggEADCRAEG6gxKAoCCCCAAAIIIIAAAgggUAsBgmAtlNkHAggggAACCCCAAAIIINBAAgTBBmoMioIAAggggAACCCCAAAII1EKAIFgLZfaBAAIIIIAAAggggAACCDSQAEGwgRqDoiCAAAIIIIAAAggggAACtRAgCNZCmX0ggAACCCCAAAIIIIAAAg0kQBBsoMagKAgggAACCCCAAAIIIIBALQQIgrVQZh8IIIAAAggggAACCCCAQAMJEAQbqDEoCgIIIIAAAggggAACCCBQCwGCYC2U2QcCCCCAAAIIIIAAAggg0EACBMEGagyKggACCCCAAAIIIIAAAgjUQoAgWAtl9oEAAggggAACCCCAAAIINJAAQbCBGoOiIIAAAggggAACCFRH4OTJk7J8+XJZv359aQcLFy6U+++/XyZMmFC20y1btsiCBQvK/m316tWycuXKsn87evSoLFmyRDZt2uTcpmnZDRs2ROv7/GXZl17+OXPmyMaNG2XWrFk+uxLTvpYtWybr1q2Tjo6OaBvKbenSpdbtZd2nV8FYqFABgmChnGwMAQQQQAABBBBAoNEE9uzZI4sXL5ZrrrmmLMysWbNGHnzwwbKQFIeoZPAzrR+HpTgUqTAZh81t27YZt7l582aZP39+xGPaj80ty75UndS2kwFX/duqVaskuX/bvkzliut14MABY3BObiteP0vIbbT+Ekp5CIKhtDT1RAABBBBAAAEEAhUwhSNFEQesadOmlQKibVkVcG6++eZSwIsDjx6u4m1+6EMfikb74hA1ZcqUQSOKKqzdfffdztE6333FgfXrX/96KXCqesZlUP87Oaqnd4e05eJtf+ADHxhUj3g7PssE2gUbstoEwYZsFgqFAAIIIIAAAgggUG0BPfio/anbR02hLQ45t912WxTwVIj79re/PWiETN/mY489Ft1m6jMaZ6uv777Wrl07aDSwKMM44KoRTf0W2WTY9Bk1LKpMbKcyAYJgZX6sjQACCCCAAAIIINCkAnq4SQs7+me2kUNFkfzsH//xH0ujft/5zneiWzTjP9/bJ3329c1vfjPar/r7/Oc/LzfddFPp2cUintfTg7De5NwS2nwHAUGw+dqMEiOAAAIIIIAAAggUIKDfmpkWdpJBcMWKFdHIofoz3WqpB8F4UpXkqKBrhC2unuu2znhfcRBUk+Hok+DYbi3NQpgWRrM8Q5hlnyxbXQGCYHV92ToCCCCAAAIIIIBAAwrEs14mw1k1guA3vvEN60QtPgHNNwh+9atflVtuuSWSNs2EmhbkXM1jmlQnuQ6jgS7BxvycINiY7UKpEEAAAQQQQAABBKokYAqBalfVvjVUf32D63bLuPpZbw01jVL6Tkyjk7tCoFreZ5kqNSWbrUCAIFgBHqsigAACCCCAAAIINJdA2qsU0mb4rGSymORso0mt5DbVzKX6uwvjd/c99NBDXhPTqMliDh06ZLxdNRkEjxw5Yt1X/J5A26sw9NY2zbzaXD0i3NISBMNte2qOAAIIIIAAAggEIxCHrsmTJ6e+C6/o10for5NIguuvpLA1hu/rI9K2p+plC4n6fuP96S+RN5XPd1QzmI7WRBUlCDZRY1FUBBBAAAEEEEAAgewCcbDRJ1FJCzbJ9+WZRr1sE6SYbpM03ZbpO1mMKqPvvmzPE/o8ixhbxLfN+oRAtU6WbWdvOdaopgBBsJq6bBsBBBBAAAEEEECgrgJxOFKzadr+bLNsJpc3BaM4zG3atKm0qO1VDfHI2c6dO0vLZnm3YJZ9xWEu3pFPAFbLmvahm+kOeZ89rGunYOeRAEGQj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gTBwBqc6iKAAAIIIIAAAggggAACBEH6AAIIIIAAAggggAACCCAQmABBMLAGp7oIIIAAAggggAACCCCAAEGQPoAAAggggAACCCCAAAIIBCZAEAyswakuAggggAACCCCAAAIIIEAQpA8ggAACCCCAAAIIIIAAAoEJEAQDa3CqiwACCCCAAAIIIIAAAggQBOkDCCCAAAIIIIAAAggggEBgAqUg2N/fLzt27JApU6ZIV1eX9PX1yfbt2+Xll1+OSGbOnCnTp08PjIfqIoAAAggggAACCCCAAAKtJxAFwYGBAdm9e7eMHz++FAL37dsn3d3d0t7eHtW6p6dHTpw4QRhsvT5AjRBAAAEEEEAAAQQQQCAwgSgIqtHAXbt2yYwZM2T06NHG0KdGCPVwGJgV1UUAAQQQQAABBBBAAAEEWkKgNCK4d+9eufTSS6MgePz4cTl69GjZ6B9BsCXam0oggAACCCCAAAIIIIAAAlJ6RlCFPzUqOG/ePOno6IhuFVXPC3Z2dop+6yhuCCCAAAIIIIAAAggggAACzStQNmtoPGFMb29vWY3Gjh0bBUQ1WsgfAggggAACCCCAAAIIIIBAcwvw+ojmbj9KjwACCCCAAAIIIIAAAghkFigLgvv37xf1rKDpb+7cudGMovwhgAACCCCAAAIIIIAAAgg0t0ApCKoQeOrUKZk9e7a0tbUNqpX6XP3xLsHmbnBKjwACCCCAAAIIIIAAAggYXx9hYmHWUDoLAggggAACCCCAAAIIINAaAgTB1mhHaoEAAggggAACCCCAAAIIeAuU3Rqq1rLd+um6ddR7jyyIAAIIIIAAAggggAACCCBQV4GyyWJ6enpkx44dxgIxWUxd24mdI4AAAggggAACCCCAAAKFCfD6iMIo2RACCCCAAAIIIIAAAggg0BwCvD6iOdqJUiKAAAIIIIAAAggggAAChQnw+ojCKNkQAggggAACCCCAAAIIINAcAswa2hztRCkRQAABBBBAAAEEEEAAgcIECIKFUbIhBBBAAAEEEEAAAQQQQKA5BHh9RHO0E6VEAAEEEEAAAQQQQAABBAoT4PURhVGyIQQQQAABBBBAAAEEEECgOQR4fURztBOlRAABBBBAAAEEEEAAAQQKEygFwYGBAdm9e7ccPHgw2rj+Avm+vj7Zt2+fdHd3S3t7e2EFYEMIIIAAAggggAACCCCAAAK1FbA+I7h//345deqUzJ49W9ra2oQgWNuGaea93X///bJ06VJrFVavXi0rV66suIpHjx6VJUuWyKZNm0rb2rx5s8yfP7/ibZs2sGbNGlm1alXpo6LqkbWwlCOrWO2W37NnjyxevFh27tzpvdM5c+bIxo0bZdasWd7r5FlQL1sR+zUdg6psRWw7Tx059+RR81+nEc49tT7v++uEt+TJkydl+fLlsn79+lLlN2zYEH0v84cAAs0hkDpr6PHjx0UFQjU6eObMGUYEm6NN61ZK/SLBVZBly5bJunXrpKOjI3XRLVu2yCOPPDIoPNb6gqARLoIUFOVw9az6fZ4nCCZLW80fMooMgqYLQJO67zFeaYtx7qlU0G/9Rjj31Pq87ycT5lIEwTDbnVq3loDz9REqDB46dEimTp0qTz31FLeGtlb7F1abrBdi8Y7TLhSTv+7Xa/QtCdQIF0EEwcK6bFU2VGkQVIWq1i/qRQVB2yigDbTaxy7nnqp0ZeNGG+EcSBCsXXu79kQQdAnxOQKNL+D1+oienh7ZsWOHTJo0KRod5BnBxm/YWpZQjdgtWLCgbJe2i1nTRZtp2Ua44NANG6VMlKOWvTvbvrKGLVuIqcbIYNay2WpuKnOyvPrtmdW8TZRzT7b+WenSjXDuIQhW2orFrU8QLM6SLSFQL4FBk8WMHDlSpk+fPqg8KgyqkUGCYL2aqnH3q1/4uW4H0y8mTMs3wgUHQTC9zzViG9X7KMkTtkyjiK5jKE8985RN34+prHporeXFIeeePD0h/zqNcMwTBPO3X9Fr1vJYL7rsbA8BBF4T4PUR9ISKBUwTNOS9vc3nNq/4IvnEiRPOyWL0ssXlst3Cl3YB7roIsj035RN09UZIu52uyHK4nvVauHChKMMJEyYM6ie2cphGadTKPqNcaeWpRjiquPNrG8gbtkxmNq+8RnnLlqyifjyl9Y802yLKorbPuec15ZDOPWlB0PT94dtH8x5XrnOIXt64PKNGjRo00Yralv7daaqv7yh72q3qvt/RpmMs3r96ZIjJYlw9gM8RaGyBtVUwRgAAIABJREFUQUGwv79fdu3aJTNmzJDRo0eXSs+soY3dkPUsneu5KJ8AEJe/2kHwnnvuiWYZTc40arIzlTktgPl+WbtmNdTLkvW2Wd9yqP34WMflMQVT08jugQMHUm3TLmB8y9PIgTBvwDG1m0/b2457k1HesiX34foRwvc8VERZ1L4494j4HvOtcu4x1Vedn5IzOpv6YZYf+bIcV64+bwqC06ZNK5tpU99GXNa1a9em1sv2g2GW53htgdB1bKky33DDDVHRH3jggVIVfAOmy43PEUCgNgKMCNbGueX34nuR4bqI9wkDlYwI+jaE6Vdk20Ww6UvXtL4+6mOyMDnqobTScigDfT/6BYXPc14+bWXy1sOga1Qy60WdbxtXY7m8AcdkkGyTIozyli12st0GtmjRokEj82qdtB+AKi1Lsu0495S/QqfVzz1ZQo4tYMUzVRdxXLnOI5WU17Vt03HmE+D07erhLc824m0SBH1ajWUQaBwBgmDjtEXTl8R2S6CtYpXc/qi26fOsiO0iMXmRarsY8AlgH/zgBwe9N84WdvWy2C6U44DlO+GOcsxSDtutSsnbP31GqExB0DTiZ2qDZNv7hE7ThUkjXnDkDTimPpjsR0UY5S1bWhB0nbR8b8tzbcf1Oeee14RCOPfYgpVed5/zehHHlatv2srr+0NP8nvCNTmS6zwSl9VVb59J3WzHXCOel11txOcIhCxQCoLqllA1M+iUKVOkq6sreoH89u3b5eWXX458Zs6caZxEJmQ86m4WyPILqO1WQZ9b0PIEQdv+8gYfXSAt3Bb1PJPPSFylU/b7TAKglyPtot/2bJnpORlbQPYZUa33MZk3bKVdwKk66c/h5DHKW7ZKgqBat1Zh0PbjkK1PcO7J/uLvRjj32G4NXbly5aCmThtpN32W57hynXN8y+sKeWo/rjsH9GM8yzPecYDz+S6M6+xTZpcPnyOAQH0FoiA4MDAgu3fvlvHjx5dC4L59+8reGahmDVWTc5hmFK1vFdh7owu4gmGW2zCTdc0TBG1fjHmCj8k97dZXn9ttfC6afS7GXLfg2vpMlskFfMJ6vB9bCFGfL168WHbu3Jm5G/tYqY36eLl27vsrd96wlRYEDx48WIhR3rK5gqDe10wXh5X+MOFqH9vnnHtek2mlc4/PeT/ZH2wzyxZ1XLn6pm+w0o+bPD9U+N4mbSpzfIxmOU/4fG+6fPgcAQTqK2B8obwp9DFZTH0bqpX27jMy5hMyfC4IfKeX9/lC8w0UaRe9rgvTZDv7XgjY+obr4tvn4jC5bT0M+bRRvL6trSZOnJg75PjOnOfbbmnHWLWDYNqoQdZ2svWhLBd4JgvTMWIL477HXa3Pa5x7yp8ntPk38rnH57yfrJcesOI+e+TIkaqfe1Q5fMtrK6c+Y3PaebeSIBj/oKMH5LQf3Hy+N2t9jLM/BBDIJlAaEdy7d69ceuml0Uyhx48fj05eydE/gmA22FCW9v0VU/dwhQjX575fsL4XpD5faLZn4u6880654447yka1fGZK9b3AdwUwZaEu3HzL4TNNutqma1pwnzaK2913RNA33GU5vpohCKa9PqLSAOdqg1mzZnlz+h5Pvhe13js2LMi5x/+Y1/ma+dzjG6ziOvuOCFbj3OP7PaWW8z1msgTBPHeGZDnf+HxvVnKMsy4CCFRfoPSMoAp/6rUR8+bNEzWjlrpVVD0v2NnZKfqto9UvFntoFgHf5x+S9fH58vAJGT4XBL4XrnnKlPyl1PdL3NWupl909V9k057N8ymHz7vg8nikXUhleUbQd/TNZVmPz7NcRMXlM/Xj5AWcT1v41DVP2fTt+oYv3+POp9y2ZTj3vPZ+T59j3se5Wc49ruPF9V0T3ylR1HHlsvX5nioqCBZxjPveymoqs/q3Zj5/u9qSzxFoRYGyWUPjCWN6e3vL6jp27NgoICbfK9iKGNQpn4DPBUS8ZdMv0aYAYXpH3bp166IfKdIuoPWRON8LUp+LAlc4zVpm26ih64H/SsvhWl/5+szSaRtpc7WB2n7arKH65+r/Jy9OXLe85uvFxayV9ULMNvNeVkMfo6xlM4n43B7q03eK0Ta/UN52KxvnnqOl13w087nHdnu93u55Zg2txrmnlkHQp856gPN5Z64p4DFraFFnMbaDQH0FeH1Eff1bYu953sWUrLjpF8S0Zx3iL3y1jSVLyp95cV1A226VKSIIpv2Sart40cvrmhVO1dkV5Fy/6LreVWi7bcznFlWfDu17webaViMGQt9b7tLqZjoe8h5jSaMigqDtR4K0+piCWVFlyesSl5dzz/xS0zXLuSfLc9Z6v9TPGXn7T5ZzTy2DYJ7jMzZKfhdVYsyIoOubi88RaCwBgmBjtUdTlybPs1i2L420C+pGDYL6L63q/ydHO/NcdJguOFxBsBrlUNvUQ7SpHKtWrUrtw1lmbc0alhrh4Kk0CKY9W5q1/7heEl3JM1G+F4q2H16KCoJxm3PuGfyMWauee/S+p84p06ZNk/Xr16eeAmzhrdLjynXeqXUQzBoGs7xSSa+rWvf666+Xu+++u/QRQdDVI/gcgcYSSA2C6lZR9dzgjBkzuC20sdqtoUvjermz7wWo6xYghdBII4K2i1KfW19dv1wnP/cJgmp5fTm9HLZ2ii/e1etidN/kl7y+/TjE2CbV2bhxo7gmJnFdlDX6RUaeIOj7Goy4D+Q1Kjp8pV1wuupUjbKYfgAxXbj69EPOPYPfyWc6p9jCVTXPPaYgqO5yMH0fmH7Asn155j2uXF/G9QiCcZnSzke+38OuW0D1O0wa/Rztai8+RyA0AYJgaC1OfRFAAAEEEEAAAQQQQCB4AYJg8F0AAAQQQAABBBBAAAEEEAhNgGcEQ2tx6osAAggggAACCCCAAALBC0RB0PQsoHqv4NatW0tAc+fOla6uruDBAEAAAQQQQAABBBBAAAEEml3AGARVCFQPOE+fPr1Uv56enuh/EwabvckpPwIIIIAAAggggAACCIQuMCgIqhd27969W6ZMmSKdnZ0ln76+Ptm3b590d3dLe3t76G7UHwEEEEAAAQQQQAABBBBoWgGCYNM2HQVHAAEEEEAAAQQQQAABBPIJlILgjh07oi2oZwF7e3tFvUNMvzVU/7d8u2QtBBBAAAEEEEAAAQQQQACBegqUzRqqJo1RgVAFwbFjx8q8efOiF8nv379fTp06JbNnz5a2trZ6lpd9I4AAAggggAACCCCAAAIIVCjA6yMqBGR1BBBAAAEEEEAAAQQQQKDZBMpuDVUTxDAraLM1IeVFAAEEEEAAAQQQQAABBLIJlE0WM3LkSDl79iy3gGYzZGkEEEAAAQQQQAABBBBAoKkEBs0aqkq/fft2mTx5ctlkMU1VKwqLAAIIIIAAAggggAACCCBgFTC+UF4trV4qv3Xr1rJJY3BEAAEEEEAAAQQQQAABBBBofgFrEIyrNjAwEL1g/uDBgzJp0qTo9RK8UL75G54aiKxZs0ZWrVpVoli9erWsXLmyUJo9e/bI4sWLZefOndF258yZIxs3bpRZs2YVuh/fjd1///2ydOnS0uLLli2TdevWSUdHh+8mpIhteO8ssaC+3/ijPHXIs/9qrFMvy2rUhW0igAACCCCAQHMJOINgc1WH0iLgL0AQFMkTomodXo4ePSpLliyRTZs2GRt3w4YN0efJvy1btsgjjzxSeLD3711+S9ba0q9ULIUAAggggAACIQjw+ogQWpk61k2AEcHK6fWwtHDhwmhUcsKECYM2nly2GiO8ldemfAsEwaJF2R4CCCCAAAII+AoQBH2lWA6BHAIEwRxo2iq+I7e+y1VeouK2QBAszpItIYAAAggggEA2AYJgNi+WRiCTAEEwE5dxYT3gmW4FVSsSBCu3ZgsIIIAAAgggEI5A2Qvle3t7U2vOZDHhdAyfmuohR62zefNmmT9/vnF139EP/YI+ubG0yVb07avA8Na3vrVssha1rfiWwSzBQT1ztmDBAiuLLZzYguDUqVNl+fLlsn79+rJt+j6zZ7KPN2Qri/rctw3S2t+1DdMzfbZ+obvqt32ePHlykJNev7T+EtdDuV500UVRWEz+m22inCx1SHuGMe02Vp/2yFIOl6Xp+FDPVpr6tqncpsl6fG6/NbWhTxvofTw+NtS6pmOn3hMx+ZwzWQYBBBBAAIFGEigbEdy/f39UtunTpzdSGSlLAwvoF4e2C0OfC1rbrJCm6psCk76+mq1TzdCp/91zzz3yiU98QtauXeucNTQtcOnbNV2ImoLg9ddfL3fffXdqq2ZxtG3IFAhdIc6nq7m24dPW8X5s4UV9njZBTLy+clJ/ydlfbf1FzQj70Y9+tDTpTJYfFUz9LUvfsAXCWljGz1Lq+7rtttvk4YcfLs1oa3JTAX7ixImDfkxJLpvm6BPS1bZ8fNUyY8eOzX3s+PRtlkEAAQQQQCAkgbIgGL8qYvz48dLV1RWSA3XNKaBf9NsuCl0XvHog0C8MTaMW+iiTT5BMXpC7RgRddTMFHj3AZQkLehMUsS09DLrawacbuLbRqEFQjf499NBDZa/PMAVun/L79DVbsEqOmNfC0hYEfdradxn9eE0bBbRtU99GJcdO2p0JvnViOQQQQAABBFpdgGcEW72Fa1A/16ig6aIweaGmf24Kk6Zt6BfxpovztFvzXEHQditdktQ1o6XtYlYvuyl8JB1M9fcZFdUtXcHDp7u4tuETpOL9uG5n9Lk1NN6Wqz3Vcq5wr5Zx/ShhalOf0WC17aztUaSl6fjQy2O7BTrZ10xtoh9n+r58fZI/XPgeO3lvWfXp6yyDAAIIIIBAKwsQBFu5dWtUN/2CTb8odF1Y+xbTdaFvuiBMGxlwbc+nXK4gY7qYtT3DZ7roj5d1GSfLmja5iivE+dTZtY0iw0vRQVDVL83H9aOFaf205zpdo8a1tPQJZz4hzxSWXT9a+D4jmrTMcuzober7rK1Pf2cZBBBAAAEEWlXAGQR7enrk2LFjMnv2bGlra2tVB+pVoYDt4trnwjpt12kTcbhGBF0TdVQSBG3PPun7zDprqK1MeW9FVLZJJ1fw8OkGrm00ehBMC9WuHy3SwrrNLs2rlpau0WtVfp+Rd7VcWr+u5JbO5PGTZTIql6NPv2YZBBBAAAEEQhNg1tDQWrxK9bVdXB85cqRsoomsoydpxXUFQdeogG8Q9J3wQpW10iBou6DVn23L0oxJhyIumF3baPQgaBrVi0de9bbWR7Ky1C1uo7RR41pauvZlC4KmEexqBcHkyGKWH1F86pblmGFZBBBAAAEEQhAojQj29fXJ9u3b5fLLLy+bKIYRwRC6QTF1NF1EP/LII2UzOtpuEfMZYXMFt6wXg67tpb0yIq5H1ltDXVPc+44IukJuntEp317gcs4SllyjVNW4NdQ0oqU81UyyH/7wh0uzaJqMs5Qn9qzViKDL0tVu1QqCrj5v63cEQd8jkuUQQAABBBDIJzDo1lAV/A4dOiRz586V9vZ2IQjmgw1xLdN7vw4cOFCart8WXvQwZbtwdAU3nwvdZLukbc/3FsCsQVDtP8urIWzPCOa9uM5qZOrHrm342plG5vK8RzAuo6t/6HVJLq889dd6+P5okXWUOznCVktL176KCoJ5wrKpnxEEQ/wWoc4IIIAAArUUMD4j2N/fLzt27JDOzk4ZNWoUzwjWskWafF9pt1HaJknxuUB1Tbqh2Hy24xsEfS9C9fq6bg2N96+Hhzyzhqpt6WElGUxNQSarUZ4gaAoCenC1vV6gyCDoGjVNe5Yt7fnSSmYNdc2u6fMahryWPm3vG+Jcx4fpmda0mXJNP4649pHsmz51a/JTK8VHAAEEEECgcIHUyWKOHz8uW7dulalTpzJZTOH0rblB28V12oW16RbMZGi0TRhTzWcETfvUL9JNodc3CPq0vh6c807CkQyERVww+2wjy3OVSYtKgmDahDq2/mcrp+1Hi7isaftKa1vXuy9N4bUoS592KyoI5nmPoHJLHtMEQZ+zBMsggAACCCCQX8A5a2j+TbNmqAKmC1fXhXWei92soyt6e7huJUx7RtD3Yl+/mL3hhhuiVR944IHU7mHzyhIGTbeP+oQBV7/12YZvELjnnnuiW4fVf9RfJUEwzwifaR3XbLOxT5b+YdtmLS3z7ivrZDGxj28fiJd3/fCRdju0T91c/ZrPEUAAAQQQCE2AIBhai9egvlneeZcsjms0Ud2mvHz5clm/fn1ptUpejeAKgmonaRez8ehO2iQdpucm161bJwcPHiybTTWukO35Qb3Z0kJPtS+Ys1x0u15QfuLECVmyZEkhQVAZ2UaP08Jd2nsFfQ6XtFecuG5PraWlz76KGhFMurkCoe+PHtXu1z5tzTIIIIAAAgi0kgBBsJVak7oggAACCCCAAAIIIIAAAh4CvEfQA4lFEEAAAQQQQAABBBBAAIFWEigbEdy/f39Ut+nTp7dSHakLAggggAACCCCAAAIIIIBAQqAsCA4MDMju3btl/PjxZS+VRwwBBBBAAAEEEEAAAQQQQKB1BHhGsHXakpoggAACCCCAAAIIIIAAAl4CBEEvJhZCAAEEEEAAAQQQQAABBFpHgCDYOm1JTRBAAAEEEEAAAQQQQAABLwGCoBcTCyGAAAIIIIAAAggggAACrSNAEGydtqQmCCCAAAIIIIAAAggggICXAEHQi4mFEEAAAQQQQAABBBBAAIHWEeCF8q3TltQEAQQQQAABBBBAAAEEEPAScI4Ixu8WPHjwoFx77bXS2dnptWEWQgABBBBAAAEEEEAAAQQQaEyB1CDY09MjO3bskJkzZ8r06dMbswaUCgEEEEAAAQQQQAABBBBAIJOAMQj29fXJ9u3bow3NmzdPRo8enWmjLIwAAggggAACCCCAAAIIINC4AoOC4P79+2Xv3r0yd+5c6erqatySUzIEEEAAAQQQQAABBBBAAIFcAqUgePz4cdm6datMnTpVZs+eLW1tbbk2yEoIIIAAAggggAACCCCAAAKNLcCsoY3dPpQOAQQQQAABBBBAAAEEEChcwDlraOF7ZIMIIIAAAggggAACCCCAAAJ1FSiNCO7atUtmzJhRmhhGPSs4atSo0nOCagKZffv2SXd3t7S3t9e10OwcAQQQQAABBBBAAAEEEEAgvwBBML8dayKAAAIIIIAAAggggAACTSlAEGzKZqPQCCCAAAIIIIAAAggggEB+AYJgfjvWRAABBBBAAAEEEEAAAQSaUoAg2JTNRqERQAABBBBAAAEEEEAAgfwCBMH8dqyJAAIIIIAAAggggAACCDSlAO8RbMpmo9AIIIAAAggggAACCCCAQH4B3iOY3441EUAAAQQQQAABBBBAAIGmFCgbEezs7JTp06c3ZUUoNAIIIIAAAggggAACCCCAgJ9A2Yjg8ePHZevWrdGakyZNkrlz5/LyeD9HlkIAAQQQQAABBBBAAAEEmkbAemtof3+/7NixQ3p7e6PKXHvttaJGDPlDAAEEEEAAAQQQQAABBBBobgHvZwT3798vasSQUcLmbnBKjwACCCCAAAIIIIAAAgiUBUEV9k6dOiWzZ8+WtrY26enpiUYF1d/MmTN5fpD+ggACCCCAAAIIIIAAAgi0gEApCKrQd+zYsVIIVKN/KhjGI4Dqf6s/JpNpgVanCggggAACCCCAAAIIIBC0QBQEBwYGZO/evXLppZfK6NGjIxA9+PX19cm+ffuku7ubCWSC7jJUHgEEEEAAAQQQQAABBJpdoPT6iF27dsmMGTOiIKiC4e7du2X8+PHS1dUV1ZEg2OxNTfkRQAABBBBAAAEEEEAAgdcEjEFQhT4VBNWzgvEIobpV9NChQ6VbRwFEAAEEEEAAAQQQQAABBBBoToHSM4LJW0H15wXjV0lMmTKlNELYnNWl1NUQuP/++2Xp0qVem54zZ45s3LhRZs2a5bU8CxUjELfR6tWrZeXKlcVstEG2cvLkSVm+fLmsX79eNm/eLPPnz2+QkpmLcfToUVmyZIls2rTJWc5a10eVbdSoUdLR0eEsW3KBNWvWyKpVq8rW2bBhQ1TPSv6S5xZfi6RvEWUwlb/IPpfn2NyyZYssWLBAli1bJuvWrcvcXpW0Sdq6RbpUq4z6duP+cvjwYb6baoXOfhBAoGEESkEwvh304MGDMnbsWJk3b140Ghi/ZF5NGhPfJtowpacgDSFAEGyIZkgtRJ6Lzcav1WslbLaLzyxBUNWvFhf7cZnU/lRfmTBhglfz79mzRxYvXiw7d+40Ll9p2ZNWvj9ixH194cKFmeriVeHXFyqyz+U5NgmCWVorfVmCYHGWbAkBBJpPwPs9gs1XNUpcK4H4QqZav77Xqh6tvJ88F5vN4lHkRXkt6uwbupIhq9rHlm+Zkj5pI29Flj3uuz53EyT7QrXNiuoreY7NRg2CRZnUcjsEwVpqsy8EEGg0AYJgo7VIE5aHINj4jZbnYrPxa/VaCVs1CKq61eqCP08QjG8HtY3UFVX2LLd6xvus5mhg0cdFnmOzKNui69KM2yMINmOrUWYEEChKgCBYlGTA28kbBF0XM6YLpHikYfLkydFtX0888UT0rEz8l7wo1W9bSxtRSIaJZFP6PpekN79+u6xp364AY7tAiS/A1YjHokWLBj1vZhoJSVquWLGi9ExdXG7X6InpGbC0W/Vsnmp/+r7iZQ8cOCD33Xef3HXXXdHzfupPv7VQL4f6/Itf/KLcfvvtxmcEbbcu5m3XIg7zLKFL7+/JWzZtt2SbbseMjzVlP23atLJj5qabborck3+u0bdKLp7jcme5bdT3ds/ksaE/n5h2S67eH1x98ktf+pL8yZ/8ifW51Cxtk+fYdJ0748+TbZrFO7leHjf9ed24jspZHefxM+Vp/Syt78flsy1jK7PpuDf15SLOze9///vLzrN6XfVzWdr5tMj2LOIcxjYQQKB1BMqCYPI5wWQVp06dymyhrdPmhdekXkFQ/ep/6623DqqP+kK97rrryi5208Kd6xnHLBdQaQFIlSF5IVLpxcY999wTTThimnREL3Py4ltdiJnWMY2iuJ4BM13IuTz1gJe86FYhJQ6BSa+0i1FVhosvvlgefvjhMl9XOXyfOSv6gMkSBE0X/K42UeXV2yXezm233RY5xc/0qX5y0UUXiboozRIE4zJcc8010WQljz322KDjzfbjQp4gmGx/W4hPCw6mHzL0dk32B1efvOqqq4wTFOVpmzzHpi0I+jx/muVHkLxutiCojJOTCrmOwXj/tjKbgr/ruNfPjdUIgrZzszouv/Wtb8m9995bdp6L+6KtbGkTS2Vpz6LPZWwPAQSaX6AUBONJYa699lrp7Owsq5maRXTHjh1i+qz5CahBpQKuL17bl5zrV+20EcH4Qjb5Jaj/apq8ELVNOpG8cLONCqiLGtcFS1xH2/NM8QVL8ou+0iCYdsGvPkvWP9lGekhIGiTrmTTTQ6LtM9cFu8kn6eAaOdXLoV94x22YVo64n7hGvSo9Lmzr+wbBZH9OtmXaLZm2Z/OS2zL1Zd8yxXWKt3fDDTdE//TAAw8Yq5vlRxSXt+kYSq5jGw2MTdSyphmL4/WSfStLn0yeN/K0TZ5j03buTDPK2u8rdUu6JOvouvsg2aZp3xGmPpvWz22fVSMI2n7sin/k0s9jWb439GOwXucx1/HK5wgg0BwCURCMRwLV6yH0EBhXg/cINkeD1qOU9QqCWYObaSTC9YtzfEG4bds259TiacGuGhcbtuegTM9JuW6tM130uZ63yjMxh8vBFFJct4iZwrwrkNbjOIn36TNqkyxf1jBlCkSuEJA3CMbl1NvN9sNLJe5pwaSSW1VN/SvZt0190vUjjq2eaSNYtuM57dhM9g19lNb0CpC4H/j+sJXWXi43UxDM+uxmmrPph0LXc6smS9c5yfd2UmWVN4ibzle1bs9Kjk3WRQCB5hUwvlDeVB31kvl9+/ZJd3e3tLe3N2+NKXnhAvW4NdT1677pV2f91+UTJ054v89N7c91C44rsOjwrotJ1zOCtos503qmi6ZkeUxlSXveKl7Xtd14OdMtZrGny8G1D9v6pn02wq/nvkEwS1lNzxAl+4dr9L2SIGgb4cl6PPicmGwX+q4+knbsxZ8lvV190vV5cn+utnGV3bQvU3v6/iCnypb1x4W4PqZb333cXHVMa3tTeDWd43x+DDBZViMIZv1By1SuWrSnzzHHMggg0NoCBMHWbt+a1K4eQTCeLEZ/31naCF+rBUHbBXjaRUXabVl68MsbBH2DTlFBMPlLvB7W055x8rkY9nlGSj/IXKMtWUOX6SD2KVc1g6DrtkFV5iyj6b4nqrRRqLRR+6zP7rmCXtrnWdvG5/ypH4u1CoJFuVUSBE1BzVT/RgqCpvNs2ggfQdD3DMByCCBQtABBsGjRALfncyFjYnGNUqQ9I1hkEDx8+LDztk+fZs06AuK62GzGEUHThaPtWc2igqDLUR+9TLalK7T5XNTXMgiaRmRsM6tWMwhmuej2ua3a5/hKhsvkZCSu2x1NI3LJHwxModbVp0yf520bV0jKOiLo6tO+1kW6ueroKlPyOyY5G2eyHbP0yWT/qcaIYJFBsKj2dBnzOQIIhClQCoJqMpje3t5UhUmTJsncuXO5NTTMvmKtdaVB0PTciO0ZHVfYyjIiqJ6hcT1TkqWpXc+l6b/qu56xsz3XZZrcIlnOej4j6LrgS15c+gZB1+hT2oQ/tvZz/QiRpd2zLlvJiKCr/9uezXPVN2uZXM/QKRNXWbO6xcvrdVm7dq08+OCD1h9zXCPbrgmMTLeEm8KZq762tqnk+V3TM4LKyTQpTlbvIt1c5wVX2ZK2K1eulJtvvllMPwa6zud5nhFMe8zA9kqIIoKg67znMuNzBBBAwEeA9wj6KLFMqkDeIJi8gNd/9UyOxJjeDVjEiKAKgq7ZFG2zudlAbMu7Ql3aTJ5p75/SQ3SyPrZZQ9Nm3qzs8YHaAAAgAElEQVR01tC0i1p9dM03CCrreN00J7VcvM20yVF8Qkw1D/msoStZlrTQq4/g5BkRzDI6butrqrzJ0JNllkgf9+Qtp3feeafccccdEr/GwjRBim0CD30Ez+dZt7h8aUFQzWish8e0tkk+C+Z7bJqCfbJMpudLs07gU6RbpUEweQ5YvHhxFHTTAppaXv9OyTJrqO85p5pBsOj29Dm2WAYBBMITIAiG1+aF1zhvEEx+2eqFUhdEn/zkJ+V973tf2Re661f3rCOCar8+D+W7JooxXSCaoPWLl7RncNTtS+r9bPqtdXEd9XfCJfenXwTFdVQjCLb3CJqemXM9I6RfCPk+H6jKGlu4bsPTg4XumnyFgWkqf1uHzzqDYVEHTiVBMO2Y0cuXbE/fEcH4fWW+E9W4jh1Tn0r2RfUOQlN4c1nrwSrt+HT14eS+fH+cyDJBkakuSZc8x6atPX2OP59nY1WZi3QrIggmy5PWP7P2SdstpZWcm4sYEXSd9+J+5duermOKzxFAIEwBgmCY7V5orSsJgqYgFn+xxS+pruaIYAxhu4DK+yWrX4ykXbiY9q0uSOOXVtuCoLrYWLRoUdnMp7b9JC/EVqxYUXoZdlx/16iN6Vk527Mrpmel1H5iS3Urn3qpdLy+TxCMy6m7qm0k6+MaiYm3U8/nbioNgrYfL+K2P3LkSPRy92TQdQVBtU09XLn6hOvHD1s4KyIIJo8Zn2PUdnzr/cf3x4m0PmsKImltk+fYdLWnLQz5/qDlOi9mdSsiCGYZybe1d5ZXQdiCmO+5ecmSJWXfs1kni0muXFR7FvrFz8YQQKAlBAiCLdGMVCIkAdezOyFZUFcEEEAAAQQQQACBfAIEwXxurIVA3QQIgnWjZ8cIIIAAAggggEDLCBAEW6YpqUgoAgTBUFqaeiKAAAIIIIAAAtUT8A6CfX19sm/fPunu7ub1EdVrD7aMgFOAIOgkYgEEEEAAAQQQQAABh4B3EEQSAQQQQAABBBBAAAEEEECgNQQIgq3RjtQCAQQQQAABBBBAAAEEEPAWiIJgf3+/7NixQ3p7e1NXnDRpksydO5dbQ715WRABBBBAAAEEEEAAAQQQaDwB54jgwMCA7N69Ww4ePCjXXnutdHZ2Nl4tKBECCCCAAAIIIIAAAggggIC3QGoQ7OnpiUYKZ86cKdOnT/feKAuGJxC/LHfnzp1R5dNeoB6eTvVrXMQLm6tfynx7yPLC+Xx7YC0EEEAAAQQQQCA8AWMQVDOEbt++PdKYN2+ejB49OjwZauwtcPToUVmyZIls2rSptM7ChQtFhZMJEyZ4b4cF8wsQBPPbsSYCCCCAAAIIIBCiwKAguH//ftm7d2/0LGBXV1eIJtQ5o0A8Gjh58mTCX0a7ohYnCBYlyXYQQAABBBBAAIEwBEpB8Pjx47J161aZOnWqzJ49W9ra2sIQoJYVC2zZskUWLFggy5Ytk3Xr1klHR0fF22QD2QQIgtm8WBoBBBBAAAEEEAhdgFlDQ+8BFdTfdEtovLnNmzdH/zMtIJrCiz66+MQTT0TbiP9Wr14tK1eujP5vlucSk8+ZJausyjl//vzMCnHZ4xVtz0S6Aprp5fDJf1u0aNGg2243bNgQ/VvyL7mfFStWyPLly2X9+vWlRUzrJNeP95n8t6S1DmTzVMullU95HzhwQJYuXRptUnfTy6F+XPjiF78ot99+e1Qfvb30PpDsf3naNXNHYAUEEEAAAQQQQKBJBZyzhjZpvSh2DQSqHQTVc4a33nrroJqogHLdddeVBcS0cKeHNn2DWUYy0wKQ2q4eVCoJgvfcc0/03GXy2cu47HqZ4/2of1dBy7SO6blNW5BKC7guT7WurXyq7VatWlVqgjhspvUlFRYvvvhiefjhh8t8XeVIC7I1ODzYBQIIIIAAAggg0NACBMGGbp7mKJzt1lDXLaNpI4Lx7KPJYBVvL1ZJjjwlg4Rt1FAPaclQ5xsa4jLbRrLSAlA8kpls1bQRQbWcvp+kQbL+yVCkr5MMe8l6Js30kGj7LPnvptFUm0+yfPqIYbId9HLoQTXeZ1o5YiNmrm2O8welRAABBBBAAIH6CFgni0kWh9dH1KdxmmWv1QqCWYNbclQsflYxDlq2W0DjELJt2zbZuHGjzJo1y8qe9hqDOJgcPny4bDuVjAjaZl6NvZOfx/uxrRMHKlW5uJ6m7SQrn6yv69bSeD2XQ9qopG2yoWQY9AmCzXLcUE4EEEAAAQQQQKCeAqUg2N/fH70zUL0wXn9noJpJVE0mo2YSbW9vr2d52XcDClQjCCYDi2sELf5cL8eJEycGPV+Xxud6XjDP7KiVBEHbKKUpbLn2YwqxptFI3ce13Xh50zOGSc+07bj2YQvgpn0yCtiAJwiKhAACCCCAAAINKVAKgirsjRo1yvrKCPVyeXVhzYvlG7Id61qoagRB2+hQ2ghfqwVB2yicKRjFYSpt5E4PfnmDYNrzfMmOWFQQVNu0tbspDMZlyPLsZ10PIHaOAAIIIIAAAgjUQaA0a+iuXbtkxowZ1pfHq5fM79u3T7q7uxkVrENDNfIuGz0I6rdr5rVkRHDloJlalaXtWc2igmDaLbnJtjRNHuP77GfePsF6CCCAAAIIIIBAswoQBJu15Rqo3K4gaHouzDZRiytsZRkRVO8zjJcvIhC4JkoxjbCZnluMmy65vWSYirfTiM8Ium7jTE5m4xsETc8vJru36RlBV/d3TVTkWp/PEUAAAQQQQACBVhfg1tBWb+Ea1M920W2brVIVKXlLn2mWzyJuDVVBMBlMTGHQNsuljc22vG2mStssn/prKExBUJVBD4M+s4amzbxZ6ayhaZPS6Ldp+gbBZH9Im/FULRdvM21m0DyzwdbgMGEXCCCAAAIIIIBAQwkwWUxDNUdzFiZt9MX2DJcKK5/85Cflfe97n1QzCCpR1/vmkgHD1QKu9wimvRpB37Z6hu2qq66K3rlnCoK33XZb9O68+FUayfX1UOvzHkHTM3NZ3yPo+3ygKqvp9RauCXBM7z+84YYboqo/8MADZe8RTHs+0BSiXW3L5wgggAACCCCAQEgCvD4ipNauUl1dt+HpQSwOJI899lj0UvhqB0FVbVuAyTuhiF4n12yVemiJ62ya5CV5i+miRYvKZj617Sd5y+aKFStk+fLlsn79+lKLu17/YApVttBmC8Ox5dq1a6OXxifXd91SGhdUd1XbSNZHn9lVf7dkvJ0ibgWu0uHCZhFAAAEEEEAAgYYQ4IXyDdEMFAKBXwr4zOaJFwIIIIAAAggggAAClQgQBCvRY10EqiBAEKwCKptEAAEEEEAAAQQQKBMozRqqXibf29ubyjNp0iReKk8HQqDKAgTBKgOzeQQQQAABBBBAAAFhRJBOgECDCRAEG6xBKA4CCCCAAAIIINCCAgTBFmxUqoQAAggggAACCCCAAAIIpAl4v1AeRgQQQAABBBBAAAEEEEAAgdYQIAi2RjtSCwQQQAABBBBAAAEEEEDAW4Ag6E3FgggggAACCCCAAAIIIIBAawgwa2hrtCO1QAABBBBAAAEEEEAAAQS8BRgR9KZiQQQQQAABBBBAAAEEEECgNQQIgq3RjtQCAQQQQAABBBBAAAEEEPAWIAh6U7EgAggggAACCCCAAAIIINAaArxHsDXakVoggAACCCCAAAIIIIAAAt4CZUGwp6dHDh06JHPnzpX29vZoI8ePH5ddu3bJvHnzZPTo0d4bZkEEEEAAAQQQQAABBBBAAIHGFCgFQVMIjIvc19cn27dvl8svv1y6uroasyaUCgEEEEAAAQQQQAABBBBAwEvA+xlBNTKoRgtnz54tbW1tXhtnIQQQQAABBBBAAAEEEEAAgcYT8A6CalRw37590t3dXbpttPGqQ4kQQAABBBBAAAEEEEAAAQRcAlEQHBgYkN27d8v48eOtt36qW0ePHTvGiKBLlM8RQAABBBBAAAEEEEAAgQYXKD0jmPYcoAqBTz31FBPGNHhjUjwEEEAAAQQQQAABBBBAwEdg0Osj9u/fL3v37i1bd+bMmTJ9+nSf7bEMAggggAACCCCAAAIIIIBAgwvwHsEGbyCKhwACCCCAAAIIIIAAAggULUAQLFqU7SGAAAIIIIAAAggggAACDS5QmjV0x44d0tvbay2uesk87xBs8NakeAgggAACCCCAAAIIIICAh4DXiGB/f7+ooDhlyhTCoAcqiyCAAAIIIIAAAggggAACjSzgFQRVBXihfCM3I2VDAAEEEEAAAQQQQAABBPwFvIMgL5T3R2VJBBBAAAEEEEAAAQQQQKCRBbyDICOCjdyMlA0BBBBAAAEEEEAAAQQQ8BfwCoI8I+gPypIIIIAAAggggAACCCCAQKMLMGtoo7cQ5UMAAQQQQAABBBBAAAEEChbwGhEseJ9sDgEEEEAAAQQQQAABBBBAoI4CBME64rNrBBBAAAEEEEAAAQQQQKAeAgTBeqizTwQQQAABBBBAAAEEEECgjgJlQXBgYEB2794tBw8eLCvS1KlTZfbs2dLW1lbHorJrBBBAAAEEEEAAAQQQQACBIgRKQfD/Z+9OwKOq7v+Pf0EDMQE0SBSDoGISMEEIitVY64JblVbrgrUu1K2tVgWXtm51q0vV1gXrrq1btSLaorhUa5W6AYomWBMliaggAY0mCCQKgfB/Puf/u9PJyiTMJGfuvO/z5GHJzL3nvs7N5H7u2bQ8xOzZs624uNiysrKa7bu6utpKS0vb/F48CsE+EEAAAQQQQAABBBBAAAEEuk/ABcGgJXDIkCGtQmBQFNYR7L5K4UgIIIAAAggggAACCCCAQCIFIstHlJWVWV5enmVmZrZ5vPr6equsrLTCwkJLS0tLZJnYNwIIIIAAAggggAACCCCAQAIFCIIJxGXXCCCAAAIIIIAAAggggICPAgRBH2uFMiGAAAIIIIAAAggggAACCRSIBEFNBlNTU9PhobKzs62oqIiuoQmsEHaNAAIIIIAAAggggAACCCRagHUEEy3M/hFAAAEEEEAAAQQQQAABzwRaBcGqqiqrqKhoVsz8/HzLzc31rOgUBwEEEEAAAQQQQAABBBBAoCsCkSDY2Njo1grUGoItQ5/CoZaPoFtoV4h5DwIIIIAAAggggAACCCDgl0AkCCrsZWRkWE5OTpsl1KLyDQ0NtAz6VX+UBgEEEEAAAQQQQAABBBDotACzhnaajDcggAACCCCAAAIIIIAAAsktQBBM7vqj9AgggAACCCCAAAIIIIBApwXoGtppMt6AAAIIIIAAAggggAACCCS3AJPFJHf9UXoEEEAAAQQQQAABBBBAoNMCLB/RaTLegAACCCCAAAIIIIAAAggktwALyid3/VF6BBBAAAEEEEAAAQQQQKDTAgTBTpPxBgQQQAABBBBAAAEEEEAguQU6FQTr6+utT58+lpaWltxnTekRQAABBBBAAAEEEEAAgRQWaDVZTE1NjeMoLi62rKws93cFwJKSEuvbt68VFRURBFP4guHUEUAAAQQQQAABBBBAIPkFXBBsamqy8vJyS09Pt9zcXBf89O+CggJbunSpVVRUWH5+vvseGwIIIIAAAggggAACCCCAQHILtLugfFVVlQuA2dnZtAImdx1TegQQQAABBBBAAAEEEECgmUC7QbC6utpqa2tdq2Dv3r1hQwABBBBAAAEEEEAAAQQQCIlAh0FQ55iTkxOSU+U0EEAAAQQQQAABBBBAAAEEJEAQ5DpAAAEEEEAAAQQQQAABBFJMIBIES0tLLZgxtD0Dxgum2NXB6SKAAAIIIIAAAggggEAoBTq1jmAoBTgpBBBAAAEEEEAAAQQQQCDFBCJBMFhCYtGiRY6A5SJS7ErgdBFAAAEEEEAAAQQQQCBlBCJBUMtFaNNagUEoHDhwIJPFpMylwIkigAACCCCAAAIIIIBAqgi0O1lMXV2dLVmyhOUjUuVK4DwRQAABBBBAAAEEEEAgZQQIgilT1ZwoAggggAACCCCAAAIIIPD/BQiCXAkIIIAAAggggAACCCCAQIoJEARTrMI5XQQQQAABBBBAAAEEEECAdQS5BhBAAAEEEEAAAQQQQACBFBNgHcEUq3BOFwEEEEAAAQQQQAABBBAgCHINIIAAAggggAACCCCAAAIpJtDuGEGtK5iRkRFZR7C+vt4qKyutsLDQ0tLSUoyJ00UAAQQQQAABBBBAAAEEwiNAEAxPXXImCCCAAAIIIIAAAggggEBMAgTBmJh4EQIIIIAAAggggAACCCAQHgGCYHjqkjNBAAEEEEAAAQQQQAABBGISIAjGxMSLEEAAAQQQQAABBBBAAIHwCBAEw1OXnAkCCCCAAAIIIIAAAgggEJMAC8rHxMSLEEAAAQQQQAABBBBAAIHwCLCOYHjqkjNBAAEEEEAAAQQQQAABBGIS6FQQ1FqCffr0YR3BmGh5EQIIIIAAAggggAACCCDgp0AkCDY2NlppaanV1NS4khYXF1tWVpb7uwJgSUmJ9e3b14qKigiCftYlpUIAAQQQQAABBBBAAAEEYhJwQbCpqcnKy8stPT3dcnNzXfDTvwsKCmzp0qVWUVFh+fn57ntsCCCAAAIIIIAAAggggAACyS3Q4ayhCoDZ2dm0AiZ3HVN6BBBAAAEEEEAAAQQQQKCZQLtBsLq62mpra12rYO/evWFDAAEEEEAAAQQQQAABBBAIiUCHQVDnmJOTE5JT5TQQQAABBBBAAAEEEEAAAQQkQBDkOkAAAQQQQAABBBBAAAEEUkyABeVTrMI5XQQQQAABBBBAAAEEEECgU+sIwoUAAggggAACCCCAAAIIIJD8AgTB5K9DzgABBBBAAAEEEEAAAQQQ6JQAQbBTXLwYAQQQQAABBBBAAAEEEEh+AYJg8tchZ4AAAggggAACCCCAAAIIdEqAINgpLl6MAAIIIIAAAggggAACCCS/QKeCYH19vfXp08fS0tKS/8w5AwQQQAABBBBAAAEEEEAgRQUiQbCxsdFKS0utpqbGURQXF1tWVpb7uwJgSUmJ9e3b14qKigiCKXqxcNoIIIAAAggggAACCCAQDgEXBJuamqy8vNzS09MtNzfXBT/9u6CgwJYuXWoVFRWWn5/vvseGAAIIIIAAAggggAACCCCQ3AKRBeXLysosLy/PMjMz3RlVVVW5AJidnU0rYHLXMaVHAAEEEEAAAQQQQAABBJoJtBsEq6urrba21rUK9u7dGzYEEEAAAQQQQAABBBBAAIGQCHQYBHWOOTk5ITlVTgMBBBBAAAEEEEAAAQQQQEACBEGuAwQQQAABBBBAAAEEEEAgxQQiQTB6xtD2DBgvmGJXB6eLAAIIIIAAAggggAACoRTo1DqCoRTgpBBAAAEEEEAAAQQQQACBFBNoFQSD2UKjHVg6IsWuCk4XAQQQQAABBBBAAAEEQi3QakF5LSLfcr1AhcO6ujqWkQj1pcDJIYAAAggggAACCCCAQKoIRIKgwl5GRka7s4RqOYmGhgYWlU+VK4PzRAABBBBAAAEEEEAAgdAKtDtraMszrq+vt8rKSissLLS0tLTQgnBiCCCAAAIIIIAAAggggEDYBQiCYa9hzg8BBBBAAAEEEEAAAQQQaCFA11AuCQQQQAABBBBAAAEEEEAgxQSYLCbFKpzTRQABBBBAAAEEEEAAAQRYPoJrAAEEEEAAAQQQQAABBBBIMQEWlE+xCud0EUAAAQQQQAABBBBAAAGCINcAAggggAACCCCAAAIIIJBiAgTBFKtwThcBBBBAAAEEEEAAAQQQIAhyDSCAAAIIIIAAAggggAACKSZAEEyxCud0EUAAAQQQQAABBBBAAIF2F5SvqqqyjIwMy8nJcUr19fVWWVlphYWFlpaWhhwCCCCAAAIIIIAAAggggECSChAEk7TiKDYCCCCAAAIIIIAAAggg0FUBgmBX5XgfAggggAACCCCAAAIIIJCkAgTBJK04io0AAggggAACCCCAAAIIdFWAINhVOd6HAAIIIIAAAggggAACCCSpAEEwSSuOYiOAAAIIIIAAAggggAACXRWIBMHS0lKrqanpcD/Z2dlWVFTErKFd1eZ9CCCAAAIIIIAAAggggIAHAqwj6EElUAQEEEAAAQQQQAABBBBAoDsFCILdqc2xEEAAAQQQQAABBBBAAAEPBJoFQS0i/+2331pBQYH17t3bqqurTV1GteXn51tubq4HRaYICCCAAAIIIIAAAggggAACGyMQCYIKfbW1tZEQWFdXZwqGwZhA/V0bYXBjuHkvAggggAACCCCAAAIIINDzAi4INjU1WUVFhQ0dOtQyMzNdqVoGv/r6equsrLTCwkImi+n5eqMECCCAAAIIIIAAAggggECXBdpcPkLBsLy83AYOHGg5OTlu5wTBLhvzRgQQQAABBBBAAAEEEEDAK4E2g6BCn4KgxgoGLYTqKrpkyZJI11GvzoLCIIAAAggggAACCCCAAAIIxCwQGSMY3RW05XjBxsZGN2nMkCFDIi2EMR+BFyKAAAIIIIAAAggggAACCHglEAmCQXfQRYsW2YABA2zs2LGuNVAtgbNnz3aTxgTdRL06AwqDAAIIIIAAAggggAACCCDQKQHWEewUFy9GAAEEEEAAAQQQQAABBJJfgCCY/HXIGSCAAAIIIIAAAggggAACnRKITBajMYA1NTXtvpmuoZ1y5cUIIIAAAggggAACCCCAgLcCMbUIMlmMt/VHwRBAAAEEEEAAAQQQQACBTgvEFAS1V5aP6LQtb0AAAQQQQAABBBBAAAEEvBSIOQiyoLyX9UehEEAAAQQQQAABBBBAAIFOC8QcBGkR7LQtb0AAAQQQQAABBBBAAAEEvBSIKQgyRtDLuqNQCCCAAAIIIIAAAggggECXBJg1tEtsvAkBBBBAAAEEEEAAAQQQSF6BmFoEk/f0KDkCCCCAAAIIIIAAAggggEBLAYIg1wQCCCCAAAIIIIAAAgggkGICBMEUq3BOFwEEEEAAAQQQQAABBBAgCHINIIAAAggggAACCCCAAAIpJkAQTLEK53QRQAABBBBAAAEEEEAAgZiDIAvKc7EggAACCCCAAAIIIIAAAuEQIAiGox45CwQQQAABBBBAAAEEEEAgZgGCYMxUvBABBBBAAAEEEEAAAQQQCIcAQTAc9chZIIAAAggggAACCCCAAAIxCxAEY6bihQgggAACCCCAAAIIIIBAOARcEGxsbLTS0lKrqanp8Kyys7OtqKjI0tLSwnH2nAUCCCCAAAIIIIAAAgggkIICMbUI1tXV2ezZs40gmIJXCKeMAAIIIIAAAggggAACoRPoMAhWVVVZRUWFO2m1BObk5IQOgBNCAAEEEEAAAQQQQAABBFJNoFUQbGpqsvLyclu0aJGzoBUw1S4JzhcBBBBAAAEEEEAAAQTCLhAJglowvqSkxFasWGHDhg2zgoICW7dunS1YsMBGjBjBuMCwXwmcHwIIIIAAAggggAACCKSMQGSymLKyMsvLy7PMzMzIyWsSGYJgylwLnCgCCCCAAAIIIIAAAgikiECkRTC6SygtgilS+5wmAggggAACCCCAAAIIpKRAm5PFRE8SwxjBlLwuOGkEEEAAAQQQQAABBBAIsUCHs4YGy0bo/Jk1NMRXAaeGAAIIIIAAAggggAACKSUQ0zqCwUQyffv2ZUH5lLo8OFkEEEAAAQQQQAABBBAIo0BMQTCMJ845IYAAAggggAACCCCAAAKpKkAQTNWa57wRQAABBBBAAAEEEEAgZQUiy0eUlpZaTU1NhxBMHJOy1wknjgACCCCAAAIIIIAAAiESoEUwRJXJqSCAAAIIIIAAAggggAACsQgQBGNR4jUIIIAAAggggAACCCCAQIgEmgXB6upqW7JkSbOZQbWERFlZmY0dO9YyMzNDdOqcCgIIIIAAAggggAACCCCQmgKRINhWCAxIguUjhg8fbjk5OakpxVkjgAACCCCAAAIIIIAAAiERiEwWo1a/vLy8dlv91DKo1sKCggLr3bt3SE6f00AAAQQQQAABBBBAAAEEUk8g5iCoVsHKykorLCy0tLS01JPijBFAAAEEEEAAAQQQQACBkAi4INjU1GTl5eU2cODAdrt+qutobW0tLYIhqXhOAwEEEEAAAQQQQAABBFJXIDJGsKNxgAqBCxcuZMKY1L1OOHMEEEAAAQQQQAABBBAIkUCr5SOqqqqsoqKi2Snm5+dbbm5uiE6bU0EAAQQQQAABBBBAAAEEUleAdQRTt+45cwQQQAABBBBAAAEEEEhRgU4FQXUf7dOnD5PFpOjFwmkjgAACCCCAAAIIIIBAOAQiQbCxsdFKS0utpqbGnVlxcbFlZWW5vwfjB/v27dtssflwEHAWCCCAAAIIIIAAAggggEBqCTSbNTQ9Pd2NBVTw0yyiWjNw6dKlbswg4wRT68LgbBFAAAEEEEAAAQQQQCC8Au2uIxhMGpOdnU0rYHjrnzNDAAEEEEAAAQQQQACBFBRoNwiybmAKXg2cMgIIIIAAAggggAACCKSEQIdBUAI5OTkpAcFJIoAAAggggAACCCCAAAKpIkAQTJWa5jwRQAABBBBAAAEEEEAAgf8TiATB6BlD29NhvCDXDQIIIIAAAggggAACCCCQ/AKdWkcw+U+XM0AAAQQQQAABBBBAAAEEECAIcg0ggAACCCCAAAIIIIAAAikm0OHyERkZGZHJYrS2YGVlpRUWFlpaWlqKMXG6CCCAAAIIIIAAAggggEB4BAiC4alLzgQBBBBAAAEEEEAAAQQQiEmAIBgTEy9CAAEEEEAAAQQQQAABBMIjQBAMT11yJggggAACCCCAAAIIIIBATAIEwZiYeBECCCCAAAIIIIAAAgggEB4BgmB46pIzQQABBBBAAAEEEEAAAQRiEmBB+ZiYeBECCCCAAAIIIIAAAgggEB4B1hEMT11yJggggAACCCCAAAIIIIBATAIuCDY1NVl5ebktWrSowzdlZ2dbUVER6wjGRMuLEEAAAQQQQOZhocQAACAASURBVAABBBBAAAE/BSItgnV1dTZ79mwj7PlZUZQKAQQQQAABBBBAAAEEEIiXQKuuoY2NjVZaWmo1NTU2bNgwKygosN69e8freOwHAQQQQAABBBBAAAEEEECghwU6HCNYVVVlFRUVrojqEpqTk9PDxeXwCCCAAAIIIIAAAggggAACGysQ02QxQSthEAjT0tI29ri8HwEEEEAAAQQQQAABBBBAoIcEYm4RLC4utqysrB4qJodFAAEEEEAAAQQQQAABBBCIl0CrIFhfX28lJSW2YsUKuoPGS5n9IIAAAggggAACCCCAAAIeCbSaNZQJYjyqHYqCAAIIIIAAAggggAACCCRAgHUEE4DKLhFAAAEEEEAAAQQQQAABnwVimizG5xOgbAgggAACCCCAAAIIIIAAAp0TIAh2zotXI4AAAggggAACCCCAAAJJL0DX0KSvQk4AAQQQQAABBBBAAAEEEOicQKvJYrKzs91soawV2DlIXo0AAggggAACCCCAAAIIJItAq66hweLxNTU1xgyiyVKNlBMBBBBAAAEEEEAAAQQQiF0g5gXl1UqYk5MT+555JQIIIIAAAggggAACCCCAgJcCMU0WE7QS6gzoNuplPVIoBBBAAAEEEEAAAQQQQCBmgZhbBIuLiy0rKyvmHfNCBBBAAAEEEEAAAQQQQAABPwVaBcH6+norKSmxFStWuNY/uoP6WXGUCgEEEEAAAQQQQAABBBDoqkCrWUOZIKarlLwPAQQQQAABBBBAAAEEEEgOAdYRTI56opQIIIAAAggggAACCCCAQNwEYposJm5HY0cIIIAAAggggAACCCCAAAI9LkAQ7PEqoAAIIIAAAggggAACCCCAQPcKtAqCVVVVVlFR0awU+fn5lpub270l42gIIIAAAggggAACCCCAAAIJEYgEwWCtQC0R0TL0KRzW1dWxhmBCqoCdIoAAAggggAACCCCAAALdKxAJggp7GRkZ7S4XUV1dbQ0NDbQMdm/9cDQEEEAAAQQQQAABBBBAIO4CLgiqNbCsrMzy8vIsMzOzzYNofcHKykorLCy0tLS0uBeEHSKAAAIIIIAAAggggAACCHSPAEGwe5w5CgIIIIAAAggggAACCCDgjQBdQ72pCgqCAAIIIIAAAggggAACCHSPAJPFdI8zR0EAAQQQQAABBBBAAAEEvBFg+QhvqoKCIIAAAggggAACCCCAAALdI8CC8t3jzFEQQAABBBBAAAEEEEAAAW8ECILeVAUFQQABBBBAAAEEEEAAAQS6R6BZENRagUuWLGm2cLwWktfSEmPHjm13aYnuKSpHQQABBBBAAAEEEEAAAQQQiIdAJAi2FQKDA2gNwZKSEhs+fHi7C87HozDsAwEEEEAAAQQQQAABBBBAIPECMa8jqJZBtRYWFBRY7969E18yjoAAAggggAACCCCAAAIIIJAQgZiDoFoFKysrrbCw0NLS0hJSGHaKAAIIIIAAAggggAACCCCQeAEXBJuamqy8vNwGDhzYbtdPdR2tra2lRTDxdcIREEAAAQQQQAABBBBAAIGECkTGCHY0DlAhcOHChUwYk9CqYOcIIIAAAggggAACCCCAQPcIsKB89zhzFAQQQAABBBBAAAEEEEDAGwHWEfSmKigIAggggAACCCCAAAIIINA9AgTB7nHmKAgggAACCCCAAAIIIICANwIEQW+qgoIggAACCCCAAAIIIIAAAt0jQBDsHmeOggACCCCAAAIIIIAAAgh4I0AQ9KYqKAgCCCCAAAIIIIAAAggg0D0CnQqCWmKiT58+LCjfPXXDURBAAAEEEEAAAQQQQACBhAhEgmBjY6OVlpZaTU2NO1BxcbFlZWW5vwdrDPbt29eKiooIggmpCnaKAAIIIIAAAggggAACCHSPgAuCTU1NVl5ebunp6Zabm+uCn/5dUFBgS5cutYqKCsvPz3ffY0MAAQQQQAABBBBAAAEEEEhuARcE1RpYVlZmeXl5lpmZ6c6oqqrKBcDs7GxaAZO7jik9AggggAACCCCAAAIIINBMoN0gWF1dbbW1ta5VsHfv3rAhgAACCCCAAAIIIIAAAgiERKDDIKhzzMnJCcmpchoIIIAAAggggAACCCCAAAISIAhyHSCAAAIIIIAAAggggAACKSYQCYLRM4a2Z8B4wRS7OjhdBBBAAAEEEEAAAQQQCKVAp9YRDKUAJ4UAAggggAACCCCAAAIIpJgAQTDFKpzTRQABBBBAAAEEEEAAAQRaBcFg2YhoGtYQ5EJBAAEEEEAAAQQQQAABBMIjEAmCWktQ4wSzsrJaLRyvcFhXV8d6guGpd84EAQQQQAABBBBAAAEEUlggEgQV9jIyMtpdLkLrCjY0NLQKiSlsx6kjgAACCCCAAAIIIIAAAkkp0O7yES3Ppr6+3iorK62wsNDS0tKS8mQpNAIIIIAAAggggAACCCCAQAfrCBIEuTwQQAABBBBAAAEEEEAAgXAK0DU0nPXKWSGAAAIIIIAAAggggAAC7QowWQwXBwIIIIAAAggggAACCCCQYgIsH5FiFc7pIoAAAggggAACCCCAAAIsKM81gAACCCCAAAIIIIAAAgikmEDMs4ammAuniwACCCCAAAIIIIAAAgiEVqDdILihdQVDK8KJIYAAAggggAACCCCAAAIhFyAIhryCOT0EEEAAAQQQQAABBBBAoKUAQZBrAgEEEEAAAQQQQAABBBBIMQGCYIpVOKeLAAIIIIAAAggggAACCESCYGlpqdXU1HQokp2dbUVFRZaWloYcAggggAACCCCAAAIIIIBAkgqwfESSVhzFRgABBBBAAAEEEEAAAQS6KkAQ7Koc70MAAQQQQAABBBBAAAEEklSAIJikFUexEUAAAQQQQAABBBBAAIGuChAEuyrH+xBAAAEEEEAAAQQQQACBJBUgCCZpxVFsBBBAAAEEEEAAAQQQQKCrAgTBrsrxPgQQQAABBBBAAAEEEEAgSQXaXUcwSc+HYiOAAAIIIIAAAggggAACCGxAgCDIJYIAAggggAACCCCAAAIIpJgAQTDFKpzTRQABBBBAAAEEEEAAAQQiQbC0tNRqamo6FMnOzraioiJLS0tDDgEEEEAAAQQQQAABBBBAIEkFaBFM0oqj2AgggAACCCCAAAIIIIBAVwUIgl2V430IIIAAAggggAACCCCAQJIKEASTtOIoNgIIIIAAAggggAACCCDQVQHWEeyqHO9DAAEEEEAAAQQQQAABBJJUoFUQrKqqsoqKimank5+fb7m5uUl6ihQbAQQQQAABBBBAAAEEEEAgWiASBBsbG00zh2ZlZbUKfQqHdXV1zBjKtYMAAggggAACCCCAAAIIhEAgEgQV9jIyMiwnJ6fN06qurraGhgZaBkNQ6ZwCAggggAACCCCAAAIIpLZAzJPF1NfXW2VlpRUWFrKOYGpfM5w9AggggAACCCCAAAIIJLkAQTDJK5DiI4AAAggggAACCCCAAAKdFaBraGfFeD0CCCCAAAIIIIAAAgggkOQCTBaT5BVI8RFAAAEEEEAAAQQQQACBzgqwfERnxXg9AggggAACCCCAAAIIIJDkAiwon+QVSPERQAABBBBAAAEEEEAAgc4KEAQ7K8brEUAAAQQQQAABBBBAAIEkF4jMGqrF5Gtqajo8nezsbBaVT/IKp/gIIIAAAggggAACCCCAwAZbBJuamqy8vNwWLVpkxcXFlpWVhRoCCCCAAAIIIIAAAggggEASC3QYBKurq00thfn5+Zabm5vEp0nREUAAAQQQQAABBBBAAAEEAoE2g2B9fb2VlJS414wdO9YyMzMRQwABBBBAAAEEEEAAAQQQCIlAu8tHFBUVWU5OTkhOk9NAAAEEEEAAAQQQQAABBBBo1SJYV1dns2fPtmHDhllBQYH17t0bJQQQQAABBBBAAAEEEEAAgRAKMGtoCCuVU0IAAQQQQAABBBBAAAEEOhLY4Kyh8CGAAAIIIIAAAggggAACCIRLgCAYrvrkbBBAAAEEEEAAAQQQQACBDQoQBDdIxAsQQAABBBBAAAEEEEAAgXAJEATDVZ+cDQIIIIAAAggggAACCCCwQQGC4AaJeAECCCCAAAIIIIAAAgggEC4BgmC46pOzQQABBBBAAAEEEEAAAQQ2KBBzEKyvr7fKykorLCy0tLS0De6YFyCAAAIIIIAAAggggAACCPgpEHMQ9LP4lAoBBBBAAAEEEEAAAQQQQKCzAm0Gwbq6OquqqrKioiKrqamx0tJSGzBggI0dO9YyMzM7ewxejwACCCCAAAIIIIAAAggg4JFAqyDY1NRk5eXlNmTIEOvXr58Lgbm5ua7IS5YssYKCAuvdu7dHp0BREEAAAQQQQAABBBBAAAEEOiPQKgg2NjZaWVmZ5eXl2Zo1ayItg/o7YwQ7Q8trEUAAAQQQQAABBBBAAAE/BTpsEfzmm2+strbWtQIuW7Ys8ndaBP2sTEqFAAIIIIAAAggggAACCMQi0O4YwdmzZ0fGBWpH6i6qQMgYwVhYeQ0CCCCAAAIIIIAAAggg4K8As4b6WzeUDAEEEEAAAQQQQAABBBBIiECvlStXrs/IyEjIztkpAggggAACCCCAAAIIIBAtwDAzP64HFwS1QLxmB/3yyy87LNWgQYPckhIsKO9H5VEKBBBAAAEEEEAAAQSSTYAg6EeNtdkiWF1dbQ0NDZFlI1RUrSuolsOcnBw/Sk4pEEAAAQQQQAABBBBAIOkECIJ+VFmrIBi9fET0xDD19fUsH+FHnVEKBBBAAAEEEEAAAQSSVoAg6EfVtQqCwYLy6enprVoEv/32WxaU96PeKAUCCCCAAAIIIIAAAkkpQBD0o9ra7BoahMHFixdHSqkF5nNzc/0oNaVAAAEEEEAAAQQQQACBpBQgCPpRbcwa6kc9UAoEEEAAAQQQQAABBFJCgCDoRzUTBP2oB0qBAAIIIIAAAggggEBKCBAE/ajmmCeL8aO4lAIBBBBAAAEEEi2gieO0rNSoUaPc0lJLliyxrbbayjRXwIoVK+J++KysLBsxYkTc98sOEUDATwGCoB/10maLoJaK2HLLLU0fzGwIIIAAAggg0HMC69evty+++MLWrFnjCvHZZ5+5P+vq6kwzemv75ptvImsB6/UKbqtXr3bf0/uix/zr//S+zz//3PRafX399dfWp08f02zhH3/8sWmuAB82lWfw4MGtijJ8+PDI/22xxRbuniXYNt98c9O6x9o23XRT9/5evXq5JbAGDhzo/r9v376WnZ3t/q73yiB6pnQfzp0yIBBmAYKgH7XbZotge4vLs6C8H5VGKRBAAAEEkkcgCFvBnyr5unXrXPjQ9uqrr7o/33jjDVu1apW9++677nv6Mwh6Lc82+iYq+u8KPPoKtpY3W9/73vdawe22226mmcJbbgpUo0ePjhlaLYa1tbU2duxY++STT1zZd9ppp0jA0r2FgtiwYcPcPvXQWesWa1NLo4Koyrt27Vp7++23Ta2S2oLzUUvk/PnzI+VROF6wYEHk39G++s/oMBv8veVrok9uwIABNmbMGPdf3/3ud91xhw4dajvssIMLjTqXaN/ANvg/bmxjvlR4IQLuZ52t5wUYI9jzdUAJEEAAAQSSXEABTq1wixYtcq1zCijqUqlgpJY7fV8tdCtXrnQBRa9bvnx5JAwGp7/JJpu4oKRWqrS0NNeypdYvBSXN3K3WL21bb721u5FSi1fQ+qX/V9BSoNKmfel7qXLDJVs5B5uCYhAAly1b5v67oaHBtX5qk6nqQeFw4cKFLniqvlRvQX22vCzVqti/f38XCFVHsg7MVSebbbaZbbfddq5+VFfbb7+9e73CJBsCCPxPIFU+l3yvc4Kg7zVE+RBAAAEEekRALVAKDgp2aqUKWusUFNR98v3333fdLktKSpq1PinAqeuhvhQUFA70d7W69evXLzIWTq1PCnK77LKL+1Otb9wc9UhVt3tQ1bVaN7V98MEH7lpQvSvUV1ZWulCpa0QhUsFS14O+p7/rmone1Lq47bbbupbFnXfe2V0X+lPXhK4PdU1V0NTf9T02BMIswGedH7XbZhBUV43o7hdBUeka6kelUQoEEEAAgfgJVFRUuHF3Cnf63aeWPbUgqcVO3Rv1pZv66ElSFOo0uck222xjOTk5ruVHY9H0f7qJ15deoyCom3v9XX+yhUtALY66PhQEFQgVBBUCgwcIH374oXuAUF5e7q4xfen/orut6hrR9aGWQ4XB4FpRcCwsLHTXl7rb6tpiHGO4rp9UPhuCoB+13+4YwWDxeP1CLCgocN0m9EtMH0hsCCCAAAII+C6gm3F1F1y6dKnr7qeughqXplYctfK88847rSZR0Tg3devTzbi6/OlLLTi6CdcYMt2cq+smN+S+177f5dNEPeqGqlD46aef2ldffeX+1P8pVOpaVZfioFtx9AN5XZ+6R8vLy3PXox5AaDyn/l8P7PUVdA/2W4HSpbIAQdCP2u9w+Qh9kGicg34B6imXukHo6ZS6vbAhgAACCCDgk8Drr79ub775pmvV++ijj1xXPrW8aGIWtejpz+jtBz/4gfudpu55mjBFIVBdNDW2TmPA9Ke+2BDoLoFgEiH9GVy7ehCvlsS5c+e6lmp1TdVkOsH1rGs1GC8aXLMaV6oH9xMnTrT8/HzbddddCYfdVYkcJyYBgmBMTAl/UasgqA8edWEYMmSIe8KkLjN64qSNIJjw+uAACCCAAAJtCKiFRMMWFPDUuqeWFN0cB618wWQgequ6a6pVRC0muiHW3/U7TS15+p5a+Vgeicss2QV0zetLPwP6mQi6N2sCHP2/WsLV8hhsQeuhJrnRWEU95Nff9SBEPx9qUWRDoLsECILdJd3xcdocI6j+7gqD6hKqlsA5c+a4vWhgO11D/ag4SoEAAgiETUATcQRjrbSUglpC9Pvn5ZdfbjU+LxhXpT933313Ky4utj322MP9yYYAAv9fQN2jNZmR7uleeukl11qurtHBxDa6x4serzhhwgTXFfqAAw5wreXBJEcaGhS9LAm+CGysAEFwYwXj835mDY2PI3tBAAEEEOikgFr11NNE3Tn1d7VgaEIWtWwE6+dprJ5uSvUQUi0ao0aNcmu6qVUvGBvVycPycgRSWkCTIKmlMBiDqEmS1Iqon0P9PKqFUVuwNIm6TOtnb8cdd7Rx48a5Vna1tkcvW5LSoJx8lwQIgl1ii/ubCIJxJ2WHCCCAAAISUEuDgp26dKplQmOb3nvvPXvrrbdcC0Wwnpu6pyncad01zZy43377uVkSNa5J32NDAIHuE1AwVGu8JlZ67bXX3Cy6Cof6eVWA1M+15orQ2EO1HhYVFbnupepuqp9fPaBhMqXuq69kPRJB0I+ac0FQP9ClpaWuj3lHG8tH+FFplAIBBBDwVUDBT2Fv+vTp9s9//tN1QdP/qcunun5q082jgp5a+vbcc083I7XWUlPrn7qisSGAgD8CmmhJLfT6+Q2GDr366qs2e/ZsN2mNvq+b+mC9TIVB/Yyrm/aBBx7oJmLipt+f+vSlJFwTftREu+sI6ultsISEiqonQywf4UelUQoEEECgpwUWL17sJm5Rd06NQQoWWNcEY9rUdVMtBpqAYuTIka7FQJNTaPF0NgQQCIeAxhhqKRY9/NHyF8Gf6t6tzwiFRG36+VfXUn0WjB492nUv1dqb6gnAlpoCBEE/6r3D5SOim/b1FIhZQ/2oNEqBAAIIdJfA+vXrXVcwfc2YMcPuv/9+17VT44u06Ze5vjSRhFr31J3zyCOPZNKW7qogjoOAxwLqFfDvf//bfXYoGAafJfpc0bbDDjvY+PHj3TIX3/nOd1yX0uAzxePTomhxECAIxgExDrtod/kIddFp2SKoLj6aSZTKi4M8u0AAAQQ8FdDEEVqTr6yszK0lq/FC+lO/A7Rpls699trLtfhpSQZ9qeWPJRk8rVCKhYAHAl999ZUbb6iWQ40XVk8CTRKlzxa1HKprqZaxUEuhJqPRZ4zuQzVBDVv4BMgSftRpm11Dg7UE9fQm2PRDGR0M/Sg+pUAAAQQQ6KqAxvzo5mzlypWm5Rq0TIO+ampq3IyBmqhFQwL05xFHHOGWZ9DNmb7HhgACCMRDQGOI1ctAn0FqQdR8FepxoNlN1XK4ySab2P777+96HGhcsdYC1cRSAwYMoGEiHhXQQ/sgCPYQfIvDMmuoH/VAKRBAAIFuEdAMns8884zNnDnTPZ3XLIC64VJrn6aI18QOuuFS4FMrnyZx0Xg/NgQQQCDRAgp++jxSGNSXZi3VpDTqXhosKaMHU/pS66EmnTr44INt7733Nq0pypY8AgRBP+qKIOhHPVAKBBBAIK4CuqHSZC76UtdOze43b948191Tv4A1cYNupNTdX+FP43M0kQMbAggg4KOAupLqc2zOnDlurVFNUKVupuvWrXMzDisMfu9733PLWWjtQ33G0V3dx5r8/2UiCPpRN20GQTXJ6wet5cbyEX5UGqVAAAEE2hJQq97zzz9vs2bNskceecRWr17tvnSjpC6eukE6/vjj7dhjj3VPz7V0kL7YEEAAgWQR0EMufaZpxlJ1K1XvBnUpVU8HjTVUV1J1X9dSNHrQ9eMf/9h1KdXf2fwRIAj6URdtzhqqNQU1HpAnKX5UEqVAAAEE2hIIFmd/99133VqwmoBB3ac0dkazd2633XaRBZ8VAvUwjw0BBBAIq4A+E/VZ+N///td9HupL3eG1aRIafS5qplKNd9aSFsx90XNXAkGw5+yjjxzz8hF+FJdSIIAAAqkpoJY9re+qcTNTp061adOmWW1trXv6rdY+Tbt+yCGH2HHHHeemY2dDAAEEEDDXNf6pp56yRx991K15qEmy9HmqiRG33XZb+8lPfmJHHXWUW9tQn6NqSdRyOGyJFSAIJtY31r3HvKB8rDvkdQgggAAC8RHQbJ4vvfSS/etf/3JPtjUeRmNjgjX7DjzwQLeUg55064vJEuLjzl4QQCCcApocSzPi67P0xRdfdLMkKyhq0+L2GleoVsL99tvP9PmqcdRsiREgCCbGtbN7bbdrqJ46t9wYI9hZXl6PAAIIxCag8S6axVPdmLSG33PPPef+1Kbp0nNycmzUqFE2YcIE+/73v++eXLMhgAACCGycgHpWqIeFHrgpIOoz+IsvvnA7VSDUJDTqZaH1UgcPHswDt43jjrybIBgnyI3cDbOGbiQgb0cAAQQ2RkCtfnfddZc98cQTrtvS119/bY2Nje6ptCY5OProo90MeJtvvrlbcJkNAQQQQCD+ApqERt3v9Rmsnhf33nuvzZgxw3XB1+QzmjdDn8VqKZw4caIbZ8jWdQGCYNft4vlOgmA8NdkXAggg0IGAxqWoi6eWcNBSDm+++aZpSnRteXl5VlhY6NbFKi4udjcZtPpxOSGAAAI9J6BZSOfPn+/WMtSkXPrsLi8vd4FRoVAthvq81ue2Pr+ZZDH2uiIIxm6VyFe2O0ZQF37Lja6hiawK9o0AAmET0BNmfWmK88mTJ7slHbRpjJ++9Jl64okn2iWXXOJa/NgQQAABBPwW0NIVf/3rX2369OluDLfCoj7ntWkdw7PPPtt+9KMfuXXymHSm/bokCPpxnXe4fISKqDErWntFg2k1M53GqbAhgAACCLQvsGjRIneDoHWtqqqq3FNk3RBoCYe99trLfY0ZM8ZN8MI6flxJCCCAQHIK1NTUuKUq1LtDLYWvvPKKG1+4xRZbuM94jetWq6Em9eL+uXkdEwT9uOY7XD5CM9AtWLDARowY4RburKysdE3f3Lj4UXmUAgEE/BCoq6tz40h0Q6ClHV599VU3pmTgwIGu1U9LOpx++ul0G/KjuigFAgggkBABje/W4vbBZF/Lli2z5cuXu6Uq1N1fvwsOPvhg93tB672mchhK5XNPyMXXxZ22CoK6WPVUQ1PmqqtSRUWFDR061O2eINhFZd6GAAKhE1D3ILX6qYuQxvvpF766gGqMyKRJk9xEL5phTl9al4oNAQQQQCB1BL799lu3VIXuo7WOoYYG6P/69evn7rFHjhzp1i/UTNBqQUy1jSDoR423OUawvr7ehUF1CVVL4Jw5c1xp1cxN07YfFUcpEECgewX0C1zdPNXqp6nG1QVo1apV7snuzjvvbPvuu68dcMABzCTXvdXC0RBAAIGkEND99BtvvOHWL9SfCojqWqrZoPfcc083Q7TCoYYQqLUw7BtB0I8aZtZQP+qBUiCAgKcCWt7hwQcfdF0+ly5dapr5Uz0njjjiCDv33HNdCNQvcrrMe1qBFAsBBBDwSEATy6gLqR4uaibSe+65xz1c1KbfI/3793drxf70pz916xeGNTCF9bw8utRiKkqHYwSjpy5XKyFdQ2My5UUIIJDEAlpDSq196u75n//8x00CoE2BT7+U9eRW04Wraw8bAggggAACGyugB45z585148v15+uvv+6Con7PaHIxTTajrzCtXUgQ3NirJj7vjwRBBT2tZ6WLsb1NYwXVXZTKiw8+e0EAgZ4X0Fg/fe7p8++hhx6yxx9/3P0CViufuucccsghNmXKFBs9enTPF5YSIIAAAgiEXkD35OqJonGFH3zwgRuGoN9VCoZnnHGGm3RGwxI0m3+yLlFBlvDjMo65RdCP4lIKBBBAID4CmulTYzXUJUetf1oqRzMlq0vOQQcd5J6+6sFXenp6fA7IXhBAAAEEEOikwKeffurm7dCi9pp05v3333e/q/Lz891C9gceeKBbtzC6F18nD9EjLycI9gh7q4MyRtCPeqAUCCCQYAGNy9AvVE32ovX9FAD1lFU9HYYPH+4G6qv1T2v7sSGAAAIIIOCbgManv/fee/boo4+6Was1K6mWLtJs1QqEGleYm5vrfo9pCSOfN4KgH7XTLAhqRjx1iQq6f1ZXV9v8+fNdSfPy8tzFxYYAAggkm8Df//53u/TSS+2rr75ys7TpF5Cm7b7kkkts6623duv9+f5LM9nMez4ytQAAIABJREFUKS8CCCCAQOIE9CBTPVs0s78mnHn55Zfd7zYtRaFuo2effbZNnDjRsrOzE1eIjdgzQXAj8OL41kgQVOjTU4UgBOriUjDUNLaaxUh/10YYjKM+u0IAgbgLqOXv448/doPu1fVTIXDt2rWu5U8Tvey3336u9S8V122KOzY7RAABBBDwQkAPOTXR2QsvvODGvKs7qVoQd9llF9d1VJOcaay7Wg992AiCPtSCmQuCGgMTLBwf9DFuGfyYNdSPCqMUCCDQtoB+4emX4HnnnefGUGjTIPrvfve79uc//5mHWFw4CCCAAAIpI/DZZ5/ZFVdcYY899ph988037rx1vz9p0iTXG0YTz/TkRDMEQT8uRRcE1eJXVlbmun8qCOqGSk8S1F0qWECeIOhHhVEKBBD4n4C6xmi839NPP+2m3P7kk09sq622ssMOO8z2339/1wK47bbbQoYAAggggEBKCuj+vbS01PWS+ec//+mWptB9v3r4aWkKPSydMGGCu+fvzo0g2J3a7R+rzSCoi0ZBUN1EgxZCdRXVrHosH+FHxVEKBFJRQA+p1IVdk77ce++99uSTT7oxEvoFNmLECDv//PNdFxg2BBBAAAEEEGgtoN+hd911l1uaQt1J9TtUv1u1JMVpp51mI0eOtC233DLh4+YJgn5cnZExgtFdQVuOF2xsbHRPE9SMHLQQ+lF8SoEAAqkioO7rV111lRsYr8+o1atX2wEHHGA/+clP3FNNfTZp7T82BBBAAAEEEOhYQPf2eqiq+/u//OUvbrKZYK1ChUF1IVXvmn79+iWEkiCYENZO7zQSBIPuoJqKtn///m5tErUGBjMSjRkzhhDYaV7egAACXRXQLynNWqwpsrV20ltvveU+k/TZpC6fp556KuP+uorL+xBAAAEEEIgSWLRokT3xxBNushkts/TFF1/YNtts4yZX0/q6mmhm8ODBcRtXSBD04/JjHUE/6oFSIIDA/wlo1s+HH37Ybr/9djfpi5a0ycjIcN0+J0+e7J5OajFdNgQQQAABBBCIr4AewjY0NLjxhDfeeKO98847rpuoHsRq1u0rr7zSRo0atdEHJQhuNGFcdkAQjAsjO0EAgY0R0Ixmzz//vD377LPul8+yZctcDwQ9idQgdnUBZUMAAQQQQACB7hXQZJKaaEYtheqhs2bNGhs3bpyNHz/eTcqmZSk0G2lnN4JgZ8US83qCYGJc2SsCCGxAQL9MVq5caXfeeaeb+EVTXavlb7vttrMbbrjBDj30UAwRQAABBBBAwBMBzdSt39lqKdTfgx4711xzjR177LFufV7NSBrLRhCMRSnxryEIJt6YIyCAQJTAihUr7L777rOZM2e6Qer690477eS6fWoa68LCQrwQQAABBBBAwFMBdR/V6gIau68ZSPW7XA9y99hjD9d99MQTT7ShQ4d2WHqCoB+VSxD0ox4oBQKhFlDY0y+Nf/zjH3bHHXe4p4hq+dMkVBr7p8lf2BBAAAEEEEAg+QQ0sdstt9ziZvVeuHCh7bzzzjZv3jyCYBJUZZtBMJgptGX5Bw0aZEVFRTE3+ybB+VNEBBBIoIDWKLr77rvdekVa7F3dQQ8++GC78MIL3Zqk+kxhQwABBBBAAIHkF1B++OCDD2z27NnuIW9HGy2CftR3qyAYrBmYm5trWVlZfpSSUiCAQNIIaNzfK6+84gaWaypq/WLQDGNa6P3444+3HXfcMWnOhYIigAACCCCAQPwFCILxN+3KHtsMgpohKC8vz00Vy4YAAgjEIqCFaK+99lq7/vrrTbOAattnn31s6tSpLgj26tUrlt3wGgQQQAABBBAIuQBB0I8KbrNraHV1tVtDRK2CbAgggEB7Agp/zzzzjE2bNs1mzZpl6gqq7uPHHHOMHXjgge7vbAgggAACCCCAQLQAQdCP68EFQU31qhl/vvzyyw5LxRhBPyqNUiDQkwIKf1rn77nnnnMzfWrc38CBA93MnxdffLF9//vf78nicWwEEEAAAQQQ8FyAIOhHBTFrqB/1QCkQ8F5g/fr1brF3rSGkKaOD1r+zzz7b9tprL9t+++1t00039f48KCACCCCAAAII9KwAQbBn/YOjEwT9qAdKgYC3ApWVlW7yl5tvvtkqKipc69+4cePcjGDjx483Psy9rToKhgACCCCAgJcC3Dv4US3tLh9RVVXlxvfoqb/WB+nfv7+NHTuWCWT8qDdKgUDCBd577z27/PLLXQhctWqVWzbmiiuusJ/97Gc2YMAAWv8SXgMcAAEEEEAAgXAKEAT9qNdWQbCpqckt/DxkyBDr16+fGzsYTBqzZMkSt/YXledH5VEKBOItoHHCTz31lD3wwAP27rvvup91tfodeeSR7ksPhNgQQAABBBBAAIGNESBLbIxe/N7b4fIRmgQiaBnU39VFrLCwkAXl4+fPnhDocQFN/lJbW2u33nqrW/pBm5aOOeGEE+zKK690XUHZEEAAAQQQQACBeAkQBOMluXH76bBFUGuB6QZRrYCaJTD4O5W3cei8GwEfBDT5y8yZM+2+++6zl19+2c3+qXX/Jk2aZPvvv7/l5OT4UEzKgAACCCCAAAIhEyBL+FGh7Y4RnDNnTmRcoIqq7qIKhCwy70fFUQoEuiKg8PfZZ5/Z3Llz7bLLLnOTv2y11VY2YcIEmzJlilv4nQ0BBBBAAAEEEEikAEEwkbqx75tZQ2O34pUIJLXAggUL7LrrrrMXXnjBrRmanp7uuoIedthhts022zD2N6lrl8IjgAACCCCQPAIEQT/qiiDoRz1QCgQSItDY2OiCnyaA+dvf/ma9evWy3Xff3Y499lg77bTTEnJMdooAAggggAACCHQkQBD04/pwQVDTwpeVlVleXp716dPHzRSqFoOW26BBg9ySEno9GwII+C3w+OOP28knn2yrV692BT3mmGNcd9ARI0a4QMiGAAIIIIAAAgj0hABBsCfUWx+TFkE/6oFSIBAXgQ8//NDuvfdee/rpp23hwoXu4c6Pf/xj++lPf2rDhw+PyzHYCQIIIIAAAgggsDECBMGN0YvfewmC8bNkTwj0iIBm+9T4v4svvtiee+4516qv0Hf++ee7ALjJJpv0SLk4KAIIIIAAAggg0JYAQdCP66LDWUNbFpGuoX5UGqVAIBB49tln7ZZbbrGSkhJbvny5TZw40c4++2wbPXq09evXDygEEEAAAQQQQMA7AYKgH1XS5oLyGiOYm5trWVlZfpSSUiCAQERgxYoVNmvWLLvpppvstddes6FDh9q+++7rxv/R/ZMLBQEEEEAAAQR8FyAI+lFDbQbBYOIY1gz0o5IoBQISWLt2rd14440uANbW1rouoOeee65NnjzZttxyS7qAcpkggAACCCCAQFIIEAT9qKY2u4ZWV1dbQ0ODaxVkQwCBnhXQg5np06fbAw88YIsXL7Zx48bZSSed5CaBGThwYM8WjqMjgAACCCCAAAKdFCAIdhIsQS9vt2soy0ckSJzdIhCDwLp162zVqlV29dVXuxbATTfd1Lbddlu74YYb7KijjophD7wEAQQQQAABBBDwU4Ag6Ee9MGuoH/VAKRBwAuvXr7fXX3/dpk6d6sYBajzg4Ycf7loANQ6Q7tpcKAgggAACCCCQ7AIEQT9qkCDoRz1QihQX0BIQmqTp5ptvtieffNL69+9v3/nOd+z3v/+9FRUVpbgOp48AAggggAACYRIgCPpRm+2OEZw/f36rErJ8hB+VRinCJTB37lw77bTT7KOPPnITvmj9v0mTJjEDaLiqmbNBAAEEEEAAgf8TIAj6cSl0uHyEirhkyRIrKCiwhQsXWkZGhuXk5PhRckqBQBILqAVQLX+33367zZ4927bffns77LDD7Mwzz2SSpiSuV4qOAAIIIIAAAhsWIAhu2Kg7XtHh8hGann7BggU2YsQI041rZWWlFRYWWlpaWneUjWMgEEqBadOm2XnnnWeff/65GxOoBeC1LIRaA9kQQAABBBBAAIGwCxAE/ajhVkGwqanJysvLbciQIbb55ptbRUWFW7BaG0HQj0qjFMknoHX/ZsyY4VoANRZwhx12sJ///OduBtAdd9wx+U6IEiOAAAIIIIAAAl0UIAh2ES7Ob2tzjGB9fb0Lg+oSqpbAOXPmuMOOGTOGrqFxrgB2F26B5cuX28yZM+2CCy6wL774wrbeems79dRT7cILL3RdrdkQQAABBBBAAIFUEyAI+lHjzBrqRz1QipAJ6AGK1v978MEHraqqyo37u+qqq2yvvfaywYMHh+xsOR0EEEAAAQQQQCB2AYJg7FaJfCVBMJG67DvlBDTu75lnnnELwS9evNhGjRplJ598susGutlmm6WcByeMAAIIIIAAAgi0FCAI+nFNNAuCwfhA3cBGbxojqG6iVJoflUYp/BS44447XKvfV1995bqAalKY0aNHW79+/fwsMKVCAAEEEEAAAQR6QIBM0QPobRwyEgTr6urcWMA99tjDsrKymr20urratK5gW9/z4zQoBQI9I7BixQp74okn7J577rF58+bZuHHjbPLkyXbcccf1TIE4KgIIIIAAAggg4LkAQdCPCnJBMD09PTJTaMsQGBRTQTFYU5DK86PyKEXPCWgM4KxZs+zEE080zQiqGXbvu+8+O/zww61Xr149VzCOjAACCCCAAAIIeC5AlvCjglwQ1LqAZWVllpeXZ5mZmW2WTDOJsnyEH5VGKXpOQC2Ajz32mN1///321ltv2c4772znn3++TZgwwQYOHNhzBePICCCAAAIIIIBAkggQBP2oKIKgH/VAKTwXUAB86qmn7OKLL7Zly5a5hyZnnHGGmwSmb9++npee4iGAAAIIIIAAAv4IEAT9qAuCoB/1QCk8FvjrX/9q11xzjX388cdu6Yebb77Z9tlnH1oAPa4zioYAAggggAAC/goQBP2om0gQLC0ttS+//LLDUg0aNMiKiopMXUnZEAizQGNjo1sG4vrrr7e3337btQCeeeaZdsopp7TbfTrMHpwbAggggAACCCAQLwGCYLwkN24/rCO4cX68O4QCCxYssEMOOcStA6glVW688UYXAnkAEsLK5pQQQAABBBBAoNsFCILdTt7mAQmCftQDpehhgbVr17pZQG+66SZ74YUXXBfQc845x0444QTbZptterh0HB4BBBBAAAEEEAiPAEHQj7okCPpRD5SihwTUBVQtgJr586WXXnLj/rQEhFoBtSQEGwIIIIAAAggggEB8BQiC8fXs6t4Igl2V431JLbB+/XqbM2eOXXTRRTZ37lzbbLPNXAvg8ccfbzvuuGNSnxuFRwABBBBAAAEEfBYgCPpRO62CoNYLLCkpsZUrV7oS9u/f38aOHcsEGX7UF6WIg8A777xjd955p02bNs21+u2999529dVX2/Dhw+Owd3aBAAIIIIAAAggg0JEAQdCP66NZEKyqqrK6urpmM4Oq65xmFM3KyrLc3Fw/Sk0pEOiCwNdff22/+tWvXABcs2aN6w567rnn2pZbbmm9evXqwh55CwIIIIAAAggggEBnBQiCnRVLzOsjQVABcMmSJW6SjOXLl7vQpxkTKyoqLCcnxxYtWmRDhgxxgZANgWQSqK6utrvuusv+/Oc/uyVSJk2aZL/4xS9s3LhxyXQalBUBBBBAAAEEEAiFAEHQj2p0QTA9PT0S+HTTPHTo0EhX0CAgDhs2zPS9/Px8o/L8qDxK0bGAWv0effRRO/XUU22TTTZx1+7zzz/vrm82BBBAAAEEEEAAgZ4RIEv0jHvLo0YWlP/0009t2223tc8++8yNlQoqSK2CCxcujHxvu+22Yz01P+qOUnQgcP/997txgOrWPHr0aLvsssts//33Z6wrVw0CCCCAAAIIINDDAgTBHq6A/zt8qyCocYIjRoyIhL1gen11FVVIJAj6UXGUorXA6tWrbf78+TZlyhSbN2+ebb/99nbBBRfYaaedBhcCCCCAAAIIIICAJwIEQT8qolnXUHWZW7p0qWVkZLhxgdrUHbShocEtqr148WK6hvpRb5SihYCuUwW+1157zbQ4/O23326HHXaYDRo0CCsEEEAAAQQQQAABjwQIgn5URqvJYtQaqAW2Ffq0KRwG/8dkMX5UGqX4/wJaC1DX6kMPPWTXX3+9ZWdn2wknnOBmA9WDCzYEEEAAAQQQQAAB/wQIgn7UCctH+FEPlKILAtdee61dc8019u2339rRRx9tt912m2sBZCmILmDyFgQQQAABBBBAoJsECILdBL2Bw7CgvB/1QCliFPjmm29s+vTpNnXqVHv//fftoIMOcmsD7rPPPjHugZchgAACCCCAAAII9KQAQbAn9f937FZB0I9iUQoEmgto0qKPPvrIfv7zn9vs2bNdl+VbbrnFjQNkQwABBBBAAAEEEEgeAYKgH3VFEPSjHihFBwJa2uS3v/2tPfHEE7bFFlvYddddZ4cffrj7OxsCCCCAAAIIIIBAcgkQBP2oL4KgH/VAKdoQWLZsmT355JN24YUXWp8+feyQQw4xjQscNmwYXggggAACCCCAAAJJKkAQ9KPiCIJ+1AOlaCEwbdo0+/Wvf+2WMxk/frzdcMMNNmbMGJwQQAABBBBAAAEEklyAIOhHBUYWlC8rK7O8vDzLzMz0o2SUIuUE1q1bZ7NmzbIbb7zRXnzxRdt9993tl7/8pU2cONG1CLIhgAACCCCAAAIIJL8AQdCPOiQI+lEPKV+KFStWuIlgNCNoRkaGXX311TZlypSUdwEAAQQQQAABBBAImwBB0I8aJQj6UQ8pW4rVq1fbHXfcYX/4wx9s1apVdtppp7lAOHLkyJQ14cQRQAABBBBAAIEwCxAE/ajdSBAsLS21L7/8ssNSabHuoqIiS0tL86P0lCJpBbQcRHl5uQt+//3vf62wsNAFQnUHZUMAAQQQQAABBBAIrwBB0I+6pUXQj3pIqVKsXLnSTjnlFHv++edt8803t1tvvdXNCKouoWwIIIAAAggggAAC4RYgCPpRvwRBP+ohJUrx9ddfm2YDvfLKK62hocGOOOIItxzE4MGDU+L8OUkEEEAAAQQQQAABM4KgH1cBQdCPegh9KT7++GM79NBDrbKy0nbaaSd78MEHbezYsdarV6/QnzsniAACCCCAAAIIIPA/AYKgH1cD6wj6UQ+hLYXGAU6dOtUeeeQR22abbez888+3k08+2fr27Rvac+bEEEAAAQQQQAABBNoXIAj6cXUwWYwf9RC6UtTX19uMGTPs1FNPtU022cT23ntve/jhh00TDrEhgAACCCCAAAIIpK4AQdCPum+zRbCpqcnN6DhkyBDLysryo6SUImkEXn/9dbv44ovtjTfecLOAXnfddS4IsiGAAAIIIIAAAgggQBD04xogCPpRD6EoxdKlS1030D/+8Y/uIcLpp59uv/nNb1yLIBsCCCCAAAIIIIAAAhIgCPpxHRAE/aiHpC/Fk08+aWeddZbV1NS42UC1JITGBLIhgAACCCCAAAIIIBAtQBD043ogCPpRD0lbivnz59v111/vloUYNWqUWw5iwoQJSXs+FBwBBBBAAAEEEEAgsQIEwcT6xrp3gmCsUryumcCaNWvspptusksuucQ23XRTNybw8ssvRwkBBBBAAAEEEEAAgQ4FCIJ+XCDMGupHPSRVKWbOnGlXXHGFvffee/ajH/3ILrroIttll12S6hwoLAIIIIAAAggggEDPCBAEe8a95VFZR9CPekiKUlRXV7sZQO+44w4bOnSoawE86aSTkqLsFBKBRAo0NDRYRkZGIg/BvhFAAAEEEAiNAEHQj6okCPpRD16XQsuJ3HbbbXbLLbfYp59+apMnT3azgTIZjNfVRuEQQAABBBBAAAEvBQiCflRLsyBYV1dnVVVVVlRUZBoDVlJSYitXrnQlVQtQQUEB0736UW/dUor169fb22+/bb/73e/sxRdftOLiYtcKOH78+G45PgdBAAEEEEAAAQQQCJ8AQdCPOo0EQYXAsrIyGzt2rGVmZlp9fb1VVlZaYWGhWwdOC8wPHDjQcnJy/Cg5pUiowNq1a+3Xv/613XXXXW4ymPvuu8+OPPJIS0tLS+hx2TkCCCCAAAIIIIBAuAUIgn7UrwuC6enpLuhpEfCsrCxXsuggqJt/BcUlS5bQKuhHvSWsFOvWrbMZM2a4bqCzZ8+2SZMmuW6gI0eOTNgx2TECCCCAAAIIIIBA6ggQBP2o68isoWoNzMvLc62BbQXBlsHQj+JTingKfP3113bVVVe5xeDV+vvYY4/ZvvvuG89DsC8EEEAAAQQQQACBFBcgCPpxAbQbBFsWT0Fw8eLFlp+fzzhBP+ourqV4+umn3VqA6g48ZcoUO+uss2zYsGFxPQY7QwABBBBAAAEEEECAIOjHNRAZI6hJYrTl5ua2WbINfd+P06EUnRHQZDCffPKJXXPNNfbAAw+4kH/DDTfYoYceStjvDCSvRQABBBBAAAEEEIhZgCAYM1VCXxgJgo2NjVZaWurGCLYMgwqBGiOo2USZLCSh9dGtO7/nnnvs0ksvNXUJ1cQw559/vm2xxRbdWgYOhgACCCCAAAIIIJBaAgRBP+q71TqCWjR8/vz5zUo3ZswYZgv1o77iUor333/frr32Wps+fbrtuuuu9vvf/97222+/uOybnSCAAAIIIIAAAggg0JEAQdCP64MF5f2oh24phWYEvfvuu+3ss892S4Jcdtlldskll1ivXr265fgcBAEEEEAAAQQQQAABgqAf1wBB0I96SHgp5syZYxdccIFbEmLvvfd2rYC77bZbwo/LARBAAAEEEEAAAQQQiBYgCPpxPRAE/aiHhJVi1apV9vjjj9vkyZMtIyPDjQNUIGRDAAEEEEAAAQQQQKAnBAiCPaHe+piR5SM0UcyXX37ZYakGDRrEhDF+1FtMpZg3b54LgG+//bYdcsghdvPNN9uOO+4Y03t5EQIIIIAAAggggAACiRAgCCZCtfP7pEWw82bev2P58uU2bdo0u/DCC61fv3525pln2jnnnGPp6enel50CIoAAAggggAACCIRbgCDoR/12KghqUfk+ffqwhIQfdddmKRoaGmz//fd3rYAaC/jII4/Y4MGDmRDG4zqjaAgggAACCCCAQCoJEAT9qO1W6wgG3UP32GMPt6agNgXAkpIS69u3L11D/ai3VqVYu3atWxT+8ssvtzVr1rhxgGeccYZlZmZ6WmKKhQACCCCAAAIIIJCKAgRBP2rdBUF1GSwvL3ddB7WYvIKf/l1QUGBLly61yspKy8vLa7XQvB+nkNqlWL9+vS1btsxOOukke/nll23YsGH23HPP2YgRI1IbhrNHAAEEEEAAAQQQ8FKAIOhHtUQmiykrK3NhL2hBqqqqcgGQCWL8qKi2SqEQeOedd9of//hHF9h/97vf2VlnnWWbbbaZv4WmZAgggAACCCCAAAIpLUAQ9KP62w2C1dXVVltb61oFqSw/Kiu6FArpV1xxhVsaYvfdd7d77rnH1RUbAggggAACCCCAAAI+C5At/KidDoOgipiTk+NHSSmFE1i3bp099NBDbgyggvr1119vp59+OmMBuT4QQAABBBBAAAEEkkKAIOhHNREE/aiHmEqxYMECu/LKK+2JJ54wTeajdQF33XXXmN7LixBAAAEEEEAAAQQQ8EGAIOhDLZixoLwf9dBhKTQWcO7cufbDH/7QVq5c6RaJv+GGG5Kg5BQRAQQQQAABBBBAAIHmAgRBP66ITq0j6EeRU6sUq1evtvPPP9/+8pe/2JgxY1wA3HPPPW2TTTZJLQjOFgEEEEAAAQQQQCAUAgRBP6qRIOhHPbQqRVNTk73zzjv205/+1D755BM7+uij7a677rKMjAxPS0yxEEAAAQQQQAABBBDYsABBcMNG3fGKSNdQjT/T2nNpaWndcVyO0YHAt99+6yaB+dOf/mT6+4MPPmhHHXUUZggggAACCCCAAAIIJL0AQdCPKoy0CAbrBg4dOpQlI3qwbt5//30755xz7NVXX7VDDjnEdQndcsste7BEHBoBBBBAAAEEEEAAgfgJEATjZ7kxe2rVNVTrB86fP98IhBvD2rX3PvDAA2484Jo1a+y+++6zI444wvr06dO1nfEuBBBAAAEEEEAAAQQ8FCAI+lEpbY4R1Pi08vJyW7x4cbNSDho0yIqKiug+Gue6W7Rokf3617+2J5980vbff3/XLVTObAgggAACCCCAAAIIhE2AIOhHjTYLgtEBkBbBxFfQ2rVr7ZVXXnHj/7RQvJaF+P3vf5/4A3MEBBBAAAEEEAidgJabamxsjJyXZhjvaJZx3Yfo3q9Xr16tHvJrXw0NDa5nUjB/hF77zTffWN++fW3TTTdt5qfXa14D/Zmenm7RN/p6j+5zMjMz3bH0Ov17s802a/a69ipEM6gH56X3BOek/egcWm46fnT59F7tQ2XS+1WG6G3VqlWu3P369Yt8b/ny5e489fpg0/GCc9T+9b2WDsFrdUwt+aVjbb755q3Os76+3pVJm16jfanc0Zu+r9cFm+pCkwaGIUSF4RzC8AHigqAuvKAFkADYPdVaW1vruoHOmDHDRo0aZddee61973vf656DcxQEEEAAAQQQCJ3AkiVL7JRTTokEDIWLww47zH72s5+1GVh+/vOfW0VFhVue6qabbmoWGhcuXGjHH3+8DRs2zB577DEXVj7++GP70Y9+ZBdccIEdd9xxEb958+a53kya5Vxh8Y9//KPtt99+ke+fcMIJVlpaaq+99poLVyqTwuXf/vY322KLLTqsB/WWuvXWW+2rr75yr7vmmmvs8MMPd38/++yz3QP16E0h8fbbb7e99tor8t+/+tWv7LnnnrOcnBzX+0rBLDqwHXvssaZJE/U9TZyobeedd3bHufrqqyOvVe+tadOmuSCm89hhhx3svPPOs4MOOqjVOagMv/vd71xwe+mll2zHHXds9ppTTz3VlWnw4MG2bNky23777e3SSy+1Qw/pBO4cAAAgAElEQVQ9NPK6u+++2y677DL3mq+//toFaZXpiiuuSPqhQwRBPz5+mDW0B+pBy0KceOKJruutPhz14Rv9xKkHisQhEUAAAQQQQCDJBTTxn0Ldd7/7XfvFL37hgpYeOCuQXHzxxc3OTq1NW221lZuXQI0Aujfp379/5DU1NTW22267uXsVBZLTTjvNPvzwQ/fw+uabb3YhTJtaDb/zne/YihUr7JJLLnEBaezYsa4cwaZQNnv2bPvss89czyfNifDQQw+5UNnRpoC5++67u6/LL7/chaFx48bZ8OHD3dsUPNVyp6CoGdbvv/9+N7RGoUuhSVtwfmqhUyukwujo0aObBcEDDjjAXn/9dddD69FHH3WhWeFL/1agC7ZJkyY5z5KSEhdMdQ+nVj9N9Bc9sZ/C8L777msffPCB1dXVuXONDs7an8597ty59vbbb7sgqKFBBQUFzinY/vCHP9iFF17oyrzLLrvYueee6+aQUBC/6qqrWrVsJtPlSxD0o7ZYR7Ab60HdF/RhfNttt7knZv/4xz9sn332CUUTfzcycigEEEAAAQQQaEPgo48+cgFMrUqPP/64C2kKRQormo9g4MCBkXcpnPzyl790M5WrNU/hRiEv2KKDoMLdp59+6sKe9q99By1XCmJqNVQAmzVrVpv3NEEQfOSRR9z6yLoX+s1vfrPBIKMynnzyye71CpntbQpGaoVUmG05x4JmYR8/frwLwmpNVBnUAhhsCogKgm+++ab7r2eeecYOPvjgDQZBuSo06sH+b3/7W7vyyisj+5SVwvCZZ57penxNmTLFPfSP3qKDoFpFc3NzLTs72/773/+2GQT33HNPFxgVztWyKetkbkQgCPrxERYJgi0niMnLy3MXJVt8BNTlQE+z1O1AXSL0NE0fnGwIIIAAAggggEA8BFoGQe1z7733tjfeeMO1eBUXF0cOo+Ep06dPd+FJoUb/1n1KsKm1bY899nAtUWq1UqhR6FEQ/POf/2w//vGP3UsVpBR01BqnbovqKqkWwugtCIKFhYWuVbCysjKmpbE0dk9B8KmnnnLHO/30011rZ8stCIJqYVOLYfSmFj3NwaAhUAceeKA7H7XqBVsQBNXaOGDAABdk1d10m222abdFULPrq1uowrOOp1A8c+bMyD6ff/551+L3n//8x3XjVDdbdcFtGQT1fYXw9957z3W/VeBVOA+26BZBBUGNF1R9fv755y4wZmVlxeOy6ZF9EAR7hL3VQZutI6jvKvwFoVBPjvTUgW3jBPSU6Qc/+IF7MnfnnXe6DzU2BBBAAAEEEEAgngJtBUG1bmmMWssgqNY/3e8pUOy6667uT02EEkwMEwRBtaYpfKlFToFS4VCBRd0Uozf1clLXSd3rKLjpvifYgiCoyU7UPVPf11rJsW7at0KoJp3RGL2jjz662VuDIKgulApM0Vtw/nqvumdqX+rWGYxNDIKgQpZaA9XtVK2I6vap7potu4aq7Apu2223nVtuTcGyZRDU+D91f1W3UIVCHfett95yzsGmoKgxgrrvVkjU/ubMmeNaBTcUBGWougi6v8bq6NPrCIJ+1EZkjGBZWZmpFTC4qHTxatCx+itTWV2rLH0Y6umauoKOHDnSpk6d6iaEaTlbVdf2zrsQQAABBBBAAIH/CbQVBDUOUMHniy++iLTCqavo1ltv7SaH0fg7hRQFoXfffTcytk/rSqtlT5O+PPzww657pVrN1LKmwKSQ1HJbunSpC4o6nroxahZObUEQVHjRxCq6t1RoC0JnLHWo42o4jVrgFKCi76WCIPjCCy+4bp7BpvswjfXTuWnyF7VEKuwqpClYaosOgiqTJofR9zWGUq2Q7Y0RVCuqxu+p1U4tq0ceeWTkuJr4RQYKieo6qzGEmmjmuuuuaxYEgzGCapXVsRSuo2ePb9kiqMCooKtz0bkm81rTZItYrvrEv4YgmCBjfdgcc8wxbmC1PvQ0iHlDM2MlqCjsFgEEEEAAAQRSQECTxWgiFLWC3Xvvva71TN02NXFMdKDRuMA//elP9ve//921RKkFTF1DFTz0PW3BGEEFD42FUzjShDFaZkHj8YIWQbUqKjQqlCh4KTiqS6daFIPGhSAIKij+9a9/dZOdqFVRQaqjh+MKUfrSWDi1WE6cONEFUAWvtoKght9ET0CjB/E6/5dfftmFSJVJXVvVvVItewojCnz6dzCRjMZSKmzqXNQVtWUQlNmzzz7rXq/wpqCplsEg2CjcyUwP/8866yxnoTrRPaCCcDCuL3qMoPalMYWasbStyWI06c+2227r6kZhUK2a0bOyJuOlTRD0o9YIgnGuB/0wq/unBgfrCZQ+QDQoub11ZuJ8eHaHAAIIIIAAAikqEMwaqpY2dTH88ssvTd0UL7rookhroCZ80RwFCiZ6ve5P1Nqmljx111R41KbQphZB9WRSENTsmxpjpy6m0UFQ4UpjDxVw1GKoro6a2VKtVsEWHQQ1M6m6mqrXmcYedjRfgsYialIZvUfBVMe55557IrOGBvsPWgQVMn/yk580O67maFBQlYlaQlUWhVkFLgVVnZdaO9VSqBZBnYfu4bSUQ1tBUBZq6VSLoLq/amkOhbRg01hKlVsNAWoZ1H2hQp/OVV+aoVVbdBDUeEQFXJVJdRK8JmgRVJlUn5qJVGVSK26ybwRBP2qQIBjHetAAaA0KVuufPlD/8pe/uO62bAgggAACCCCAQKIF9AD6xRdfdOFDIUQhS11DozcFn6efftqFKXVdDDZNdqLJUtRypk0tZRpbqC6kwQQs6u6psKIWL/1/sOn+RwFGYUUTwrTctP6gWtjU4qXgqclOFFJVvuglK9ry0b4VMBWGNEFLWy2ICrda5kLhLHpRdnWVVfdXWQSbZvQMfBRGFAr1f2rZjN6/JngZNGiQMwk2te5pf/rqTLdMhcy2FovXbKypuhEE/aj5SBDUQp/6oexo0w+EpuXtTJ9uP04z8aXQWjfqsqAnXJpCWF0mWv7QJ74UHAEBBBBAAAEEEEAAAb8FCIJ+1A/rCMahHtSFQGvT6OmaWgTV3K+nRWwIIIAAAggggAACCCDQXIAg6McVQRDciHpQC+pRRx3lukmoK6gG72655ZYbsUfeigACCCCAAAIIIIBAuAUIgn7Ub6sgqD7emvEyemNx+eaVpX7kmjpZg5M1e9Mtt9ziZuTqTH9xP6qfUiCAAAIIIIAAAggg0L0CBMHu9W7vaJEgqHVUNE4wKyvLzfgUvSkcal1Bxgeamwn0oYcecuvBDBkyxE0Io9mv2BBAAAEEEEAAAQQQQGDDAgTBDRt1xysiQVBhLyMjw3Jycto8rqbe1YxPLUNidxTSl2No1iqtGTNr1iw7+uij7eabb3YzZLEhgAACCCCAAAI9LaA19x577DG3NISWNggWdI9Huf7973+bljnQYvAdbTNmzHDLNWipgw29NpZyafiNZgxVY0RntpNOOsmtpRjLBIeaaVVLScT7wb6GEOneWl8b2rSovGZVjWedbeiYPfl9gmBP6v/v2G0uH6E1Wg499NBm66KoJUxdRjUtcCw/VH6cXvxK8fzzz9vJJ5/sphzWoquaFTSVp/2Nnyx7QgABBBBAAIF4CCisaUF0TV73z3/+0wUbBcLObLrXufXWW1st66CJ8bR+nda7a2/TAupai1BDijRcRss2aG0+rUXY1U29sBSk9AC+M5uWvNCahxuawV3Dfc477zzT0hhahzCe6z7/61//cgvNt2emtaa1zqPKqBnntQZifn5+Z04zaV9LEPSj6toMglpAVGPfXn755cgaM6kaBNeuXet+SPXhoG6z+pAdM2aMH7VHKRBAAAEEEEAAgf8T+OCDD1yg2W+//dz/aC6D66+/3v1dC7/rQb6GtWjTgvHq1VRSUmIjR46MBD+1TKn1TbOfv//++259vdGjR9vUqVNdwFNro9b/i15EPagA3R+98cYbkVYtrc932GGHmRZGVwuhelaVlZW59wY9zLRQvDb9v14TbLW1tfbee++Z1hHURHwKmHqNynvAAQfY4MGD7ZtvvnHnq+Pstttubo3B5557zgVQLbyuIKgtCJMnnHBCq2tFi8zfeeedrrFDYTfo6fXmm2/aK6+8Ysccc4w7b7V0zp8/3+1Xayiq9fW+++5zaxceccQRbr9ao1Etslq/8De/+Y27l1Yrqsqq/T355JP2wx/+0J2nhhYpgGrSQS1Ar4XqDzzwQHd8uT/++ON28MEHR1opZfHqq6+6cl522WVJPzkhQdCPj602u4bqYvzVr37lxsOdeOKJdvnll5vGEKZa11B9oKrlT+FPHwQ33XRTswVU/ahCSoEAAggggAACCJgpxGlx9SAIaj4DhbCvvvrK3n33XRdeFCQuvvhiu/rqq10wO/LII23atGmRuQ923XVXNwRGoUWbQpUWmVc3y7fffts9HH/hhRfsjDPOaLVYvUKgAoxatjSbukLW97//ffvb3/7mAqhaKxX8tKD9+PHj3ddFF13k9q+H7WoVmz59umkx97///e+ud5ruvdTNU6FIc1kobOl16r2mYKvy6551woQJdskll7hja7iTArCC4HXXXedaRdVCqUDbclPA0uvVEqj1svfcc0/3ErVuyk8L3i9YsMAFPP3fVltt5VrwJk2a5MohK3Ur1f2yXq9y7rTTTi78Pfjgg85P56ngrV5lagWUvRayV1dQhUt1B1UZb7jhBhs4cKDdeOONro50Dgq4CouHH364+75eO3nyZOeczEuVEQT9+MRqd7IYPV1RM7yevOiC/u1vf+vWx0uF7pAKvfow0/nrSZg+WNQdlA0BBBBAAAEEEPBVQC1GChtBENTaxvrSfc3nn3/uWgXVEqUvhZG99trLtU4pdCm4KAQpnMybN8+1hil4/fKXv3QBSS2Co0aNct0c9XoFIr2/5bZ69WrX0qUAqNYvtd699NJL7mWrVq0yPWRXl0m9TkFK4UYBSq15CnMq21NPPWUHHXSQC1FqnFDZdE4ae6jWMt2T3nHHHa5lccqUKS4UaYtuAQ26hmqWd4U1Bc6gNTS6zApZur9VwFQo1HlqO/PMM925KqCpIUTBTzPEq2VS+9O4QoVMhVsFPd0vq+tseXl5ZPc6F7UYKugqbM6cOdO5yk/BU114ZTxgwAB3HJ2TwrzCnloHFdoVhNViqfrSeWtTq+Sf/vSnpB6qRRD041Okw+Uj1OSupykPPPCAC0T6wVZzdNg3PeVSNwJ1W1CXUI2L5IINe61zfggggAACCCS3gAKKWpqCIKjgcvfdd7uwpS6dCjZqbVLgaC8IqluoxvUpjHz44Yd2//33u5Yp7UPhakNBMBC85ppr3IP06CCo8qjlTDPRK2y2FwTVGqmWPgXAIAjqnkxlV2vYpZde6nqrKUBFB0H14tJEftqixwiqhVGhTa2I0dsXX3zhAtgTTzzhGjqOPfZYtya0rBT+1CNMragqs+6JFcgUPhUob7vtNtfSqYCnFksNp9p5551dUA3m0lAQ1D2kWiIVivVvhUE5BEFQLYJqdVQ5ZKaurgrMCqhz5851LZE6J4Jgcv9s+lr6mBaU1xMShSN1CdBTDX0YjB071tdz6nK59MN7/PHHuycwejqkp0LMCtplTt6IAAIIIIAAAt0ooG6VQQh69tln3T2MZjtX8FCwUnBSmNLrFDraahHU/Z1aFtXSpYCi7o1qsVOXRoXE9oKgWiLVmqVjKByp9VFdKTVGUMdSa6JC289+9jN7+OGH3Uyg7QXBJUuWuFZEhUiFUJ2Djq1AdMopp7hWyrvuusu1SkYHQbV+KlCpK6fKq3AWtLgpuCkMqnzBpof9KodClzaFLQVO7UMBTQbffvutC3G6N9Q4v8BA5zFx4kTXAqgJXtSNVY0lagHUl1oHdZ7qVSdT7VOtkpqIR+eh1kCFVbXsFRcXu+/rvlNjCrUftTwqEGvyHnUPlYNaPLXpnlz7SebJG2lg6cYPhg4OFVMQ1Pv1JET9zPVDq9mb9AOmZvKwbOpWoB9qPYXR06/jjjsurjNHhcWJ80AAAQQQQAABPwXUmqQWQLVaKbwoCKrLpe5t1Jql8X9q+dJsov/5z39cYNFrFWY0IYsmQVG3RYU3NQJoLKDGvO2yyy42Z84c93rtU0FPgUpBLNjUEvnWW2+5MYpDhw51r1VQ0WQvmjxFx9QEMOpCqe+pu6pCkiZUCWbK1Pe05ITG83388cdubKMCk0LD5ptv7iaF0f/tsMMO7h5N96MKa9pfcK+q1kxNWqOxiGqNU2ugjq9WObUwRm86hia+Ccba6V5XSz5oKTXtV8fUeercFAQV0tRaKFMFRL1ef9f/adMEgxp3qf/XPtT9VWWXuf5fYVmbxkPqffo/fV+BWy2P+lNlUX2pq6r89H/a1EIZLEOhsZfB//t5JW64VATBDRt1xyuaBUH1vdZTmOiF49V8r1ma9DRDg2HVTH7OOee4HyqNoVPrYMsfrO4oeLyOoR82zRJ1yy23uA8OhUDNnsWGAAIIIIAAAggggAAC8RcgCMbftCt7jATBtkJgsEPNHqqnNHoqEyw4r/7S6hutf2vArJ7mJFul6kmMBkmrS6haAPW0LJZFP7sCzXsQQAABBBBAAAEEEEDAki4zhLXO2lxHsK2TVcugWgvVZK/Ap+Zuzeqkgbn/r707gfZq+v8//m6VoZDIUEQkETJkikrGIplpMJUhMmamDE1mKgmVjGUIyVxmQuZ5/polY5SpzPqv5/6tc/+3W6mr6Vznedayqns/n3P2fuxzrfO67733hxI4f/KZKRVlV1HmztNmplEw75o52LP70NH/6k1gvxRQQAEFFFBAAQUUWFACFa14tKBcFvR15jgIzuoD5ZknTohiZyO2uqWqxnzrvB5MBWXXKLbgZVti5tI3b948r821XQoooIACCiiggAIK/KcEDIL5GM4UBKmEsVCYD7HMpn6WbR5TR1nkm1UES3+fimCfPn1SZY31gmwkw66beTtYiMvOU+wixfpG2kmfPRRQQAEFFFBAAQUUUGDBCBgEF4zz7K5SskZwZusAszcTAtl1KdswZlYnvfvuu9MWw+zqdMwxx6SqGzsu5eFgkxs+HJQPVGUb5d69e6ddqTwUUEABBRRQQAEFFFBgwQkYBBec9T9d6R8/UD5745prrpk+V2VODj54nmoga/DYXIZNZvhQ0oV58LksJ554YloDyHbJbJ/soYACCiiggAIKKKCAAgtewCC44M1ndsU5/hzB8jSXzzq56qqrokePHulzafh4hrZt25bnFPPktVQyqVCOHDkyfQAqHxGRfVbNPLmAJ1FAAQUUUEABBRRQQIFyCRgEy8U13148X4Jg1lo+jHSvvfZKHwp61llnxUknnbRAPp6BD/5kExvC57vvvhtdu3aN888/f74hemIFFFBAAQUUUEABBRSYMwGD4Jw5ze9XzdcgSOM/++yzOProo2P06NFpSiYf2N6wYcP52q8RI0akj4aoVKlS+qzDpk2bRpUqVebrNT25AgoooIACCiiggAIKzF7AIDh7owXxivkeBLNOsKvohRdeGDVq1Egf39CyZcuoXLnyPO0jn23Idaj+bbDBBjF06NBo3LjxPL2GJ1NAAQUUUEABBRRQQIF/L2AQ/Pd28/KdCywIsonM//73v9hxxx3Tzp3s4Nm3b9951hc+8L5169bx4osvRqtWreKmm26K6tWrz7PzeyIFFFBAAQUUUEABBRSYewGD4NwbzoszLLAgmDWWqaJs4HLnnXfG9ttvH+zoucYaa8xVXwh/fKg9QbNnz57RvXv3uTqfb1ZAAQUUUEABBRRQQIH5I2AQnD+u5T3rAg+CNPCvv/6K/v37p88Z/OOPP9IHvLdo0aK8bQ+qjA899FD6cPhq1arF7bffHs2aNSv3eXyDAgoooIACCiiggAIKLBgBg+CCcZ7dVRZKEMwaxWcNHnjggWlTlxNOOCHtKjqnH/L++++/p8rfwIEDo1GjRnH99dfHuuuuO7v++n0FFFBAAQUUUEABBRRYiAIGwYWIX+rSCzUI0o6JEydGu3bt4oknnoiOHTvGOeecE7Vq1fpHnS+//DJNBX3kkUeiTZs2MXz48IX+ofX5GE5boYACCiiggAIKKKBAvgUMgvkYn4UeBGH44YcfUmWPHT/5wPd77rknVltttZkK8ZmE7Dg6fvz46NevXxx88MFRtWrVfGjaCgUUUEABBRRQQAEFFPhHAYNgPm6QXARBKFg3OGzYsOjVq1f8+OOP6SMmWPuXHX/++Wea/nnkkUdG7dq100dEtG/fPh+KtkIBBRRQQAEFFFBAAQXmSMAgOEdM8/1FuQmCWU/Z+XPLLbdMYZBQyDpAQuJxxx0XgwYNSlNA33rrrVh55ZXnO44XUEABBRRQQAEFFFBAgXkrYBCct57/9my5C4J0hI+YYPMYPmJiv/32iylTpqS/d+jQIYXBJZZY4t/21/cpoIACCiiggAIKKKDAQhQwCC5E/FKXzmUQpH18rASbyIwZMybtKtq7d++0q6iHAgoooIACCiiggAIKVFwBg2A+xi63QRCeadOmxTXXXBP16tWLrbbaKipXrpwPNVuhgAIKKKCAAgoooIAC/0rAIPiv2Ob5m3IdBOd5bz2hAgoooIACCiiggAIKLFQBg+BC5S+5uEEwH+NgKxRQQAEFFFBAAQUUKISAQTAfw2wQzMc42AoFFFBAAQUUUEABBQohYBDMxzAbBPMxDrZCAQUUUEABBRRQQIFCCBgE8zHMBsF8jIOtUEABBRRQQAEFFFCgEAIGwXwMs0EwH+NgKxRQQAEFFFBAAQUUKISAQTAfw2wQzMc42AoFFFBAAQUUUEABBQohYBDMxzAbBPMxDrZCAQUUUEABBRRQQIFCCBgE8zHMBsF8jIOtUEABBRRQQAEFFFCgEAIGwXwMs0EwH+NgKxRQQAEFFFBAAQUUKISAQTAfw2wQzMc42AoFFFBAAQUUUEABBQohYBDMxzAbBPMxDrZCAQUUUEABBRRQQIFCCBgE8zHMBsF8jIOtUEABBRRQQAEFFFCgEAIGwXwMs0EwH+NgKxRQQAEFFFBAAQXmUuDmm2+OJk2axOqrr57ONHTo0Nh1111jxRVXnOmZzz777Nh3331jpZVWitNOOy369OkTSy21VLlawfsvuOCCWGWVVcr1vrIv/vrrr2O77baLxx57LJZffvnpvv3yyy/HE088EauttlrsuOOOsfjii8/VtRb2mw2CC3sE/u/6BsF8jIOtUEABBRRQQAEFFJhLgb333juOO+642HTTTeP0009PgYmwN6uD0Dh48OAUsDbZZJMUwsob6G655ZbYeeedY8kll5yr1v/xxx/x1FNPxRZbbDFd0HvppZfizDPPjMMOOyyeffbZmDBhQlx//fVRuXLlubrewnyzQXBh6v//axsE8zEOtkIBBRRQQAEFFFBgLgU6duwYhx56aHz33XcxZsyYGDJkSDrjtGnT0teGDx8ejRs3jqZNm0aVKlVi8803j8svvzxVEAmPY8eOTUFw/Pjxcc0116RKYdu2baNGjRrxww8/xL333hs//vhjtGzZMqpVqxa1a9dO16GSt+iii8YHH3wQN9xwQ3r9/vvvH0svvXS88847sf7666d2vP/++1G1atUUGq+88sr49ddf03VbtWoVhKPRo0dHixYtYoklliiROP7441M4pB0cXGONNdaISpUqzaXWwnu7QXDh2Ze+skEwH+NgKxRQQAEFFFBAAQXmUuCAAw4IKmvLLbdcXHTRRSl0cTz44IMpeJ144okxbty4+P7771OlkIogX1911VVTIHv00UdTEDzooIPiiCOOiClTpsRll10WN954Y5x66qnRvHnzqFOnTpoK2r59+2jXrl0KgFTp/v7771SF7NKlS/z+++9x9dVXx8CBA2P33XePhx56KLWje/fu0a1btzjjjDNSFbFu3boxaNCgOPLII6NBgwZpWioVQP6eHdtuu21qG20m/NFHgmxFPgyC+Rg9g2A+xsFWKKCAAgoooIACCsylAOv1Xn311WCKaI8ePUqmT5588skpeG299dap2rfhhhvGpEmTUhBkHWE2NfThhx9OX6eSSKjjOOGEE1JY4xyEOw6mcH7++efTBcHJkyfHyJEjo1OnTuk1hxxySKoWEtxYf7jmmmumcMk5CIdXXHFFet19992XAiuvq1mzZrzwwgtRr169EgnCJ8GWSiPXJeDynsUWW2wutRbe2w2CC8++9JUNgvkYB1uhgAIKKKCAAgooMJcCTA0lUN10002pYscUTg7WDR5++OHRsGHD+PLLL2O99daLr776Krbaaqu49tprU2WOKaNUDl977bVU8dt+++1LWnPKKaekc2RTTWcVBFnLR5WQaacEzmOOOSauu+66eO6552LttddOVT0C6pZbbpkqg1OnTk3XoAK40UYbxbLLLpvWAZauCBIEu3btmsItBxXCUaNGpemnFfUwCOZj5AyC+RgHW6GAAgoooIACCigwlwIEwc6dO0f9+vWjQ4cOaSrmDjvskKZ1Uv3bY4894qOPPkpr7tilc7PNNotLL7001l133bRZDBXB3377LQYMGJCmdXJQ5aOaSDWPyiDVO6p5VO9KTw1lDSFTSHv27Jnex3pEQinnI7yxRvH+++9P1cfWrVvH3XffnQIjFcC//vortY/dQpm6WjoIUk2kP6x9ZNrrTjvtFHfeeedcb04zl9Rz9XaD4FzxzbM3GwTnGaUnUkABBRRQQAEFFFiYAlkQbNasWUycODF91AI7gb7xxhupQsgOoQS7DTbYoGR30f79+6dq4MYbb5wqgqwRZBMZPnaCnTkfeOCB9N8dd9yRqops/EKoO+uss6YLgoQb1u6xSQybwFARJAxyHHvssfHtt9+mSiUHlcLXX3892rRpk77GdQmBtGPEiBHTBcE///wz1llnnVRRJLxSxWR6aEU+DIL5GD2DYD7GwVYooIACCiiggAIKzLQ01e0AACAASURBVKUAu3LymYHVq1dPZ2Id3yKLLBIrrLBC2r2T8MX0Syp0hLx33303BT926WRtYaNGjdLXeR/TOfn4CTZqIaSxkQxrC3ntk08+mXYP3XPPPdM5qSjyPoLam2++mSp3TP/M2vHzzz8H/9WqVSu1i+9zPf6kvawJZCMYpqiysUzpiiCv/+KLL+KTTz5JVUBCIZXEinwYBPMxegbBfIyDrVBAAQUUUEABBRTIscA555yTAhlVP6aGMg2U4DavDqai8lEWL774YoWe9jknHgbBOVGa/68xCM5/Y6+ggAIKKKCAAgooUMEFmO5JBZE1f3yEBJ8xOC8/y49NbPgoCtYe/tcPg2A+RtggmI9xsBUKKKCAAgoooIACChRCwCCYj2E2COZjHGyFAgoooIACCiiggAKFEDAI5mOYDYL5GAdboYACCiiggAIKKKBAIQQMgvkYZoNgPsbBViiggAIKKKCAAgooUAgBg2A+htkgmI9xsBUKKKCAAgoooIACChRCwCCYj2E2COZjHGyFAgoooIACCiiggAKFEDAI5mOYDYL5GAdboYACCiiggAIKKKBAIQQMgvkYZoNgPsbBViiggAIKKKCAAgtF4K+//orvvvsu/v7773T9GjVqxOKLL57+zvcmTpwYtWrVKmnbpEmTYplllpmnn6FXno5//fXX8emnn6YPXW/QoEFUqVIl/XuFFVaIqlWrludU6bV8ft8SSywR1atXL/d7y/uGTz75JFZbbbXyvm2617/++uux7rrrRuXKlefqPAvzzQbBhan//69tEMzHONgKBRRQQAEFFFBgoQhMmDAhNttss5IPM3///fdj8ODBse+++8ZHH30UG2ywQUyePDkFrp49e8bHH38c11xzzXRB5I8//ogzzzwzrrrqqlh66aXjlltuiU022STeeOON2GmnneKnn36KvffeO66++urUx4suuij9R3AbPnx4bLXVVukae+65Z7z88sux4447xpAhQ1IoLX3cf//9cfjhh0f79u3Th7uvs846cd5556VrXHDBBbH++uuX2/Cwww6LPfbYI51jVsf3338f1apVS0YchNEVV1yx3Ndq165djBgxYq5C9G677RY33XRTCq8V9TAI5mPkDIL5GAdboYACCiiggAIKLBSBzz77LIW98ePHpyobQe/AAw+MW2+9NaZMmRJrr712/PnnnzFy5Mi45557UkgsW3kjzH344Ydx0kknxeeffx5nnHFGeh0Ba9iwYSk08bXdd989ff/2229PoZCAtcYaa6SKJEFu4403DoLOgAED4scff0zBs/Sxzz77xGWXXZbO980336QASSDcfvvt4+KLL46VV145VSsJrdlBRXPatGmpYlj6IJwutdRSccIJJ8R2220XO++8c/o27eP1derUSf+eOnVqMnj22WdjpZVWSm369ddf4/zzzy85HYGZiuJyyy1X8jXe99VXX6Xr4sqBx6hRo/4xCP7+++9BOC/9vh9++CEZ1a5dOzAgaBsEF8qPy3/qogbB/9Rw2hkFFFBAAQUUUKB8AlkQ/OCDD2LZZZdNbyYcEQYJMISgO++8M3r06BGPPPLIDFW6slf7+eefgyobwa5r164p+HBQ4aPaSGDLDkJckyZNUmBq1apVqnQR5jiOOOKIGDRo0HSnb926ddx7771RtqJEEFxsscVS1e7NN9+Mhx56KAW5bt26pQBHuKpXr16qZFJVzNrC67hGs2bNUhC88sor4+abb07Bl+pi//79o3v37nHppZemkEoVc7/99gsqoGeffXZJgOS1VD953TbbbJOuvemmm6ZA+t5778XYsWOT21577ZUCNeclzHKuxx9/PF544YU4+eSTo2nTpmlaLoGPr1Md5X20rXHjxsmP0Dlu3DiDYPluc189EwGDoLeFAgoooIACCihQYIEsCH7xxRclawN79eoVm2++eVqLtvrqq6ewdvfdd5cExVlxEbh22GGH6N27dzRs2DBNt3z00UfTdNEuXbqkAJVND+UcRx99dHTs2DGFpq233joFQapuswqCnTp1imuvvXaGihpBkKmsBx98cLo2QZEKJCF01113TUGwRYsWaVomYerGG29MYZDgWLoi2LJly7jvvvvS+5nK2qdPn7Q+kr689tprqW2cl6BIRfDyyy9P02ppP5VUQi5fIwjeddddKbwde+yxaaorYW52QbB58+YpJBI6CdMEQyqBVDnpG5VB+mEQLPAP7DzsukFwHmJ6KgUUUEABBRRQoKIJZEGQ6YgEIw6CIKGF6hQVwWOOOSZtzML6vKwax/RNAhZTOfkeB+v12GCGsMRxxRVXpECUvYcgRRDkNVTi2OSFKhsHAYeAlk3JnFlF8IADDkhTTStVqjQdczY1dMMNN0xTUh977LE0fZLwRkWQaZoESELeSy+9lK5LtZKjdBBk2iVTYjk/IZAgRphba6214pVXXikJglQfWROJC1Nba9asmdZBEtCyPjz33HOpusnrOAfTQmcWBAnKL774YpxyyinJYOjQockTF/zZYIYpsDhztG3bNvXFqaEV7Sctf+01COZvTGyRAgoooIACCiiwwASyIEjgyHbOJIRRyVpkkUVSEGQjF0LMaaedFttuu21qG6/P1t4RSlj3N2bMmDS9svTUzd9++y3tSHrDDTek4HjUUUelaZSERqZqZjuUUlm77rrr0gYwHDMLglTWRo8enc7POj0CK+chCJ5++ulpWiZBkPDHuVj7R/CkX1Tk+BpTNZleObsgyLTNQw45JFUDGzVqFOzWmVUEWSPJ9QiCHTp0iPr166c240X1jjA7p0GQ0EoQZGronARBKpxMXzUILrAfkf/shQyC/9mhtWMKKKCAAgoooMDsBbIgyJo0Qsw777yTpjhSGfv2229TEKSiRsVr//33T2vmmMJY+iDYZdU0zsHumkwH5fUXXnhhWvNG0GFq5/LLL592/WQKZLYekD9Zc0foYmop1Tw2eckqi9m1qEhSpaM6xvo5pmc+8MADKQgSCJmiSRBk7R/r9QhyTGkltBKgWB9IlZB/Z0Hw1FNPTRU3gmKbNm3SlFEqgrSR4MjUUKp+tInXcZ233347Bg4cGLfddls6F30j+BGGCcKzCoLZZjEEYIIlm+tQGWXTGtYzziwIEoy5NhbPPPNMur5TQ2d/X/uK2QsYBGdv5CsUUEABBRRQQIH/rACBiymV7ODJ5iYEur59+6Ygx7pBpimymQsbxxCiqMJR3cumkQLDFFDCEK9hsxjC2oMPPhgPP/xwHHnkkWknTv5kuiNTRQmB7AqaVdCuv/76FB4JawQ81ieyvq/sx0fQDoIbm9ewdpGQt+qqq6ZKZefOnVNgYzMZpnFmUzcJXQQ8qnknnnhiagufHcgOphxMs2QtJBVJKnMEQNbiEQj5OAsOrsNHYzBtk0ocfSW88if9IgDSDnZVrVu3bmpLv379UsAjxGG40UYbpVDMe3755ZfUFtYV7rLLLilsU70kXFKJZNMeQh/jQbi95JJLUoilKkvIJPhiV1EPPz4iHyNnEMzHONgKBRRQQAEFFFDgPyvA5iqlP9LhP9tROzZHAgbBOWKa7y8yCM53Yi+ggAIKKKCAAgoooIACmYBBMB/3gkEwH+NgKxRQQAEFFFBAAQUUKISAQTAfw2wQzMc42AoFFFBAAQUUUEABBQohYBDMxzAbBPMxDrZCAQUUUEABBRRQQIFCCBgE8zHMBsF8jIOtUEABBRRQQAEFFFCgEAIGwXwMs0EwH+NgKxRQQAEFFFBAAQUUKISAQTAfw2wQzMc42AoFFFBAAQUUUEABBQohYBDMxzAbBPMxDrZCAQUUUEABBRRQQIFCCBgE8zHMBsF8jIOtUEABBRRQQAEFFFCgEAIGwXwMs0EwH+NgKxRQQAEFFFBAgQorMHLkyBnavuOOO8aSSy453df//PPPePHFF6NJkyb/uq8TJkyIRRZZJFZcccX49ttv44MPPig5V5UqVaJx48ZRNmi89tpr8fHHH8f6668f9erVS6//5ptv4plnnolKlSpF06ZNo2bNmtO1adq0afHGG2/Ee++9F0svvXS0aNEiFl100fjjjz/iqaeeiu+++y423HDDqF+//gx9+fzzz+P555+PxRZbLDbbbLNYbrnl0mv++uuv1P9GjRpFtWrVZngf33/yySfj66+/jrXXXjs22GCDktfQb/pXq1atf22XlzcaBPMxEgbBfIyDrVBAAQUUUEABBSqswNixY1PbDz/88Bg8eHAKV5tvvnksvvji0/Xp559/jkMOOSRuueWWf9XXl156KbbYYovo169fHH300XHBBRfEgAEDYr311kvnI3jedNNN0133kksuiVtvvTVatWoV1113XVxzzTWx9dZbp/btvvvuMWnSpBg1alQKhYTL7OBaxxxzTLRr1y7o30orrRQDBw6MAw44IH777bdo27ZtdOvWLV544YVYZpllSt735ZdfpgBH+wiXDz74YNx1111BsDz99NPjwgsvjJdffjmF0rLHGWecEePHj4999tknTjrppLjhhhti0003jXvvvTf22muv6Nu3bzpvRT8MgvkYQYNgPsbBViiggAIKKKCAAhVegID16KOPpooc1T8qZz/99FNsueWWKRSVDYJUuerUqTPTfvO+pZZaarrvHXvssbHKKqtE1apVS4Lg5MmT4/zzz5+l3cEHHxynnnpqrLXWWilAEtwIrHfccUcKkVmAJfRlgZKvHXHEEbHvvvtG8+bNS15DqOzQoUNQAaU698orr6TwSEjMjsceeyyeeOKJ6NGjR6oAEgL33HPPVLnk2rThsssuS0G07MG5MFtzzTVTaKWS2b9//3Q9rkGANAhW+B+T3HTAIJibobAhCiiggAIKKKBAxRYgNFE9IwhSPSP8MH2ye/fuaaoklbOsIvj222+n11xxxRWpglj2OOigg+Laa68t+TKvv/zyy2OHHXYIAmRWEXzzzTdj1113jalTp6bpm3Xr1p3hfITSiRMnxtlnn52qdQ0aNIgHHnggzjvvvHR+glqvXr3SlM3sICx27NgxhVgC3W677ZYqmVTqjj/++DTFc911151u+ibvJWD+8ssvKSAyRZRwvOqqq5acl2moVDKbNWs2Q5/xwYzQPG7cuFQRHDRoUHrd//73v3jooYcMghX7RyRXrTcI5mo4bIwCCiiggAIKKFBxBVgP9+yzz6YgyBTO+++/P62vYzrmr7/+GgceeOAcTw3t0qVLmmbKwXvbtGkTV199darCsW7vlFNOSZW1++67L84999z46quvUhXvueeem26KJ+//9NNP0/d4zeOPP57W+hHICKWENSqDTA0tHQSpbBLYuC7v+fDDD1M4Ixh27tw5Tdm86qqrUp+yqmEWBAmVVP5woJ1MD61Ro0bqC9cl0BKQyx4GwYp771fElhsEK+Ko2WYFFFBAAQUUUCCHAptsskmq/BGAll9++bSGjmmcVLmoxFF5m90aQdbDUd0jSJ1wwgmpl2yQcvfdd6cKHdMrmTLZp0+fqF69+nQKXJ+QNbNpl3///XdqDwcBjzBJhY1zv//++7HzzjtPFwR5PaGSNX8NGzZM00+pXtIHqolZ6LvtttvSusTsoCLIxjS0nXWB7du3j549e6ZzZEGQKt/M1ggSBGkXdoTOYcOGxZAhQ9L7qAjefPPN6VwV/XCNYD5G0CCYj3GwFQoooIACCiigQIUXYLoj6+N40Gd3TjZcYZ0fG7JMmTIlBZzZBUE2YiFAUWkjCHG8++67aUOXypUrp79TxRs6dGiwPpAwuM4666TXUZHk66V322RzFqaRskvn6NGjU3WSNXesxcumZ+6xxx7Ru3fv6YIgm7awDjBb/8dUUcIpm8RQheRgExoqiazjy44xY8YE01hPPPHE1A9ez7lLB8FZTQ1lbSBt5E+qjUw/zaqiBsEK/+ORuw4YBHM3JDZIAQUUUEABBRSomAKlK4IEOSpzhC3W1HXt2jW222676YIgG6J06tRppp1lUxYqYGWPO++8M1599dVUGWNjFnbiJHQx7ZMQSMAr/bEV7MBJmGM9H2v8jjzyyLQDJ7uIsmsox4033pg2dSn9ERKvv/56WkO4/fbbp4ohQZJr8X6qhfSNiiIhj41osoMAyfkJlwRBzsNaPz7ygoOpoaxV3GabbWboG+1nGirTagmZhNjsozZoAwE2q2pWzDvk/1ptRTAfo2cQzMc42AoFFFBAAQUUUKDCC1AN4/MD2fyF6Z0EIKaFEooIN2y6wlo7NmvhoPrVunXrmfb7n3YUJfRln6fH+TkPIW6//fab6bkefvjhVEkk+GW7lFJNZBoqoYTgVvajLjjRRx99lMImFUfanx3Z9FTWD87qc/2oFLK2kfWDVBazg2mjtCELhmUb/Nlnn6XpqFQ1+RzC7CB88l/pc1XUG8YgmI+RMwjmYxxshQIKKKCAAgoooIAChRAwCOZjmA2C+RgHW6GAAgoooIACCiigQCEEDIL5GGaDYD7GwVYooIACCiiggAIKKFAIAYNgPobZIJiPcbAVCiiggAIKKKCAAgoUQsAgmI9hNgjmYxxshQIKKKCAAgoooIAChRAwCOZjmA2C+RgHW6GAAgoooIACCiigQCEEDIL5GGaDYD7GwVYooIACCiiggAIKKFAIAYNgPobZIJiPcbAVCiiggAIKKKCAAgoUQsAgmI9hNgjmYxxshQIKKKCAAgoooIAChRAwCOZjmA2C+RgHW6GAAgoooIACCiigQCEEDIL5GGaDYD7GwVYooIACCiiggAIVTuCSSy6JCRMmxJJLLhlffPFFnHXWWVGnTp351o8///wzrrzyymjYsGFss8028emnn8Y111xTcr3FFlssTjjhhFh88cVLvjZ16tQ499xz4+eff47lllsuunbtGksttVSMGTMmbr311lh00UWjWbNm0bZt2+D92fHrr7/GwIED4+uvvw7Occghh8TGG28cH3zwQVx99dVBmFlhhRXi2GOPjUqVKk3XZ77/8ssvJ5ett946dtppp/T9b775Jq644op0rXXWWWcGp++//z4uvvji4M/atWunc9NW3vP666/HIossEjvvvHO0atVqhmvON/T5cGKD4HxA/RenNAj+CzTfooACCiiggAIKKBCxzz77xPHHHx9bbrnlDBzTpk2b52Hlvvvui06dOkXnzp1TuHvqqadS+Dz77LPT9StXrpzCWpUqVUrac8ABB8RGG22UAuBxxx0XtKt///6x4447xj333JP+3aZNmxg0aFCsvfbaJe+76667Upjr1atXCpzdunWL4cOHx+677x6HHnpo7LbbbnHKKaekkEcozY4333wzuYwbNy4FyyZNmsRzzz2X/t60adMULC+99NLYZZddZjDjnAcddFC6Rvfu3VPQ5P3XX399ah9HixYt4t57700BsaIeBsF8jJxBMB/jYCsUUEABBRRQQIEKJzCzIPjMM8/EVVddlYIPVa+jjz46Ro4cmULhXnvtlcJUgwYNYvPNN48+ffrEGWecMdPAePfdd8euu+46ncn+++8fffv2jQEDBpQEQf5+2223zdLuiSeeiEaNGsUyyywTnHPYsGFx1FFHxYMPPhjnnXdeeh9BcsMNN0yBMDu41sEHHxzbbrtt+hKBkmrkfvvtF6NGjUpf++GHH+Lvv/9O586Oxx9/PAW/U089NX3ps88+i5VWWil+++23mDhxYqosEkpnFgRxIeTxJ+fhehdccEGqBNaqVSsmTZqUQuL9998f1apVq3D3S9Zgg2A+hs4gmI9xsBUKKKCAAgoooECFE9hzzz2jefPmsf7668fvv/8e2223XZq6OGTIkFh++eVTBYzARWjp0qVLmmpJNe2WW25JUzIJO0yd/OOPP1LYKX0QEs8888ySL1122WUxZcqUFLColmUVQSqEjRs3TtM3qc4ddthhM5yLaaFjx46NCy+8ME488cTYZJNN0hRSpnD+9ddfaaomoY8/s4M+MBWV8xPg+JOKJOGXamI29bN3796x7LLLThcECb5UJ6kkYsC1+DcH/z7ttNNmGgSp8r300kspCFJRpHJJyCVEY0Soxrh0OyvcTRORptV6LHwBg+DCHwNboIACCiiggAIKVEiBvffeO1X5qKZxrLnmmikQssaNEETljSmWq6yySgqBTG/kP6Y3zu4oHQS/+uqrFCAJWKz/y4Iga+5Gjx4dtIPKHKGUaZRZe7JrUI2j0kYFkADZsmXLVJXjvTVr1kzr8Tp06DBdwJo8eXKagvraa6+lqaU//fRTuj5/p6rJOsUbb7wx3n333VShzA7CLdNJWX9I+DvwwAPj/PPPj/XWWy+9hEpju3btZhoEqRy++OKLqYJYNghyPqqLTMWt6EGqord/dvduRfm+QbCijJTtVEABBRRQQAEFciZQdmooFTRCDhvGsFaPihbTMQmCVONuv/32tBkKgW1WB9M0CXhPP/10ydpD1s5ReSOEURUknDFlkuoaa/yyTV6o1DHVlM1fsuPzzz9PQY/wQZAbMWJE+rP0QVBbd911ZxrOstcR4KgSUo2jMsjxwAMPxOWXX576WDoIvvLKKymwcVAJpUqaTQUlXDLldWZTQwmLTDvNKoJsxkMAfPLJJ6NHjx5xxx13RI0aNXJ2F5S/OQbB8pvNj3cYBOeHqudUQAEFFFBAAQUKIFA2CH744Yex1lprpSmV/Mf6OiqArBVs3759WvNGECLccPzThjJlp4ZmnN9++23069cvVfYIlwQ9AhNHvXr1UgWSqarZseqqq8YjjzwS9evXT1NSCaNMtzz88MNj8ODB6WWtW7dOaw9L7+RJyGNjF9YGclAxpNrIxjBcgx1IqQiOHz8+VSizgw1sCKmEQ6adMn2WdmYb0fzT1NDMc4sttkh9/PHHH6Nnz54pOLPLKbuQcpTdpbSi3WoGwXyMmEEwH+NgKxRQQAEFFFBAgQonwPRK1s5RqeOgWse/2e2SIMi0yWuvvTZNC6UCRogiwNWtWzdNkZxV2ONcQ4cOTaFxZgdTMbk2m6dkO4ESulZfffVUOczW4/Fepn8S/FiTyDpCpm0SGKlW8lEQtJmNWKi4Va1ateRyhDACHdf45Zdf0kYyTIMlVLLrJ1VPzsn7Sm8WwzRUQhy7h/J9wuXJJ59ccl7WPXIuNsspexAqee93332X1h2ylpBwTX+ZwkoA5E+qnqU/IqOi3TgGwXyMmEEwH+NgKxRQQAEFFFBAAQUUKISAQTAfw2wQzMc42AoFFFBAAQUUUEABBQohYBDMxzAbBPMxDrZCAQUUUEABBRRQQIFCCBgE8zHMBsF8jIOtUEABBRRQQAEFFFCgEAIGwXwMs0EwH+NgKxRQQAEFFFBAAQUUKISAQTAfw2wQzMc42AoFFFBAAQUUUEABBQohYBDMxzAbBPMxDrZCAQUUUEABBRRQQIFCCBgE8zHMBsF8jIOtUEABBRRQQAEFFFCgEAIGwXwMs0EwH+NgKxRQQAEFFFBAAQUUKISAQTAfw2wQzMc42AoFFFBAAQUUUEABBQohYBDMxzAbBPMxDrZCAQUUUEABBRTItcCvv/4aP/30Uyy//PJz3c633norGjZsGAs6EHz22Wcxfvz4aNq0abn78MADD0SrVq2me9/VV18dN910U/pas2bN4tBDD41VVlllhnP/8ssvMXTo0Dj22GPLdd37778/WrZsGc8//3xUq1Yt1l9//XK9P68vXtDjnleHhd0ug+DCHgGvr4ACCiiggAIKVACBd955J8aNG5fCztwe6667bjz99NOx9NJLz9Gpfv/997jsssvihBNOmKPXz+pFF198cTz77LMxcuTIcp/niCOOiC5dusQGG2wQDz74YDz22GPRvHnz+OKLL+LDDz9MQfDRRx+NadOmxXnnnReLLbZYyTUmT54cm2yySXpdeY6jjjoqBgwYkPq+7LLLxoEHHliet+f2tQbBfAyNQTAf42ArFFBAAQUUUECB3AkQwKiiEW6oBr722mvRqVOnmDhxYhBuKlWqFCuttFIsscQS8eOPP8Zvv/2Wvl65cuWoW7duVKlSJSZNmhRff/11LL744ulrhIBGjRrFU089FYsuumh89913UadOnZK+//HHH/HJJ58Ef1J95L833ngjWrduHU8++WSsttpq6T20gesvs8wyscIKK6Tr857sT85JFW3q1Knx+eefx88//xwPPfRQqq4RBAlwVCZpA+0haPFe+kmfGzdunK7z8ssvx+qrrx79+/eP4447LmrWrBmHHXZY3HrrrXH00Uentm+77bapfVQHaRdtbNGiRbz//vvx5ptvpiph+/btU7/weeKJJ+Kvv/6KrbfeOl03O3CmXYRkrtmvX78YNmzYdEGQc3A+jCvqYRDMx8gZBPMxDrZCAQUUUEABBRTIncDll1+egtKaa64Z55xzTuy3336x1VZbxZFHHhlUyAg9BJOzzz47evXqlSqGPXr0iOuuuy6aNGkShxxySOy+++7ptWPGjIl99903Nttss9hiiy2CaY9Uu/j7DjvsUNL3u+66K5577rnYfPPN03kfeeSRePXVV6Nt27bB93j/rrvuGocffngsssgiQZXvzjvvTMHs0ksvTeGJwPr9999Hz5494+CDD46NN944Nt100zj11FNTkCMI7rXXXunfhMERI0bEHXfckdp4zDHHpHNuv/32qf0nn3xyug7VuBdffDEGDRqUAhxhkVB50UUXpbbTX9o3YcKE1P411lgjrr322nQNAiGVVIIm7SBALrfccjF69OjAODumTJkSHTp0SJYEUtr+7rvvlgRBQievv/nmm9O4VNTDIJiPkTMI5mMcbIUCCiiggAIKKJA7AQIXIYsHd6ZCfvrpp7HzzjunqhbVPapXp5xyStx2221x0kknRY0aNeKMM86IZ555Jrp27ZqCEoGKatqSSy6ZwsvKK6+cpkkSKHn9WWedNV2/b7zxxhR+eD+BjqBIVY8A9fHHH6fXfvXVV6naRwWSsEbV9KH4wgAAIABJREFUjDZ88803cfrpp8d7772XAtwtt9wS1atXT+sCa9WqFeeee26q8BEEeS0HFcuOHTumEEgfCYa0ib4S+s4///z0OoIgIbN79+6pMnjmmWemkEcwpcJHu4cMGZK86NdLL70UW265ZWo/FVFexzkJevS9TZs26byl1xTSFgJ337590/d22223uP3221MQpA9ffvll+jthtiIfBsF8jJ5BMB/jYCsUUEABBRRQQIHcCRBYxo4dm6ZgskaQShdVPQIQ0zSZkkkYo2pHEGQDGILZK6+8Evvvv38KVVTz+Dvhj0ohB9Me2XyGoMc5Sh9M72RjFf6jcsb5vv322+mCIEGM9XhMx+RP1uwRBFlzSOWQINitW7cU3OrXr58CK1NMmbo5atSoFAR33HHHNF2VDVjuueee1AeCICGX6h2hjfZS4eQgmHJOrsP7CLsEZSqeVDSpDBJOeT2byHBtQvNGG22UzpmtEaR/BEa+T0Am7GUHQfCKK65IYZqDzWV4HeGPgLnddtulAFrRD4NgPkbQIJiPcbAVCiiggAIKKKBA7gQIOISs0kGQih7VM4IPlTpCE5W3mQVBQhpVPKZNUlljXRwVO3btJFC+/fbbKeRw/uxgfRxTOZkmSVhjeuWKK644XRAkWPJ1pmwSpK6//voZgiDTWAl2vPeDDz6I2rVrp+DF9FUCFmGQqaQctIcwWDoIMvVz4MCBceGFF6bXEEiZakq1j1DIWknORRCmqsc6RDaIYfonm7ww3RSrdu3apUoeFUHWC9JfqpVUNVk3SH+zg8DYp0+fFP449thjj9Qv3sM6TNZVsvbwoIMOms4sdzfObBpkEMzHiBkE8zEOtkIBBRRQQAEFFMidwGmnnZamN1IZZE0d1TbWC95www0pIN13330pkD3++ONpiuhaa62VAlNWBSQwdu7cOU2bZF0b0zF79+6dzkfwIpgR1NiNk/Ox9pCKGNUzqotck+oaQYswSfikCkhlbPjw4SmI0UamYTKFkmmg++yzT1qTd8ABB6QdQglbhDDazhRQ1uZR0WQtIFU2pmHSD6Z30g/WFhK0CHRMayW0EcIIvKxrpILIJjK77LJLWivIOQmt7AhKtW7w4MHp60xBZRoolU3CNGGOc1MNZZ0fAZIASxsIx7yHnUex4VpUTDGhMsk52RSHcEs4p6JYr1693N0vc9ogg+CcSs3f1xkE56+vZ1dAAQUUUEABBSqsAGvbCH2EtfXWWy8FLdbasfsmQYm/E5IIi1TdeMAnoLBDJ9NICWyENYISwYZgxfRJvpdV/QhMhB9ex9cISIQyDnYkZW0gFUOqaWxOQ2Bi6ikBieocAYm2ETLZpZSpplzr9ddfTwEwm7rKZ/kxTZMqJq+nusaUUTZ1+fvvv2PDDTdMQY2dO7PpqnyfttJv1kSyWQvTQjmY4slupj/88EM6JwGTIEybsoOpsbSL81G9bNCgQQqR9IXrsFsp6/0IrryP6au8niDNNFfaxveZMsouobyGv2e7pVbUG8sgmI+RMwjmYxxshQIKKKCAAgoooIAChRAwCOZjmA2C+RgHW6GAAgoooIACCiigQCEEDIL5GGaDYD7GwVYooIACCiiggAIKKFAIAYNgPobZIJiPcbAVCiiggAIKKKCAAgoUQsAgmI9hNgjmYxxshQIKKKCAAgoooIAChRAwCOZjmA2C+RgHW6GAAgoooIACCiigQCEEDIL5GGaDYD7GwVYooIACCiiggAIKKFAIAYNgPobZIJiPcbAVCiiggAIKKKCAAgoUQsAgmI9hNgjmYxxshQIKKKCAAgoooIAChRAwCOZjmA2C+RgHW6GAAgoooIACCijwHxX4+++/48svv4yVV165XD38+uuvY4UVVohvvvkmFl100VhmmWXK9f68vtggmI+RMQjmYxxshQIKKKCAAgoooMB/VGDy5MmxySabxJtvvhlVq1ad41527do1Lr744rj88stj2WWXjQMPPHCO35vnFxoE8zE6BsF8jIOtUEABBRRQQAEFFPiPCmRB8K233orFF198tr2cMmVKCozHH398nH/++TFkyBCD4GzVfEF5BQyC5RXz9QoooIACCiiggAIVToBplpdcckmcd955qe1nnnlmLLLIInHWWWfF1KlTU7Vt/fXXj+OOOy6qV68eH3zwQRx++OExZsyYNC3zyiuvjLp16wbnySpzu+yySwwbNixN2eT1Y8eOjUMOOSSdf+LEidGuXbuoWbNm+vfDDz+c3jty5MgYPHhwuvY+++wTXbp0KbH8888/gyrgF198kb7POZ9//vm47LLLUhDcfffd49RTT40zzjij3NNM8zRgVgTzMRoGwXyMg61QQAEFFFBAAQUUmI8Cv/zyS2y77bYpiLFWb4899ohnn302Pvzwwxg/fnwKZ82aNUth7aijjkpBccSIEXHTTTfFpptuGp06dYoBAwbESSedFEOHDo2XXnopOnbsGIceemgKj4MGDYqGDRvG1ltvnXpxww03xHvvvRe9evWKTz75JLbccsv49NNPY5111onhw4dHo0aNUog88sgjS3r9ww8/pHNdffXVMW3atNhpp51i9OjRKQhSIbz33ntTO/bcc8+oVKnSfNSav6c2CM5f3zk9u0FwTqV8nQIKKKCAAgoooECFFujdu3esssoqKZSNGjUqnnrqqbjgggvi7bffTpW7+vXrR6tWreKVV16Jpk2bppDG93r27Bk9evRI6/X233//FMyoyrVs2TJN36Ryt/fee8e1115bsqELUzpbtGgRW2yxRWRTQwmdVPi4JuGyQ4cOqcqYHZMmTYorrrginZuD6mDfvn3T9W699dZo3bp1yfcq8kAYBPMxegbBfIyDrVBAAQUUUEABBRSYzwJU/qj2Lb300mlKZpUqVeK1116LRx99NE0brV27dqrYHXvssXHXXXelatyuu+6aQhvf69y5c5x99tlp2ubtt98ezz33XOywww5puma/fv3SNNLs4HUEwebNm08XBPk+u4i+/PLLcfTRR6eqZOkgSCWSzWHKBkH+TRjkvzp16sxnqfl7eoPg/PWd07MbBOdUytcpoIACCiiggAIKVHiB3XbbLR577LGYMGFC6gvr9AhmhD4CHtNBTz755FTd23777VMoJPQ9+eSTUa9evfj8889TMCTEde/ePcaNGxf77bdfCoJM2SQMbrPNNmlNIFM8mSJK2GO9ILuGsg6RAEkIJWRSfXzooYeiVq1asfrqq6cpq0xBrVy5cmrb448/nqaQskaQqacExRtvvLFk7WFFHBCDYD5GzSCYj3GwFQoooIACCiiggAILQODuu+8Odu/s1q1bCoCs4WvSpElaj5cdrNOjQshBUCMIUuHLDqaJEvo22GCD9CU2leH1rOM799xz45hjjkmhknNzPQLlkksumTamoRJ42mmnxU8//ZTCI2sKWV+45pprxnbbbRf33HNPXHTRRdGgQYNo3759+hqb0HA+1jASPKlorrfeegtAa/5cwiA4f1zLe1aDYHnFfL0CCiiggAIKKKCAAgr8awGD4L+mm6dvNAjOU05PpoACCiiggAIKKKCAAv8kYBDMx/1hEMzHONgKBRRQQAEFFFBAAQUKIWAQzMcwGwTzMQ62QgEFFFBAAQUUUECBQggYBPMxzAbBfIyDrVBAAQUUUEABBRRQoBACBsF8DLNBMB/jYCsUUEABBRRQQAEFFCiEgEEwH8NsEMzHONgKBRRQQAEFFFBAAQUKIWAQzMcwGwTzMQ62QgEFFFBAAQUUUECBQggYBPMxzAbBfIyDrVBAAQUUUEABBRRQoBACBsF8DLNBMB/jYCsUUEABBRRQQAEFFCiEgEEwH8NsEMzHONgKBRRQQAEFFFBAAQUKIWAQzMcwGwTzMQ62QgEFFFBAAQUUUECBQggYBPMxzAbBfIyDrVBAAQUUUEABBRRQoBACBsF8DLNBMB/jYCsUUEABBRRQQAEFFCiEgEEwH8NsEMzHONgKBRRQQAEFFFBAAQUKIWAQzMcwGwTzMQ62QgEFFFBAAQUUUECBQggYBPMxzAbBfIyDrVBAAQUUUEABBRRQoBACBsF8DLNBMB/jYCsUUEABBRRQQAEFFCiEgEEwH8NsEMzHONgKBRRQQAEFFFBAAQUKIWAQzMcwGwTzMQ62QgEFFFBAAQUUUECBQggYBPMxzAbBfIyDrVBAAQUUUEABBRRQoBACBsF8DLNBMB/jYCsUUEABBRRQQAEFFCiEgEEwH8NsEMzHONgKBRRQQAEFFFBAAQUKIWAQzMcwGwTzMQ62QgEFFFBAAQUUUECBQggYBPMxzAbBfIyDrVBAAQUUUEABBRRQoBACBsF8DLNBMB/jYCsUUEABBRRQQAEFFCiEgEEwH8NsEMzHONgKBRRQQAEFFFBAAQUKIWAQzMcwGwTzMQ62QgEFFFBAAQUUUECBQggYBPMxzAbBfIyDrVBAAQUUUEABBRRQoBACBsF8DLNBMB/jYCsUUEABBRRQYC4Evvzyy6hVq1ZUqlTpX53l22+/jRo1akSVKlX+1ftn9qavvvoq/vzzz6hTp848O+ecnOj555+PjTfeOCpXrjwnL5/tax599NHYfPPNY4kllpjta8v7AtyXW265ePzxx2OTTTaJJZdcMsaMGRMtW7ac4/b/73//i6WXXjqN/6wOzrnTTjuVt3nTvf7nn3+OG264IdZcc83Ybrvt5uhcf//9d4wYMSL23XffOXr9rF509dVXxy677BIrrLDCXJ0nL282COZjJAyC+RgHW6GAAgoooMA/CkyYMCGmTJkSPEDxMMiD78yOadOmxaeffho8tC6yyCIp2BBEFltssXkq3KxZsxg5cuQ/Pnxzwe+++y61hwfimjVrxuqrr57a8fvvv8eiiy46z9q05ZZbxiOPPBJVq1b9V+c85phj4pBDDokNN9ywXO/nmp988km67i+//BIbbLBBCjQffvhhenDfdddd4/zzz0/9ZWzKOw6MI4GuPP3aYost4v7775/lPVKuDkZEo0aN4tZbb42GDRuW960zvP6HH35IYb169erpe506dYprr702jjvuuDj66KNTyGrbtm0MGzYsFl988Tm63qhRo1KI33bbbWf5+q222iqeeOKJOTrfrF40YMCAeO2114J7ZaONNpqjc/3xxx8p1D722GNz9PpZvejggw+Orl27pvvr+++/T4az+n/AXF1oAb3ZILiAoGdzGYNgPsbBViiggAIKKDBTASpK5557bjz55JOx1157xRdffBF33HFHXHHFFdG8efMZ3kMY2WGHHeKAAw5I4ePZZ5+Nt99+Oz3I85A9r445CYLvvPNOqoTwYE8A4mGdB1oOHvovu+yyedWc4EH/gQceKFdgKn3xfxsE6d/6668fu+++ezrdMsssEyuuuGIaLwLw/vvvn75++eWXBwGtcePG5erziSeeGB07dkzXmNMDi/vuuy+WWmqpOX3LP76OIHjXXXdFvXr15vp8Xbp0ScFozz33TOci1HBfEHLmZxBs1apVuj/m5jj00EPTOJYnzM+rIHj44YfHkUcemYIgPzebbrppqtJW1MMgmI+RMwjmYxxshQIKKKCAAjMVuPjii4NqIJUTHsapAlBpOvbYY+P0008PKmGlj6lTpwYh7Zlnnil5YH3uuefinHPOSQEymy74zTffpKrhaqutlqqMf/31V/z000+pCkM1q3bt2rHsssuWnPqzzz6LSZMmpTBAwCgdBPke71t++eWna0u/fv3SNc4666zpvk5V5aCDDgqmu3E++kR7mN7J1EC+RsWDkEAlkSmWPFBTTcwqSZzwrbfeit9++y1VqggWVIaonH388cfJjFC29tprl0z3fO+999JUTV7Dud5///1UzaNiygM+D/rlrQgSBAl7rVu3Lukj3lQK8SS8E845P20hpDdt2jR+/fXXGDduXOof1SWmR3K8/PLLyZHpjozVGWecEVtvvXV66N9mm22CaZr169eP8ePHp3MQcKpVq5beyzWZEsr9MXr06NTPhx9+OJ2fcFr6wIL28XoOzsf40n+suc7XX38da621VqqU3n333Wlc+EXE2LFj02to16qrrhoTJ05M9wzVPt7Dtehn2Yd9znHKKaek8aLdhJtbbrkl2rdvP9MgyD3APc/9xT1C2M6cmEr60EMPxRprrJGuQzuoCHK/3XzzzakvhG6+huM+++wTt912W6qq33TTTeneYiopvzChL/xscD9wHtpDNT07GCPu1UGDBsXee++dxhSX119/PU1j5WeOgJaF2wcffDDde1Rlsdtvv/2iT58+wdfpE1NUmzRpkryofPJLCA6uz88M12Fshg8fnu5lfka5V/g54t/8YggHAvURRxxRIf/PaRDMx7AZBPMxDrZCAQUUUECBGQRY68XUwldffTX9yYM0gYkQRgjaeeed46WXXpruoTULggSK0seBBx4Yffv2TSGDAMmD9I8//phCHVPmOO/AgQPTtQhLVBEJFoQXwgTViLp168bnn38eb775ZqrAMTWUIMZDMG1t0KDBdNe8/vrro3v37kFlsHSA69WrV6poHnbYYaliSNA788wz05RKHuKHDBmSHvrPPvvs1AamVPJ+HoJ5IObvPFy/++67KXDQVx7waSeBhpDJGi4CGQE6W59FIProo4/immuuSQ/87dq1Sw/2WEyePDkFhX8TBAleHTp0KOk7QZdzMS2X0IAR9lRkd9ttt1hvvfVSNXf77bdP6+6oVNF2pspS+SMEYETIJyxxDoID4YTgxte53p133hlUDDkPB+fFhwosofjee+9NoYIAUnYa7pVXXpmCx0UXXZTey7kY+549e6ZfGhBiGD/+nX2Pe4dgxTVXWWWV9CcVZ/7jmpxrs802SyGP4MvYlD5w4HUEJv4kqBK6WEM3s4ogoQ4XgtNTTz2V7nXCENONGTvuFe4tfjboL23jP87J17gO5+W12XVOPfXU9EsO7j3uf8IgfSRsEsIIWVQou3XrNl3bCd1UswmEWHIvtmnTJv0M8EuF448/Po0N40V453VMB+V7O+64Y7oXuCcIzIw9P7+MPT9XnIODKjJtJlgzDZWDdr7wwgvJgPuK8/Xo0SNdi5//eTm9ekH+L9gguCC1Z30tg2A+xsFWKKCAAgooMIPAhRdemEIEG2qss8466SGTg4BDaCKA8bBPxSA7siDIw3nph0QqMVRIeCDmQZr1ehxUmS644IJYeeWV00M8D9RUn6j6nHzyyamySDWFB3seoAlcPMASRnlf//79038Eg7IHU1MJXTywE1wIaNm0Oq6brZviIZu28nBIkCOAEAx5PQ/rt99+ezo168j22GOP9PBOW3ktlSKmvRJCCLQ8cGfVHEIr5yAIcdAvQh8BhPMQKrK1XvSHKXf/JghSVVx33XVTgCb4EvhoC/2iasNB2KBqSLupZNF3gi4VIqZLUjnie5yHscumdVKxYhwIiFSgCOBvvPFG8masCJEEZzYxefHFF9NYEDQIH4RbxmhmG+DMKgiedtpp6RpU4hhvKmf0h3uOChbtPuGEE1KfCCSEESpmBCH6jD1tevrpp1OYLXsQvKmgZlNp/ykIZmsE+SXFBx98kKpfhCHGjl9s8CcHAY1zEuDwphrMe/nlBL/coLLG/cd9yM8B9zAVOireVGsJdPwccV+88sorKcgyrbfsukyuSQWPg3WfWZWWf/Mzyj3EGPA9wjkV02xqKO/LfkYIe/Sb75cOgoRd+kQQJMgS4vm55MCZkMrPPO7cK3ytoh4GwXyMnEEwH+NgKxRQQAEFFJhBgAdKKgA8fLO+jLViHDwoMjWM0MKUttJrt7IgyENlNmWQ9xAmCII8EBMQqD5QTWGjDgIJ5+fhklCTBSnCJw/eXIOHeh5EqUwQ2pgaxwM3oWR2a8cIEDyss8kNgZKHwNJBkMDIVERCZ1aRZI0bYZAgwsM8B1VKqoBMH6WKRMjMDh6qmabHuakiUT2lLwQ/wjQHQfKSSy5Jf8eO6ZMrrbRS+ves1gh27tw5VUFp43nnnZfWZpU+qDYSAHigL338UxAk2FJ9yjb74PzZZiBUOm+88caSU5UNggQMptBmU3wJfPSbqcIEJcaMwEF4YhpnFvjL3lyzCoJU+TgnlcXsyNYIUhkkQBFK+WUC0y8J7YRWAiTW2UFVjPuq7EF1k3uQQMjxT0GQXwKcdNJJqRpItZNx5f7mPibUcQ9yUGmjn1QQOV/p3UO5X7nnsiDI6/k3/eBeIJxznrKhj/uwdBWb9xEE6S/hneBOH7PNj/g+VWhCJ9Xuo446KgXpma0R5JcC/PxSFS0dBPmFBePN9FqCIPd3NhWW9mNsEJzhlvILcyFgEJwLPN+qgAIKKKDA/BTgAZ+HPyo+VDL4N6GKMELQ4aGRqgfBKDuyIMjXS1eCmL7IQyrTDpluxoMsa+MIBDwMZ0GQUJIdWRAkGDIVjvVcVHoIMry+RYsW6dozq/yUdaE6RvgiIBEISwdBQgwPuEx348GZAMw1qPKw1mpmQXDw4MGpIpYdTJckTFIRo71UhnhgZ3oiU085CDlM0eSgLffcc09JlQYTHsrLVgSztXhMT8Wr7EcoEAQJN/xX+phdEGScMKSaxkFoIFAxLkwrzI6yQZD+EBSygzDCewjNVJ0IwlSLqdARdAn6M5s+yLhT9c1CJyGfsMt9Rqjmlw9ZXwlWjDv3FCGUQJQdtJmpuXMaBKku8wsNqnAc/xQECYHct7SHUMv0WPqeTU/NKmJsMkOVjSog48H6x7J9Lh0EuS73OWM+dOjQNHZYzG6aJf0mnPFzRaWVgJytDSV48/PANE4qdrS9dBDkOqzt5KD9TFll/Ok/9y0HU0T5WaCv9Id7NQuaVHmp+jI9m58Prm1FcH7+37cY5zYIFmOc7aUCCiigQAUV4IGZ6gBBhAdBHlZ79+6dqho8IPMwW/rIgiAVPx7kqaoQePg34YkpcARCQh3hjHV9VKf+KQgSEDgXU+oIh6wRpNLCgytt4gGcylnZ3RSp5tFeKpOszWPKHVMMmZJHECTMEiS5Nn/n60yto1pDRXBWQZCgw388vNN+HryZjkj44oGf9VWsZ6PPTLXDpGwQJLyy0QgP8lRYqYJR+fw3U0OZXkoY48AAK9rCdTkvB33iIGwSqlm7SAgjXDINMdtNtGwQ5HUEZCpotDMLttnnJRIiCG98nzDGkX18BIaEZSpUZT9/joofVUiqaQRn2kWQoVpFqKRayX3HNFZCJZVYxpngQhDhfFQEqSIzlXVOgyAhl6DD2DKlOZuWObOPj6At/IKAzWWo0FG15RcZrK+jmocVlUmmTBOCCVgEJqadUp3j3id8UfVlGif3HkGNnyWm8bJekHFiPSDnpRpLMKcSOLNdWgmC/KxQpWMMuS7BDQuCNeGMgMfXaXvpIMjPAOPEFFdCJP4YUxVk8yDuIUI7VUHGGXf6xDW5z5kmyljjwb3O1F02NyrvLrR5+d+gU0PzMRIGwXyMg61QQAEFFFBgpgKENao+VHd4IGZaJ1M6qXzxUF72yIIgAYkgxnRKHrZZQ0dA4Xw8PHIugh3VRR4u/ykIEpZ4kOUBnHNRqSA0EAR5KGbKJFWSshts8PDKQy9Bg6mMrMHjAZ0Qw4M/wYtqH+/lAZqHcB6iqTpl/SPQla0IUi0hGNB/HuoJofgQfAglhCeuQTWNB2bW1pUNgjz48zrCAVUXNo9h+uy/CYJsrJJNw8021yFgsP6M8MvBLqA8uBMaCF881LNGkbVlhCkCdRYUCW7ZweYivI/KG2tG2fiE6brZke2CyvTJ7OMEWBeJWRZICdlZJTR7H9ZsxENoZgwJqvQDS+4h2sBUT8Y7q7QSqKi28YsI7kNCKSGRXwzw+tLt5pcOrH0sexDOCOFMX2X65KWXXpoqtfQfK8ab+4T7gF9A8HfGirGmH6zB5CAcUSHnFxO0i/MxxTPbiZMqMMGV+4pghwdBkqBFtZP+c38w5ZSfCc5FSGQcCZiEuLIH9zv3HiGG+47Axv3FLzmoXPIzxH3HL1tYZ8l1uQ7VQH6GuD+ZgoppNmWX9tKvbAdY+kW72MUXa8aaPuLG+lEq5Liw8ynrB8tuyFNR/jdqEMzHSBkE8zEOtkIBBRRQQIF/FGA9HgGQChrhbWYbgHACHiCZwsfDM+GBjT6ydUbZBQiAPPRSweBhldfyJ6GxdCWENXtMx+P1VDJ4eM02vGBqHVMGs7VqPAzPbK0g6/RoE20o/QHYPPgS+KiIERRpAw+4XINwQ/+4Lg/c2dRXvs+5svVcPBwzlZT3MDWPEJFVyrK+Zg78m7WC5fkMuIpwSxJGGDMqVHP6AewVoV+28b8tYBDMx/gaBPMxDrZCAQUUUEABBRQolwBVrOuuuy5VkLI1d+U6gS9WYCEJGAQXEnyZyxoE8zEOtkIBBRRQQAEFFCiXAOspmX7KujgPBSqSgEEwH6NlEMzHONgKBRRQQAEFFFBAAQUKIWAQzMcwGwTzMQ62QgEFFFBAAQUUUECBQggYBPMxzAbBfIyDrVBAAQUUUEABBRRQoBACBsF8DLNBMB/jYCsUUEABBRRQQAEFFCiEgEEwH8NsEMzHONgKBRRQQAEFFFBAAQUKIWAQzMcwV5oyZco0P3cmH4NhKxRQQAEFFFBAAQUU+K8LGATzMcKVpvFJrR4KKKCAAgoooIACCiiggAKFETAIFmao7agCCiiggAIKKKCAAgoo8H8CBkHvBAUUUEABBRRQQAEFFFCgYAIGwYINuN1VQAEFFFBAAQUUUEABBQyC3gMKKKCAAgoooIACCiigQMEEDIIFG3C7q4ACCiiggAIKKKCAAgoYBL0HFFBAAQUUUEABBRRQQIGCCRgECzbgdlcBBRRQQAEFFFBAAQUUMAh6DyiggAIKKKCAAgoooIACBRMwCBZswO2uAgoooIACCiiggAIKKGAQ9B5QQAEFFFBAAQUUUEABBQomYBAs2IDbXQUUUEABBRRQQAEFFFDAIOgWdItKAAAJ+ElEQVQ9oIACCiiggAIKKKCAAgoUTMAgWLABt7sKKKCAAgoooIACCiiggEHQe0ABBRRQQAEFFFBAAQUUKJiAQbBgA253FVBAAQUUUEABBRRQQAGDoPeAAgoooIACCiiggAIKKFAwAYNgwQbc7iqggAIKKKCAAgoooIACBkHvAQUUUEABBRRQQAEFFFCgYAIGwYINuN1VQAEFFFBAAQUUUEABBQyC3gMKKKCAAgoooIACCiigQMEEDIIFG3C7q4ACCiiggAIKKKCAAgoYBL0HFFBAAQUUUEABBRRQQIGCCRgECzbgdlcBBRRQQAEFFFBAAQUUMAh6DyiggAIKKKCAAgoooIACBRMwCBZswO2uAgoooIACCiiggAIKKGAQ9B5QQAEFFFBAAQUUUEABBQomYBAs2IDbXQUUUEABBRRQQAEFFFDAIOg9oIACCiiggAIKKKCAAgoUTMAgWLABt7sKKKCAAgoooIACCiiggEHQe0ABBRRQQAEFFFBAAQUUKJiAQbBgA253FVBAAQUUUEABBRRQQAGDoPeAAgoooIACCiiggAIKKFAwAYNgwQbc7iqggAIKKKCAAgoooIACBkHvAQUUUEABBRRQQAEFFFCgYAIGwYINuN1VQAEFFFBAAQUUUEABBQyC3gMKKKCAAgoooIACCiigQMEEDIIFG3C7q4ACCiiggAIKKKCAAgoYBL0HFFBAAQUUUEABBRRQQIGCCRgECzbgdlcBBRRQQAEFFFBAAQUUMAh6DyiggAIKKKCAAgoooIACBRMwCBZswO2uAgoooIACCiiggAIKKGAQ9B5QQAEFFFBAAQUUUEABBQomYBAs2IDbXQUUUEABBRRQQAEFFFDAIOg9oIACCiiggAIKKKCAAgoUTMAgWLABt7sKKKCAAgoooIACCiiggEHQe0ABBRRQQAEFFFBAAQUUKJiAQbBgA253FVBAAQUUUEABBRRQQAGDoPeAAgoooIACCiiggAIKKFAwAYNgwQbc7iqggAIKKKCAAgoooIACBkHvAQUUUEABBRRQQAEFFFCgYAIGwYINuN1VQAEFFFBAAQUUUEABBQyC3gMKKKCAAgoooIACCiigQMEEDIIFG3C7q4ACCiiggAIKKKCAAgoYBL0HFFBAAQUUUEABBRRQQIGCCRgECzbgdlcBBRRQQAEFFFBAAQUUMAh6DyiggAIKKKCAAgoooIACBRMwCBZswO2uAgoooIACCiiggAIKKGAQ9B5QQAEFFFBAAQUUUEABBQomYBAs2IDbXQUUUEABBRRQQAEFFFDAIOg9oIACCiiggAIKKKCAAgoUTMAgWLABt7sKKKCAAgoooIACCiiggEHQe0ABBRRQQAEFFFBAAQUUKJiAQbBgA253FVBAAQUUUEABBRRQQAGDoPeAAgoooIACCiiggAIKKFAwAYNgwQbc7iqggAIKKKCAAgoooIACBkHvAQUUUEABBRRQQAEFFFCgYAIGwYINuN1VQAEFFFBAAQUUUEABBQyC3gMKKKCAAgoooIACCiigQMEEDIIFG3C7q4ACCiiggAIKKKCAAgoYBL0HFFBAAQUUUEABBRRQQIGCCRgECzbgdlcBBRRQQAEFFFBAAQUUMAh6DyiggAIKKKCAAgoooIACBRMwCBZswO2uAgoooIACCiiggAIKKGAQ9B5QQAEFFFBAAQUUUEABBQomYBAs2IDbXQUUUEABBRRQQAEFFFDAIOg9oIACCiiggAIKKKCAAgoUTMAgWLABt7sKKKCAAgoooIACCiiggEHQe0ABBRRQQAEFFFBAAQUUKJiAQbBgA253FVBAAQUUUEABBRRQQAGDoPeAAgoooIACCiiggAIKKFAwAYNgwQbc7iqggAIKKKCAAgoooIACBkHvAQUUUEABBRRQQAEFFFCgYAIGwYINuN1VQAEFFFBAAQUUUEABBQyC3gMKKKCAAgoooIACCiigQMEEDIIFG3C7q4ACCiiggAIKKKCAAgoYBL0HFFBAAQUUUEABBRRQQIGCCRgECzbgdlcBBRRQQAEFFFBAAQUUMAh6DyiggAIKKKCAAgoooIACBRMwCBZswO2uAgoooIACCiiggAIKKGAQ9B5QQAEFFFBAAQUUUEABBQomYBAs2IDbXQUUUEABBRRQQAEFFFDAIOg9oIACCiiggAIKKKCAAgoUTMAgWLABt7sKKKCAAgoooIACCiiggEHQe0ABBRRQQAEFFFBAAQUUKJiAQbBgA253FVBAAQUUUEABBRRQQAGDoPeAAgoooIACCiiggAIKKFAwAYNgwQbc7iqggAIKKKCAAgoooIACBkHvAQUUUEABBRRQQAEFFFCgYAIGwYINuN1VQAEFFFBAAQUUUEABBQyC3gMKKKCAAgoooIACCiigQMEEDIIFG3C7q4ACCiiggAIKKKCAAgoYBL0HFFBAAQUUUEABBRRQQIGCCRgECzbgdlcBBRRQQAEFFFBAAQUUMAh6DyiggAIKKKCAAgoooIACBRMwCBZswO2uAgoooIACCiiggAIKKGAQ9B5QQAEFFFBAAQUUUEABBQomYBAs2IDbXQUUUEABBRRQQAEFFFDAIOg9oIACCiiggAIKKKCAAgoUTMAgWLABt7sKKKCAAgoooIACCiiggEHQe0ABBRRQQAEFFFBAAQUUKJiAQbBgA253FVBAAQUUUEABBRRQQAGDoPeAAgoooIACCiiggAIKKFAwAYNgwQbc7iqggAIKKKCAAgoooIACBkHvAQUUUEABBRRQQAEFFFCgYAIGwYINuN1VQAEFFFBAAQUUUEABBQyC3gMKKKCAAgoooIACCiigQMEEDIIFG3C7q4ACCiiggAIKKKCAAgoYBL0HFFBAAQUUUEABBRRQQIGCCRgECzbgdlcBBRRQQAEFFFBAAQUUMAh6DyiggAIKKKCAAgoooIACBRMwCBZswO2uAgoooIACCiiggAIKKGAQ9B5QQAEFFFBAAQUUUEABBQomYBAs2IDbXQUUUEABBRRQQAEFFFDAIOg9oIACCiiggAIKKKCAAgoUTMAgWLABt7sKKKCAAgoooIACCiiggEHQe0ABBRRQQAEFFFBAAQUUKJiAQbBgA253FVBAAQUUUEABBRRQQAGDoPeAAgoooIACCiiggAIKKFAwAYNgwQbc7iqggAIKKKCAAgoooIACBkHvAQUUUEABBRRQQAEFFFCgYAIGwYINuN1VQAEFFFBAAQUUUEABBQyC3gMKKKCAAgoooIACCiigQMEEDIIFG3C7q4ACCiiggAIKKKCAAgoYBL0HFFBAAQUUUEABBRRQQIGCCRgECzbgdlcBBRRQQAEFFFBAAQUUMAh6DyiggAIKKKCAAgoooIACBRMwCBZswO2uAgoooIACCiiggAIKKGAQ9B5QQAEFFFBAAQUUUEABBQom8P8AXDh4M2JKKpIAAAAASUVORK5CYII="/>
          <p:cNvSpPr>
            <a:spLocks noChangeAspect="1" noChangeArrowheads="1"/>
          </p:cNvSpPr>
          <p:nvPr/>
        </p:nvSpPr>
        <p:spPr bwMode="auto">
          <a:xfrm>
            <a:off x="2340025" y="1440277"/>
            <a:ext cx="160284" cy="22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71837">
            <a:off x="3641769" y="4001294"/>
            <a:ext cx="7910020" cy="2193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276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3200" cy="1029600"/>
          </a:xfrm>
          <a:solidFill>
            <a:srgbClr val="EABC00"/>
          </a:solidFill>
        </p:spPr>
        <p:txBody>
          <a:bodyPr/>
          <a:lstStyle/>
          <a:p>
            <a:r>
              <a:rPr lang="da-DK" b="1" dirty="0">
                <a:solidFill>
                  <a:schemeClr val="bg1"/>
                </a:solidFill>
              </a:rPr>
              <a:t>Inden arbejdet påbegyndes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Det sikres, at stinkskabet er beregnet til den pågældende opgave og udført i materialer svarende til påvirkningen. </a:t>
            </a:r>
          </a:p>
          <a:p>
            <a:r>
              <a:rPr lang="da-DK" dirty="0"/>
              <a:t>Følgende punkter er væsentlige at overveje i denne forbindelse:</a:t>
            </a:r>
          </a:p>
          <a:p>
            <a:pPr lvl="1"/>
            <a:r>
              <a:rPr lang="da-DK" dirty="0"/>
              <a:t>Hvilken type stoffer/materialer skal der arbejdes med fx kræftfremkaldende? </a:t>
            </a:r>
          </a:p>
          <a:p>
            <a:pPr lvl="1"/>
            <a:r>
              <a:rPr lang="da-DK" dirty="0"/>
              <a:t>Hvilken type arbejde skal udføres i skabet (f.eks. analysearbejde, forskning/undervisning, kemiarbejde mv.)</a:t>
            </a:r>
          </a:p>
          <a:p>
            <a:pPr lvl="1"/>
            <a:r>
              <a:rPr lang="da-DK" dirty="0"/>
              <a:t>Kan der forekomme arbejde med processer, der kræver særlig personbeskyttelse?</a:t>
            </a:r>
          </a:p>
          <a:p>
            <a:pPr lvl="1"/>
            <a:r>
              <a:rPr lang="da-DK" dirty="0"/>
              <a:t>Hvilke typer tekniske installationer (f.eks. vand, gas, el) er der behov for?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5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Det sikres, at stinkskabet er serviceret efter gældende regler (mindst et årligt eftersyn af funktion og sikkerhed).</a:t>
            </a:r>
          </a:p>
          <a:p>
            <a:r>
              <a:rPr lang="da-DK" dirty="0"/>
              <a:t>Service omfatter bl.a.:</a:t>
            </a:r>
          </a:p>
          <a:p>
            <a:pPr lvl="1"/>
            <a:r>
              <a:rPr lang="da-DK" dirty="0"/>
              <a:t>Kontrol af mekaniske dele</a:t>
            </a:r>
          </a:p>
          <a:p>
            <a:pPr lvl="1"/>
            <a:r>
              <a:rPr lang="da-DK" dirty="0"/>
              <a:t>Kontrol af tekniske installationer</a:t>
            </a:r>
          </a:p>
          <a:p>
            <a:pPr lvl="1"/>
            <a:r>
              <a:rPr lang="da-DK" dirty="0"/>
              <a:t>Kontrol af alarmer</a:t>
            </a:r>
          </a:p>
          <a:p>
            <a:pPr lvl="1"/>
            <a:r>
              <a:rPr lang="da-DK" dirty="0"/>
              <a:t>Kontrol af automatik</a:t>
            </a:r>
          </a:p>
          <a:p>
            <a:pPr lvl="1"/>
            <a:r>
              <a:rPr lang="da-DK" dirty="0"/>
              <a:t>Kontrol af sug mv.</a:t>
            </a:r>
          </a:p>
          <a:p>
            <a:pPr lvl="1"/>
            <a:r>
              <a:rPr lang="da-DK" dirty="0"/>
              <a:t>Måling af lufthastighed/flow måling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574" y="3590223"/>
            <a:ext cx="3667226" cy="24448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3200" cy="1029600"/>
          </a:xfrm>
          <a:prstGeom prst="rect">
            <a:avLst/>
          </a:prstGeom>
          <a:solidFill>
            <a:srgbClr val="EAB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chemeClr val="bg1"/>
                </a:solidFill>
              </a:rPr>
              <a:t>Inden arbejdet påbegyndes</a:t>
            </a: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79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334676" cy="4351338"/>
          </a:xfrm>
        </p:spPr>
        <p:txBody>
          <a:bodyPr>
            <a:normAutofit lnSpcReduction="10000"/>
          </a:bodyPr>
          <a:lstStyle/>
          <a:p>
            <a:r>
              <a:rPr lang="da-DK" b="1" dirty="0"/>
              <a:t>Sugets og kontrolanordningens funktion kontrolleres inden arbejdet påbegyndes.</a:t>
            </a:r>
            <a:endParaRPr lang="da-DK" dirty="0"/>
          </a:p>
          <a:p>
            <a:pPr lvl="1"/>
            <a:r>
              <a:rPr lang="da-DK" dirty="0"/>
              <a:t>F.eks. via stinkskabets flowvagt</a:t>
            </a:r>
          </a:p>
          <a:p>
            <a:r>
              <a:rPr lang="da-DK" b="1" dirty="0"/>
              <a:t>Det sikres at stinkskabet er rengjort efter sidste brug. </a:t>
            </a:r>
          </a:p>
          <a:p>
            <a:r>
              <a:rPr lang="da-DK" b="1" dirty="0"/>
              <a:t>Det undersøges hvilke værnemidler der er påkrævet til det pågældende arbejde</a:t>
            </a:r>
          </a:p>
          <a:p>
            <a:pPr lvl="1"/>
            <a:r>
              <a:rPr lang="da-DK" dirty="0"/>
              <a:t>Information om dette findes i Arbejdspladsbrugsanvisningen og afhænger bl.a. af de materialer der skal arbejdes med</a:t>
            </a:r>
          </a:p>
          <a:p>
            <a:r>
              <a:rPr lang="da-DK" b="1" dirty="0"/>
              <a:t>Gennemgå og planlæg arbejdets flow og opgaver på forhånd, så relevante emner og udstyr kan placeres i stinkskabet inden arbejdet påbegyndes </a:t>
            </a:r>
          </a:p>
          <a:p>
            <a:pPr lvl="1"/>
            <a:endParaRPr lang="da-DK" dirty="0"/>
          </a:p>
          <a:p>
            <a:endParaRPr lang="da-DK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3200" cy="1029600"/>
          </a:xfrm>
          <a:prstGeom prst="rect">
            <a:avLst/>
          </a:prstGeom>
          <a:solidFill>
            <a:srgbClr val="EAB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chemeClr val="bg1"/>
                </a:solidFill>
              </a:rPr>
              <a:t>Inden arbejdet påbegyndes</a:t>
            </a: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876" y="4926707"/>
            <a:ext cx="2872917" cy="161601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11980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25716" cy="4351338"/>
          </a:xfrm>
        </p:spPr>
        <p:txBody>
          <a:bodyPr/>
          <a:lstStyle/>
          <a:p>
            <a:r>
              <a:rPr lang="da-DK" b="1" dirty="0"/>
              <a:t>Tilpas stinkskabet højde til brugeren og typen af arbejde</a:t>
            </a:r>
          </a:p>
          <a:p>
            <a:pPr lvl="1"/>
            <a:r>
              <a:rPr lang="da-DK" dirty="0"/>
              <a:t>Hvis skabet har hæve-sænkefunktion anvendes denne til at tilpasse højden på skabet til brugeren. Det er vigtigt for at sikre de bedste ergonomiske betingelser og mindske risikoen for personskade i forbindelse med eksempelvis spild</a:t>
            </a:r>
          </a:p>
          <a:p>
            <a:pPr marL="0" indent="0">
              <a:buNone/>
            </a:pPr>
            <a:endParaRPr lang="da-DK" b="1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12193200" cy="1029600"/>
          </a:xfrm>
          <a:prstGeom prst="rect">
            <a:avLst/>
          </a:prstGeom>
          <a:solidFill>
            <a:srgbClr val="EAB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chemeClr val="bg1"/>
                </a:solidFill>
              </a:rPr>
              <a:t>Inden arbejdet påbegyndes</a:t>
            </a: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600" y="1968843"/>
            <a:ext cx="5548184" cy="36987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34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25716" cy="4351338"/>
          </a:xfrm>
        </p:spPr>
        <p:txBody>
          <a:bodyPr>
            <a:noAutofit/>
          </a:bodyPr>
          <a:lstStyle/>
          <a:p>
            <a:pPr lvl="0"/>
            <a:r>
              <a:rPr lang="da-DK" b="1" dirty="0"/>
              <a:t>Opstillinger i stinkskabe I:</a:t>
            </a:r>
          </a:p>
          <a:p>
            <a:pPr lvl="1"/>
            <a:r>
              <a:rPr lang="da-DK" dirty="0"/>
              <a:t>Opstillinger med forureningskilder placeres så langt inde i skabet som muligt og i en afstand fra sidevæggene der tillader fri luftpassage</a:t>
            </a:r>
          </a:p>
          <a:p>
            <a:pPr lvl="1"/>
            <a:r>
              <a:rPr lang="da-DK" dirty="0"/>
              <a:t>Større opstillinger, som har en smallere side, placeres med den lange side parallelt med luftbevægelsen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0"/>
            <a:ext cx="12193200" cy="1029600"/>
          </a:xfrm>
          <a:prstGeom prst="rect">
            <a:avLst/>
          </a:prstGeom>
          <a:solidFill>
            <a:srgbClr val="EAB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chemeClr val="bg1"/>
                </a:solidFill>
              </a:rPr>
              <a:t>Inden arbejdet påbegyndes</a:t>
            </a: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6204357" y="1454819"/>
            <a:ext cx="5712447" cy="4602879"/>
            <a:chOff x="6204357" y="1454819"/>
            <a:chExt cx="5712447" cy="460287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357" y="1454819"/>
              <a:ext cx="5712447" cy="4602879"/>
            </a:xfrm>
            <a:prstGeom prst="rect">
              <a:avLst/>
            </a:prstGeom>
          </p:spPr>
        </p:pic>
        <p:sp>
          <p:nvSpPr>
            <p:cNvPr id="18" name="&quot;No&quot; Symbol 17"/>
            <p:cNvSpPr/>
            <p:nvPr/>
          </p:nvSpPr>
          <p:spPr>
            <a:xfrm>
              <a:off x="6362688" y="3907968"/>
              <a:ext cx="539014" cy="558266"/>
            </a:xfrm>
            <a:prstGeom prst="noSmoking">
              <a:avLst>
                <a:gd name="adj" fmla="val 69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19" name="Smiley Face 18"/>
            <p:cNvSpPr/>
            <p:nvPr/>
          </p:nvSpPr>
          <p:spPr>
            <a:xfrm>
              <a:off x="9332453" y="3907968"/>
              <a:ext cx="543746" cy="558266"/>
            </a:xfrm>
            <a:prstGeom prst="smileyFac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20" name="&quot;No&quot; Symbol 19"/>
            <p:cNvSpPr/>
            <p:nvPr/>
          </p:nvSpPr>
          <p:spPr>
            <a:xfrm>
              <a:off x="6362688" y="1546492"/>
              <a:ext cx="539014" cy="558266"/>
            </a:xfrm>
            <a:prstGeom prst="noSmoking">
              <a:avLst>
                <a:gd name="adj" fmla="val 6985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>
                <a:solidFill>
                  <a:schemeClr val="tx1"/>
                </a:solidFill>
              </a:endParaRPr>
            </a:p>
          </p:txBody>
        </p:sp>
        <p:sp>
          <p:nvSpPr>
            <p:cNvPr id="21" name="Smiley Face 20"/>
            <p:cNvSpPr/>
            <p:nvPr/>
          </p:nvSpPr>
          <p:spPr>
            <a:xfrm>
              <a:off x="9332453" y="1546492"/>
              <a:ext cx="543746" cy="558266"/>
            </a:xfrm>
            <a:prstGeom prst="smileyFace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</p:spTree>
    <p:extLst>
      <p:ext uri="{BB962C8B-B14F-4D97-AF65-F5344CB8AC3E}">
        <p14:creationId xmlns:p14="http://schemas.microsoft.com/office/powerpoint/2010/main" val="1762339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25716" cy="4351338"/>
          </a:xfrm>
        </p:spPr>
        <p:txBody>
          <a:bodyPr>
            <a:noAutofit/>
          </a:bodyPr>
          <a:lstStyle/>
          <a:p>
            <a:pPr lvl="0"/>
            <a:r>
              <a:rPr lang="da-DK" b="1" dirty="0"/>
              <a:t>Opstillinger i stinkskabe II:</a:t>
            </a:r>
          </a:p>
          <a:p>
            <a:pPr lvl="1"/>
            <a:r>
              <a:rPr lang="da-DK" dirty="0"/>
              <a:t>Apparater og større opstillinger placeres på stativ, der friholder disse fra bordpladen, således at </a:t>
            </a:r>
            <a:r>
              <a:rPr lang="da-DK" dirty="0" err="1"/>
              <a:t>luftflowet</a:t>
            </a:r>
            <a:r>
              <a:rPr lang="da-DK" dirty="0"/>
              <a:t> kan passere uhindret rundt om opstillingen. Massive opstiller undgås så vidt muligt</a:t>
            </a:r>
            <a:r>
              <a:rPr lang="da-DK" sz="2000" dirty="0"/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457" y="1830287"/>
            <a:ext cx="2714485" cy="36096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2840" y="1825625"/>
            <a:ext cx="2704923" cy="3614287"/>
          </a:xfrm>
          <a:prstGeom prst="rect">
            <a:avLst/>
          </a:prstGeom>
        </p:spPr>
      </p:pic>
      <p:sp>
        <p:nvSpPr>
          <p:cNvPr id="11" name="&quot;No&quot; Symbol 10"/>
          <p:cNvSpPr/>
          <p:nvPr/>
        </p:nvSpPr>
        <p:spPr>
          <a:xfrm>
            <a:off x="5971756" y="5016583"/>
            <a:ext cx="539014" cy="558266"/>
          </a:xfrm>
          <a:prstGeom prst="noSmoking">
            <a:avLst>
              <a:gd name="adj" fmla="val 698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12" name="Smiley Face 11"/>
          <p:cNvSpPr/>
          <p:nvPr/>
        </p:nvSpPr>
        <p:spPr>
          <a:xfrm>
            <a:off x="8780640" y="5016583"/>
            <a:ext cx="543746" cy="558266"/>
          </a:xfrm>
          <a:prstGeom prst="smileyFac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12193200" cy="1029600"/>
          </a:xfrm>
          <a:prstGeom prst="rect">
            <a:avLst/>
          </a:prstGeom>
          <a:solidFill>
            <a:srgbClr val="EABC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b="1">
                <a:solidFill>
                  <a:schemeClr val="bg1"/>
                </a:solidFill>
              </a:rPr>
              <a:t>Inden arbejdet påbegyndes</a:t>
            </a:r>
            <a:endParaRPr lang="da-DK" b="1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43993" y="38501"/>
            <a:ext cx="812474" cy="9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69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B5EC5F424DF0438C02C794499518FB" ma:contentTypeVersion="0" ma:contentTypeDescription="Create a new document." ma:contentTypeScope="" ma:versionID="5ab65c60870f55e49362d4efb7fd413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2ea347ee6c5493b9e14b1c149bab3d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D59974-2579-49E0-9FC2-6B103418BF66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A5B91BF-D143-413D-9633-29C5CB6692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872F3C-5A26-4018-BDF4-D6380C253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657</Words>
  <Application>Microsoft Office PowerPoint</Application>
  <PresentationFormat>Widescreen</PresentationFormat>
  <Paragraphs>72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Vejledning om arbejde i stinkskabe Industriens Branchearbejdsmiljøråd</vt:lpstr>
      <vt:lpstr>Korrekt brug af stinkskabe</vt:lpstr>
      <vt:lpstr>PowerPoint-præsentation</vt:lpstr>
      <vt:lpstr>Inden arbejdet påbegyndes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COWI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Vejledning om arbejde i stinkskabe</dc:title>
  <dc:creator>Anna Brinch</dc:creator>
  <cp:lastModifiedBy>Keld Høgh</cp:lastModifiedBy>
  <cp:revision>28</cp:revision>
  <dcterms:created xsi:type="dcterms:W3CDTF">2017-03-20T13:14:32Z</dcterms:created>
  <dcterms:modified xsi:type="dcterms:W3CDTF">2017-04-10T10:38:48Z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0x010100C4B5EC5F424DF0438C02C794499518FB</vt:lpwstr>
  </property>
  <property fmtid="{D5CDD505-2E9C-101B-9397-08002B2CF9AE}" pid="4" name="_NewReviewCycle">
    <vt:lpwstr/>
  </property>
</Properties>
</file>