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29.xml" ContentType="application/vnd.openxmlformats-officedocument.them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43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Default Extension="gif" ContentType="image/gif"/>
  <Default Extension="vml" ContentType="application/vnd.openxmlformats-officedocument.vmlDrawing"/>
  <Override PartName="/ppt/theme/theme22.xml" ContentType="application/vnd.openxmlformats-officedocument.theme+xml"/>
  <Override PartName="/ppt/theme/theme40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8.xml" ContentType="application/vnd.openxmlformats-officedocument.them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41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9.xml" ContentType="application/vnd.openxmlformats-officedocument.them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35.xml" ContentType="application/vnd.openxmlformats-officedocument.them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theme/theme42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s/slide43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81" r:id="rId3"/>
    <p:sldMasterId id="2147483683" r:id="rId4"/>
    <p:sldMasterId id="2147483685" r:id="rId5"/>
    <p:sldMasterId id="2147483687" r:id="rId6"/>
    <p:sldMasterId id="2147483689" r:id="rId7"/>
    <p:sldMasterId id="2147483691" r:id="rId8"/>
    <p:sldMasterId id="2147483693" r:id="rId9"/>
    <p:sldMasterId id="2147483695" r:id="rId10"/>
    <p:sldMasterId id="2147483697" r:id="rId11"/>
    <p:sldMasterId id="2147483699" r:id="rId12"/>
    <p:sldMasterId id="2147483701" r:id="rId13"/>
    <p:sldMasterId id="2147483703" r:id="rId14"/>
    <p:sldMasterId id="2147483705" r:id="rId15"/>
    <p:sldMasterId id="2147483707" r:id="rId16"/>
    <p:sldMasterId id="2147483709" r:id="rId17"/>
    <p:sldMasterId id="2147483711" r:id="rId18"/>
    <p:sldMasterId id="2147483713" r:id="rId19"/>
    <p:sldMasterId id="2147483715" r:id="rId20"/>
    <p:sldMasterId id="2147483718" r:id="rId21"/>
    <p:sldMasterId id="2147483720" r:id="rId22"/>
    <p:sldMasterId id="2147483722" r:id="rId23"/>
    <p:sldMasterId id="2147483724" r:id="rId24"/>
    <p:sldMasterId id="2147483726" r:id="rId25"/>
    <p:sldMasterId id="2147483728" r:id="rId26"/>
    <p:sldMasterId id="2147483730" r:id="rId27"/>
    <p:sldMasterId id="2147483732" r:id="rId28"/>
    <p:sldMasterId id="2147483734" r:id="rId29"/>
    <p:sldMasterId id="2147483736" r:id="rId30"/>
    <p:sldMasterId id="2147483738" r:id="rId31"/>
    <p:sldMasterId id="2147483740" r:id="rId32"/>
    <p:sldMasterId id="2147483742" r:id="rId33"/>
    <p:sldMasterId id="2147483744" r:id="rId34"/>
    <p:sldMasterId id="2147483746" r:id="rId35"/>
    <p:sldMasterId id="2147483748" r:id="rId36"/>
    <p:sldMasterId id="2147483752" r:id="rId37"/>
    <p:sldMasterId id="2147483754" r:id="rId38"/>
    <p:sldMasterId id="2147483756" r:id="rId39"/>
    <p:sldMasterId id="2147483758" r:id="rId40"/>
    <p:sldMasterId id="2147483764" r:id="rId41"/>
  </p:sldMasterIdLst>
  <p:notesMasterIdLst>
    <p:notesMasterId r:id="rId103"/>
  </p:notesMasterIdLst>
  <p:handoutMasterIdLst>
    <p:handoutMasterId r:id="rId104"/>
  </p:handoutMasterIdLst>
  <p:sldIdLst>
    <p:sldId id="298" r:id="rId42"/>
    <p:sldId id="299" r:id="rId43"/>
    <p:sldId id="300" r:id="rId44"/>
    <p:sldId id="301" r:id="rId45"/>
    <p:sldId id="302" r:id="rId46"/>
    <p:sldId id="303" r:id="rId47"/>
    <p:sldId id="304" r:id="rId48"/>
    <p:sldId id="259" r:id="rId49"/>
    <p:sldId id="260" r:id="rId50"/>
    <p:sldId id="261" r:id="rId51"/>
    <p:sldId id="262" r:id="rId52"/>
    <p:sldId id="263" r:id="rId53"/>
    <p:sldId id="329" r:id="rId54"/>
    <p:sldId id="264" r:id="rId55"/>
    <p:sldId id="265" r:id="rId56"/>
    <p:sldId id="266" r:id="rId57"/>
    <p:sldId id="268" r:id="rId58"/>
    <p:sldId id="267" r:id="rId59"/>
    <p:sldId id="269" r:id="rId60"/>
    <p:sldId id="280" r:id="rId61"/>
    <p:sldId id="281" r:id="rId62"/>
    <p:sldId id="282" r:id="rId63"/>
    <p:sldId id="283" r:id="rId64"/>
    <p:sldId id="284" r:id="rId65"/>
    <p:sldId id="285" r:id="rId66"/>
    <p:sldId id="286" r:id="rId67"/>
    <p:sldId id="287" r:id="rId68"/>
    <p:sldId id="333" r:id="rId69"/>
    <p:sldId id="288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319" r:id="rId80"/>
    <p:sldId id="320" r:id="rId81"/>
    <p:sldId id="323" r:id="rId82"/>
    <p:sldId id="322" r:id="rId83"/>
    <p:sldId id="324" r:id="rId84"/>
    <p:sldId id="325" r:id="rId85"/>
    <p:sldId id="328" r:id="rId86"/>
    <p:sldId id="308" r:id="rId87"/>
    <p:sldId id="309" r:id="rId88"/>
    <p:sldId id="310" r:id="rId89"/>
    <p:sldId id="311" r:id="rId90"/>
    <p:sldId id="312" r:id="rId91"/>
    <p:sldId id="313" r:id="rId92"/>
    <p:sldId id="314" r:id="rId93"/>
    <p:sldId id="315" r:id="rId94"/>
    <p:sldId id="316" r:id="rId95"/>
    <p:sldId id="317" r:id="rId96"/>
    <p:sldId id="318" r:id="rId97"/>
    <p:sldId id="331" r:id="rId98"/>
    <p:sldId id="332" r:id="rId99"/>
    <p:sldId id="305" r:id="rId100"/>
    <p:sldId id="306" r:id="rId101"/>
    <p:sldId id="307" r:id="rId102"/>
  </p:sldIdLst>
  <p:sldSz cx="9144000" cy="6858000" type="screen4x3"/>
  <p:notesSz cx="6797675" cy="9982200"/>
  <p:defaultTextStyle>
    <a:defPPr>
      <a:defRPr lang="da-DK"/>
    </a:defPPr>
    <a:lvl1pPr algn="l" defTabSz="8810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1pPr>
    <a:lvl2pPr marL="439738" indent="17463" algn="l" defTabSz="8810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2pPr>
    <a:lvl3pPr marL="881063" indent="33338" algn="l" defTabSz="8810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3pPr>
    <a:lvl4pPr marL="1322388" indent="49213" algn="l" defTabSz="8810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4pPr>
    <a:lvl5pPr marL="1762125" indent="66675" algn="l" defTabSz="8810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N W3"/>
        <a:cs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12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84" Type="http://schemas.openxmlformats.org/officeDocument/2006/relationships/slide" Target="slides/slide43.xml"/><Relationship Id="rId89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92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66" Type="http://schemas.openxmlformats.org/officeDocument/2006/relationships/slide" Target="slides/slide25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87" Type="http://schemas.openxmlformats.org/officeDocument/2006/relationships/slide" Target="slides/slide46.xml"/><Relationship Id="rId102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0.xml"/><Relationship Id="rId82" Type="http://schemas.openxmlformats.org/officeDocument/2006/relationships/slide" Target="slides/slide41.xml"/><Relationship Id="rId90" Type="http://schemas.openxmlformats.org/officeDocument/2006/relationships/slide" Target="slides/slide49.xml"/><Relationship Id="rId95" Type="http://schemas.openxmlformats.org/officeDocument/2006/relationships/slide" Target="slides/slide5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100" Type="http://schemas.openxmlformats.org/officeDocument/2006/relationships/slide" Target="slides/slide59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slide" Target="slides/slide44.xml"/><Relationship Id="rId93" Type="http://schemas.openxmlformats.org/officeDocument/2006/relationships/slide" Target="slides/slide52.xml"/><Relationship Id="rId98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slide" Target="slides/slide42.xml"/><Relationship Id="rId88" Type="http://schemas.openxmlformats.org/officeDocument/2006/relationships/slide" Target="slides/slide47.xml"/><Relationship Id="rId91" Type="http://schemas.openxmlformats.org/officeDocument/2006/relationships/slide" Target="slides/slide50.xml"/><Relationship Id="rId96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slide" Target="slides/slide45.xml"/><Relationship Id="rId94" Type="http://schemas.openxmlformats.org/officeDocument/2006/relationships/slide" Target="slides/slide53.xml"/><Relationship Id="rId99" Type="http://schemas.openxmlformats.org/officeDocument/2006/relationships/slide" Target="slides/slide58.xml"/><Relationship Id="rId101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slide" Target="slides/slide35.xml"/><Relationship Id="rId97" Type="http://schemas.openxmlformats.org/officeDocument/2006/relationships/slide" Target="slides/slide56.xml"/><Relationship Id="rId10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817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8171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25F239-5BEF-4CEE-A18C-033FFC328646}" type="datetimeFigureOut">
              <a:rPr lang="da-DK"/>
              <a:pPr>
                <a:defRPr/>
              </a:pPr>
              <a:t>22-02-2011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817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8171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00D65A-E6AA-42D8-ADFD-FBF726F3F0F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817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8171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C29123-D825-4DEB-A533-BEC994A17096}" type="datetimeFigureOut">
              <a:rPr lang="da-DK"/>
              <a:pPr>
                <a:defRPr/>
              </a:pPr>
              <a:t>22-02-2011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8775" cy="449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817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8171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35951B-6CDE-4618-8323-E6836352E4F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874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2913" algn="l" defTabSz="8874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87413" algn="l" defTabSz="8874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1913" algn="l" defTabSz="8874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76413" algn="l" defTabSz="8874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20618" algn="l" defTabSz="888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64733" algn="l" defTabSz="888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08864" algn="l" defTabSz="888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52972" algn="l" defTabSz="888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5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9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88712" tIns="44356" rIns="88712" bIns="4435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Gill Sans"/>
              </a:defRPr>
            </a:lvl1pPr>
          </a:lstStyle>
          <a:p>
            <a:fld id="{F31E458E-4E0A-49C7-ACE7-D5B88703B823}" type="datetimeFigureOut">
              <a:rPr lang="da-DK"/>
              <a:pPr/>
              <a:t>22-02-2011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88712" tIns="44356" rIns="88712" bIns="4435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Gill Sans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8712" tIns="44356" rIns="88712" bIns="4435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Gill Sans"/>
              </a:defRPr>
            </a:lvl1pPr>
          </a:lstStyle>
          <a:p>
            <a:fld id="{EA423CD1-FFCB-4F0D-B06E-40AF4E1FB5F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722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12138" indent="0" algn="ctr">
              <a:buNone/>
              <a:defRPr/>
            </a:lvl2pPr>
            <a:lvl3pPr marL="624259" indent="0" algn="ctr">
              <a:buNone/>
              <a:defRPr/>
            </a:lvl3pPr>
            <a:lvl4pPr marL="936415" indent="0" algn="ctr">
              <a:buNone/>
              <a:defRPr/>
            </a:lvl4pPr>
            <a:lvl5pPr marL="1248582" indent="0" algn="ctr">
              <a:buNone/>
              <a:defRPr/>
            </a:lvl5pPr>
            <a:lvl6pPr marL="1560685" indent="0" algn="ctr">
              <a:buNone/>
              <a:defRPr/>
            </a:lvl6pPr>
            <a:lvl7pPr marL="1872810" indent="0" algn="ctr">
              <a:buNone/>
              <a:defRPr/>
            </a:lvl7pPr>
            <a:lvl8pPr marL="2184937" indent="0" algn="ctr">
              <a:buNone/>
              <a:defRPr/>
            </a:lvl8pPr>
            <a:lvl9pPr marL="24970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4" y="179388"/>
            <a:ext cx="7358062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93764" y="1946276"/>
            <a:ext cx="7358062" cy="4019550"/>
          </a:xfrm>
        </p:spPr>
        <p:txBody>
          <a:bodyPr/>
          <a:lstStyle/>
          <a:p>
            <a:pPr lvl="0"/>
            <a:endParaRPr lang="da-DK" noProof="0">
              <a:sym typeface="Gill Sans" pitchFamily="-3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40821" indent="0" algn="ctr">
              <a:buNone/>
              <a:defRPr/>
            </a:lvl2pPr>
            <a:lvl3pPr marL="881712" indent="0" algn="ctr">
              <a:buNone/>
              <a:defRPr/>
            </a:lvl3pPr>
            <a:lvl4pPr marL="1322400" indent="0" algn="ctr">
              <a:buNone/>
              <a:defRPr/>
            </a:lvl4pPr>
            <a:lvl5pPr marL="1763242" indent="0" algn="ctr">
              <a:buNone/>
              <a:defRPr/>
            </a:lvl5pPr>
            <a:lvl6pPr marL="2203963" indent="0" algn="ctr">
              <a:buNone/>
              <a:defRPr/>
            </a:lvl6pPr>
            <a:lvl7pPr marL="2644798" indent="0" algn="ctr">
              <a:buNone/>
              <a:defRPr/>
            </a:lvl7pPr>
            <a:lvl8pPr marL="3085557" indent="0" algn="ctr">
              <a:buNone/>
              <a:defRPr/>
            </a:lvl8pPr>
            <a:lvl9pPr marL="35263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9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0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3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4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5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6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1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3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75" tIns="34375" rIns="34375" bIns="343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75" tIns="34375" rIns="34375" bIns="343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099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198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2977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3969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67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836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699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16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32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3368" indent="-3873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3293" indent="-3873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3215" indent="-3873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13149" indent="-3873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198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09914" algn="l" defTabSz="6198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19815" algn="l" defTabSz="6198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29779" algn="l" defTabSz="6198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39693" algn="l" defTabSz="6198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49612" algn="l" defTabSz="6198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59544" algn="l" defTabSz="6198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69462" algn="l" defTabSz="6198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79373" algn="l" defTabSz="6198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28" tIns="34428" rIns="34428" bIns="344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titeltypografi i masteren</a:t>
            </a:r>
            <a:endParaRPr lang="en-US" smtClean="0">
              <a:sym typeface="Gill Sans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28" tIns="34428" rIns="34428" bIns="344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typografi i masteren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039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077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12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161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832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9950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157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3200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482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6567" indent="-3879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6979" indent="-3879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7368" indent="-3879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17770" indent="-3879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07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0394" algn="l" defTabSz="6207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0773" algn="l" defTabSz="6207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1200" algn="l" defTabSz="6207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1611" algn="l" defTabSz="6207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1995" algn="l" defTabSz="6207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2399" algn="l" defTabSz="6207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2792" algn="l" defTabSz="6207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3183" algn="l" defTabSz="6207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40" tIns="34440" rIns="34440" bIns="34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titeltypografi i masteren</a:t>
            </a:r>
            <a:endParaRPr lang="en-US" smtClean="0">
              <a:sym typeface="Gill Sans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40" tIns="34440" rIns="34440" bIns="34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typografi i masteren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050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099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153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20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832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9950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157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47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64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7316" indent="-388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7840" indent="-388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8338" indent="-388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18849" indent="-388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09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0506" algn="l" defTabSz="6209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0997" algn="l" defTabSz="6209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1533" algn="l" defTabSz="6209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2058" algn="l" defTabSz="6209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2552" algn="l" defTabSz="6209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3066" algn="l" defTabSz="6209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3570" algn="l" defTabSz="6209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4072" algn="l" defTabSz="6209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56" tIns="34456" rIns="34456" bIns="34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titeltypografi i masteren</a:t>
            </a:r>
            <a:endParaRPr lang="en-US" smtClean="0">
              <a:sym typeface="Gill San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56" tIns="34456" rIns="34456" bIns="34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typografi i masteren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063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125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191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25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832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15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316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47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64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8172" indent="-3882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8823" indent="-3882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9445" indent="-3882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20083" indent="-3882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12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0634" algn="l" defTabSz="6212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1252" algn="l" defTabSz="6212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1913" algn="l" defTabSz="6212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2570" algn="l" defTabSz="6212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3189" algn="l" defTabSz="6212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3827" algn="l" defTabSz="6212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4460" algn="l" defTabSz="6212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5088" algn="l" defTabSz="6212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72" tIns="34472" rIns="34472" bIns="344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titeltypografi i masteren</a:t>
            </a:r>
            <a:endParaRPr lang="en-US" smtClean="0">
              <a:sym typeface="Gill Sans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72" tIns="34472" rIns="34472" bIns="344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typografi i masteren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07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15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234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314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832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15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316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47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8000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9135" indent="-3884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9929" indent="-3884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10693" indent="-3884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21471" indent="-3884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15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0778" algn="l" defTabSz="6215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1540" algn="l" defTabSz="6215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42" algn="l" defTabSz="6215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3145" algn="l" defTabSz="6215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3905" algn="l" defTabSz="6215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4684" algn="l" defTabSz="6215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5462" algn="l" defTabSz="6215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6235" algn="l" defTabSz="6215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89" tIns="34489" rIns="34489" bIns="344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titeltypografi i masteren</a:t>
            </a:r>
            <a:endParaRPr lang="en-US" smtClean="0">
              <a:sym typeface="Gill Sans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89" tIns="34489" rIns="34489" bIns="344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typografi i masteren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093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186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282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37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99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15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316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637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8000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90205" indent="-388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01159" indent="-388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12081" indent="-388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23014" indent="-388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18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0938" algn="l" defTabSz="6218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1860" algn="l" defTabSz="6218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2820" algn="l" defTabSz="6218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3785" algn="l" defTabSz="6218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2" algn="l" defTabSz="6218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636" algn="l" defTabSz="6218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6575" algn="l" defTabSz="6218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7509" algn="l" defTabSz="6218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510" tIns="34510" rIns="34510" bIns="345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titeltypografi i masteren</a:t>
            </a:r>
            <a:endParaRPr lang="en-US" smtClean="0">
              <a:sym typeface="Gill San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510" tIns="34510" rIns="34510" bIns="345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typografi i masteren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111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221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334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448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99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15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4750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637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95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91382" indent="-3888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02512" indent="-3888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13610" indent="-3888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24711" indent="-3888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22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1114" algn="l" defTabSz="6222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2212" algn="l" defTabSz="6222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3346" algn="l" defTabSz="6222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4488" algn="l" defTabSz="6222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5577" algn="l" defTabSz="6222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6683" algn="l" defTabSz="6222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7800" algn="l" defTabSz="6222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8911" algn="l" defTabSz="6222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532" tIns="34532" rIns="34532" bIns="345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titeltypografi i masteren</a:t>
            </a:r>
            <a:endParaRPr lang="en-US" smtClean="0">
              <a:sym typeface="Gill Sans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532" tIns="34532" rIns="34532" bIns="345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typografi i masteren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130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259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39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525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9913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3125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4750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7963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81175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92666" indent="-389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03988" indent="-389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15278" indent="-389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26571" indent="-389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2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1306" algn="l" defTabSz="622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2595" algn="l" defTabSz="622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3921" algn="l" defTabSz="622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5255" algn="l" defTabSz="622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6533" algn="l" defTabSz="622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827" algn="l" defTabSz="622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9135" algn="l" defTabSz="622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90446" algn="l" defTabSz="622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557" tIns="34557" rIns="34557" bIns="345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titeltypografi i masteren</a:t>
            </a:r>
            <a:endParaRPr lang="en-US" smtClean="0">
              <a:sym typeface="Gill Sans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557" tIns="34557" rIns="34557" bIns="345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typografi i masteren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151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301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454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608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9913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3125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6338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9550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81175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94057" indent="-3893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05587" indent="-3893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17085" indent="-3893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28586" indent="-38937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3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1514" algn="l" defTabSz="623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3011" algn="l" defTabSz="623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4543" algn="l" defTabSz="623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6087" algn="l" defTabSz="623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7568" algn="l" defTabSz="623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070" algn="l" defTabSz="623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0582" algn="l" defTabSz="623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92108" algn="l" defTabSz="6230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583" tIns="34583" rIns="34583" bIns="34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titeltypografi i masteren</a:t>
            </a:r>
            <a:endParaRPr lang="en-US" smtClean="0">
              <a:sym typeface="Gill Sans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583" tIns="34583" rIns="34583" bIns="34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typografi i masteren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173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345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52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69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9913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3125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6338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9550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82763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95557" indent="-389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07310" indent="-389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19031" indent="-389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30756" indent="-389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34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1738" algn="l" defTabSz="6234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3459" algn="l" defTabSz="6234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5215" algn="l" defTabSz="6234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6982" algn="l" defTabSz="6234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8686" algn="l" defTabSz="6234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0412" algn="l" defTabSz="6234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2143" algn="l" defTabSz="6234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93899" algn="l" defTabSz="6234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612" tIns="34612" rIns="34612" bIns="34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titeltypografi i masteren</a:t>
            </a:r>
            <a:endParaRPr lang="en-US" smtClean="0">
              <a:sym typeface="Gill Sans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612" tIns="34612" rIns="34612" bIns="34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typografi i masteren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19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39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593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794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1500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4713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7925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81138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84350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97166" indent="-3899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09157" indent="-3899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21117" indent="-3899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33082" indent="-3899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393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1978" algn="l" defTabSz="62393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3939" algn="l" defTabSz="62393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5935" algn="l" defTabSz="62393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7942" algn="l" defTabSz="62393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9885" algn="l" defTabSz="62393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850" algn="l" defTabSz="62393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3819" algn="l" defTabSz="62393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95817" algn="l" defTabSz="62393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75" tIns="34375" rIns="34375" bIns="343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titeltypografi i masteren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75" tIns="34375" rIns="34375" bIns="343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teksttypografierne i masteren</a:t>
            </a:r>
          </a:p>
          <a:p>
            <a:pPr lvl="1"/>
            <a:r>
              <a:rPr lang="en-US" smtClean="0">
                <a:sym typeface="Gill Sans"/>
              </a:rPr>
              <a:t>Andet niveau</a:t>
            </a:r>
          </a:p>
          <a:p>
            <a:pPr lvl="2"/>
            <a:r>
              <a:rPr lang="en-US" smtClean="0">
                <a:sym typeface="Gill Sans"/>
              </a:rPr>
              <a:t>Tredje niveau</a:t>
            </a:r>
          </a:p>
          <a:p>
            <a:pPr lvl="3"/>
            <a:r>
              <a:rPr lang="en-US" smtClean="0">
                <a:sym typeface="Gill Sans"/>
              </a:rPr>
              <a:t>Fjerde niveau</a:t>
            </a:r>
          </a:p>
          <a:p>
            <a:pPr lvl="4"/>
            <a:r>
              <a:rPr lang="en-US" smtClean="0">
                <a:sym typeface="Gill Sans"/>
              </a:rPr>
              <a:t>Femte niveau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7" r:id="rId3"/>
  </p:sldLayoutIdLst>
  <p:transition/>
  <p:txStyles>
    <p:titleStyle>
      <a:lvl1pPr algn="ctr" defTabSz="61912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defTabSz="61912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defTabSz="61912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defTabSz="61912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defTabSz="61912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440821" algn="ctr" defTabSz="61983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881712" algn="ctr" defTabSz="61983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1322400" algn="ctr" defTabSz="61983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763242" algn="ctr" defTabSz="61983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6738" indent="-385763" algn="l" defTabSz="619125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8363" indent="-385763" algn="l" defTabSz="619125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69988" indent="-385763" algn="l" defTabSz="619125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1613" indent="-385763" algn="l" defTabSz="619125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3238" indent="-385763" algn="l" defTabSz="619125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214679" indent="-387197" algn="l" defTabSz="619834" rtl="0" eaLnBrk="0" fontAlgn="base" hangingPunct="0">
        <a:spcBef>
          <a:spcPts val="1688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655479" indent="-387197" algn="l" defTabSz="619834" rtl="0" eaLnBrk="0" fontAlgn="base" hangingPunct="0">
        <a:spcBef>
          <a:spcPts val="1688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3096279" indent="-387197" algn="l" defTabSz="619834" rtl="0" eaLnBrk="0" fontAlgn="base" hangingPunct="0">
        <a:spcBef>
          <a:spcPts val="1688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537071" indent="-387197" algn="l" defTabSz="619834" rtl="0" eaLnBrk="0" fontAlgn="base" hangingPunct="0">
        <a:spcBef>
          <a:spcPts val="1688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8817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0821" algn="l" defTabSz="8817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1712" algn="l" defTabSz="8817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0" algn="l" defTabSz="8817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242" algn="l" defTabSz="8817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963" algn="l" defTabSz="8817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798" algn="l" defTabSz="8817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5557" algn="l" defTabSz="8817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354" algn="l" defTabSz="8817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626" tIns="34626" rIns="34626" bIns="34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626" tIns="34626" rIns="34626" bIns="34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87" r:id="rId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210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419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631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84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1500" indent="-388938" algn="l" rtl="0" fontAlgn="base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4713" indent="-388938" algn="l" rtl="0" fontAlgn="base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7925" indent="-388938" algn="l" rtl="0" fontAlgn="base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81138" indent="-388938" algn="l" rtl="0" fontAlgn="base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84350" indent="-388938" algn="l" rtl="0" fontAlgn="base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98024" indent="-390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10142" indent="-390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22232" indent="-390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34323" indent="-39011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41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2106" algn="l" defTabSz="6241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4195" algn="l" defTabSz="6241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6319" algn="l" defTabSz="6241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8454" algn="l" defTabSz="6241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0525" algn="l" defTabSz="6241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618" algn="l" defTabSz="6241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4713" algn="l" defTabSz="6241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96840" algn="l" defTabSz="6241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632" tIns="34632" rIns="34632" bIns="34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632" tIns="34632" rIns="34632" bIns="34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21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429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64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864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1500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4713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7925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81138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85938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98346" indent="-3901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10512" indent="-3901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22651" indent="-3901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34790" indent="-3901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4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2154" algn="l" defTabSz="624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4291" algn="l" defTabSz="624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6463" algn="l" defTabSz="624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8646" algn="l" defTabSz="624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0765" algn="l" defTabSz="624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906" algn="l" defTabSz="624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5049" algn="l" defTabSz="624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97223" algn="l" defTabSz="624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636" tIns="34636" rIns="34636" bIns="34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636" tIns="34636" rIns="34636" bIns="34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218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435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655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87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1500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4713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7925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82725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85938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98561" indent="-3902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10758" indent="-3902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22931" indent="-3902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35100" indent="-3902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43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2186" algn="l" defTabSz="6243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4355" algn="l" defTabSz="6243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6559" algn="l" defTabSz="6243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8774" algn="l" defTabSz="6243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0925" algn="l" defTabSz="6243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3098" algn="l" defTabSz="6243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5273" algn="l" defTabSz="6243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97479" algn="l" defTabSz="6243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641" tIns="34641" rIns="34641" bIns="34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641" tIns="34641" rIns="34641" bIns="34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223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445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670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896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1500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4713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9513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82725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85938" indent="-3889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98883" indent="-3902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11127" indent="-3902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23350" indent="-3902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35565" indent="-3902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44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2234" algn="l" defTabSz="6244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4451" algn="l" defTabSz="6244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6703" algn="l" defTabSz="6244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8966" algn="l" defTabSz="6244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1165" algn="l" defTabSz="6244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3386" algn="l" defTabSz="6244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5609" algn="l" defTabSz="6244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97863" algn="l" defTabSz="6244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677" tIns="34677" rIns="34677" bIns="3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677" tIns="34677" rIns="34677" bIns="3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253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505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76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501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1500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6300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9513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84313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87525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00921" indent="-390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13467" indent="-390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26004" indent="-390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38523" indent="-3906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50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2538" algn="l" defTabSz="6250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5059" algn="l" defTabSz="6250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7615" algn="l" defTabSz="6250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0182" algn="l" defTabSz="6250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2685" algn="l" defTabSz="6250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5210" algn="l" defTabSz="6250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7737" algn="l" defTabSz="6250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295" algn="l" defTabSz="6250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709" tIns="34709" rIns="34709" bIns="34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709" tIns="34709" rIns="34709" bIns="34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281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560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84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512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3088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6300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81100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84313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89113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02749" indent="-39099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15564" indent="-39099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28380" indent="-39099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41171" indent="-39099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56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2810" algn="l" defTabSz="6256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5603" algn="l" defTabSz="6256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8431" algn="l" defTabSz="6256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1270" algn="l" defTabSz="6256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4045" algn="l" defTabSz="6256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6842" algn="l" defTabSz="6256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9641" algn="l" defTabSz="6256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2471" algn="l" defTabSz="6256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742" tIns="34742" rIns="34742" bIns="34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742" tIns="34742" rIns="34742" bIns="34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30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617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929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5242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3088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7888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82688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85900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90700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04688" indent="-3913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17790" indent="-3913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30895" indent="-3913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43975" indent="-3913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61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3098" algn="l" defTabSz="6261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179" algn="l" defTabSz="6261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9295" algn="l" defTabSz="6261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422" algn="l" defTabSz="6261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5485" algn="l" defTabSz="6261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570" algn="l" defTabSz="6261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1657" algn="l" defTabSz="6261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4775" algn="l" defTabSz="6261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778" tIns="34778" rIns="34778" bIns="347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778" tIns="34778" rIns="34778" bIns="347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340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678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4020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5363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3088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7888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82688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87488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92288" indent="-39052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06736" indent="-3917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20143" indent="-3917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33553" indent="-3917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46939" indent="-3917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67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3402" algn="l" defTabSz="6267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787" algn="l" defTabSz="6267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0207" algn="l" defTabSz="6267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3638" algn="l" defTabSz="6267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7005" algn="l" defTabSz="6267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0399" algn="l" defTabSz="6267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3793" algn="l" defTabSz="6267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7209" algn="l" defTabSz="6267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816" tIns="34816" rIns="34816" bIns="34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816" tIns="34816" rIns="34816" bIns="34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372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742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4116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5491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4675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79475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84275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89075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93875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08896" indent="-3921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22623" indent="-3921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36353" indent="-3921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50059" indent="-3921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74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3722" algn="l" defTabSz="6274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7427" algn="l" defTabSz="6274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1167" algn="l" defTabSz="6274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919" algn="l" defTabSz="6274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8613" algn="l" defTabSz="6274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2327" algn="l" defTabSz="6274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6041" algn="l" defTabSz="6274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9770" algn="l" defTabSz="6274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855" tIns="34855" rIns="34855" bIns="348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855" tIns="34855" rIns="34855" bIns="348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40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809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4217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5626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4675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81063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85863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90663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97050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11164" indent="-3925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25227" indent="-3925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39294" indent="-3925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53338" indent="-3925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80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4058" algn="l" defTabSz="6280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8099" algn="l" defTabSz="6280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2179" algn="l" defTabSz="6280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64" algn="l" defTabSz="6280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0304" algn="l" defTabSz="6280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4351" algn="l" defTabSz="6280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8403" algn="l" defTabSz="6280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12467" algn="l" defTabSz="6280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76" tIns="34376" rIns="34376" bIns="343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titeltypografi i masteren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76" tIns="34376" rIns="34376" bIns="343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teksttypografierne i masteren</a:t>
            </a:r>
          </a:p>
          <a:p>
            <a:pPr lvl="1"/>
            <a:r>
              <a:rPr lang="en-US" smtClean="0">
                <a:sym typeface="Gill Sans"/>
              </a:rPr>
              <a:t>Andet niveau</a:t>
            </a:r>
          </a:p>
          <a:p>
            <a:pPr lvl="2"/>
            <a:r>
              <a:rPr lang="en-US" smtClean="0">
                <a:sym typeface="Gill Sans"/>
              </a:rPr>
              <a:t>Tredje niveau</a:t>
            </a:r>
          </a:p>
          <a:p>
            <a:pPr lvl="3"/>
            <a:r>
              <a:rPr lang="en-US" smtClean="0">
                <a:sym typeface="Gill Sans"/>
              </a:rPr>
              <a:t>Fjerde niveau</a:t>
            </a:r>
          </a:p>
          <a:p>
            <a:pPr lvl="4"/>
            <a:r>
              <a:rPr lang="en-US" smtClean="0">
                <a:sym typeface="Gill Sans"/>
              </a:rPr>
              <a:t>Femte niveau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099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1984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2982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397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67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836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699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16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32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3474" indent="-38739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3416" indent="-38739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3353" indent="-38739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13303" indent="-38739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198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09930" algn="l" defTabSz="6198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19847" algn="l" defTabSz="6198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29827" algn="l" defTabSz="6198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39757" algn="l" defTabSz="6198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49691" algn="l" defTabSz="6198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59639" algn="l" defTabSz="6198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69573" algn="l" defTabSz="6198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79500" algn="l" defTabSz="6198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896" tIns="34896" rIns="34896" bIns="348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896" tIns="34896" rIns="34896" bIns="348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441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880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432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5767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6263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81063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87450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92250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98638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13540" indent="-39299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27957" indent="-39299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42379" indent="-39299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56776" indent="-39299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880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4410" algn="l" defTabSz="62880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8804" algn="l" defTabSz="62880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3239" algn="l" defTabSz="62880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673" algn="l" defTabSz="62880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2075" algn="l" defTabSz="62880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6483" algn="l" defTabSz="62880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878" algn="l" defTabSz="62880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15295" algn="l" defTabSz="62880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9" tIns="34939" rIns="34939" bIns="349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9" tIns="34939" rIns="34939" bIns="349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47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954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443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5914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6263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82650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89038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93838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00225" indent="-39211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16031" indent="-3934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30818" indent="-3934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45603" indent="-3934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60371" indent="-39345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9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4778" algn="l" defTabSz="629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9543" algn="l" defTabSz="629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4350" algn="l" defTabSz="629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9145" algn="l" defTabSz="629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3927" algn="l" defTabSz="629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8712" algn="l" defTabSz="629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03469" algn="l" defTabSz="629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18259" algn="l" defTabSz="629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84" tIns="34984" rIns="34984" bIns="349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84" tIns="34984" rIns="34984" bIns="349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516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303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4551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6068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6263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84238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90625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97013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03400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18641" indent="-3939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33809" indent="-3939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48975" indent="-3939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64134" indent="-3939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30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5162" algn="l" defTabSz="630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0315" algn="l" defTabSz="630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5513" algn="l" defTabSz="630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687" algn="l" defTabSz="630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5859" algn="l" defTabSz="630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91038" algn="l" defTabSz="630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06181" algn="l" defTabSz="630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21355" algn="l" defTabSz="6303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031" tIns="35031" rIns="35031" bIns="350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031" tIns="35031" rIns="35031" bIns="350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556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3111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4672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6229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7850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84238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90625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98600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04988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21364" indent="-3944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36924" indent="-3944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52497" indent="-3944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68059" indent="-394433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31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5562" algn="l" defTabSz="631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1118" algn="l" defTabSz="631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6725" algn="l" defTabSz="631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294" algn="l" defTabSz="631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875" algn="l" defTabSz="631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93462" algn="l" defTabSz="631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09006" algn="l" defTabSz="631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580" algn="l" defTabSz="631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080" tIns="35080" rIns="35080" bIns="35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080" tIns="35080" rIns="35080" bIns="35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598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3195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479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6396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7850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85825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92213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500188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08163" indent="-39370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24197" indent="-3949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40171" indent="-3949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56163" indent="-3949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72147" indent="-3949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319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5980" algn="l" defTabSz="6319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1953" algn="l" defTabSz="6319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7985" algn="l" defTabSz="6319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3964" algn="l" defTabSz="6319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9977" algn="l" defTabSz="6319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95984" algn="l" defTabSz="6319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11945" algn="l" defTabSz="6319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27938" algn="l" defTabSz="6319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151" tIns="35151" rIns="35151" bIns="351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151" tIns="35151" rIns="35151" bIns="351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659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331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4982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6641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79438" indent="-39528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87413" indent="-39528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95388" indent="-39528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503363" indent="-39528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11338" indent="-39528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28339" indent="-39572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44921" indent="-39572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61529" indent="-39572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78132" indent="-39572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33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6590" algn="l" defTabSz="633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3175" algn="l" defTabSz="633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9826" algn="l" defTabSz="633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6414" algn="l" defTabSz="633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3055" algn="l" defTabSz="633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671" algn="l" defTabSz="633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16258" algn="l" defTabSz="633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2869" algn="l" defTabSz="633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204" tIns="35204" rIns="35204" bIns="352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204" tIns="35204" rIns="35204" bIns="352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70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340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5118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6823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81025" indent="-39528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89000" indent="-39528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96975" indent="-39528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504950" indent="-39528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12925" indent="-39528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31391" indent="-39628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48430" indent="-39628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65495" indent="-39628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82544" indent="-39628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340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040" algn="l" defTabSz="6340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074" algn="l" defTabSz="6340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186" algn="l" defTabSz="6340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8234" algn="l" defTabSz="6340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5323" algn="l" defTabSz="6340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2390" algn="l" defTabSz="6340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19441" algn="l" defTabSz="6340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6504" algn="l" defTabSz="6340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314" tIns="35314" rIns="35314" bIns="353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314" tIns="35314" rIns="35314" bIns="353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798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3600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5406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7206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82613" indent="-39687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92175" indent="-39687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200150" indent="-39687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509713" indent="-39687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19275" indent="-39687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37823" indent="-39748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55835" indent="-39748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73869" indent="-39748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91867" indent="-39748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360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988" algn="l" defTabSz="6360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6003" algn="l" defTabSz="6360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4063" algn="l" defTabSz="6360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2069" algn="l" defTabSz="6360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0111" algn="l" defTabSz="6360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8121" algn="l" defTabSz="6360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6157" algn="l" defTabSz="6360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4176" algn="l" defTabSz="6360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372" tIns="35372" rIns="35372" bIns="353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372" tIns="35372" rIns="35372" bIns="353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849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370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555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740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82613" indent="-39687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92175" indent="-39687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201738" indent="-39687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512888" indent="-39687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22450" indent="-396875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41207" indent="-39811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59733" indent="-39811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78272" indent="-39811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96784" indent="-39811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37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492" algn="l" defTabSz="637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023" algn="l" defTabSz="637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5582" algn="l" defTabSz="637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4085" algn="l" defTabSz="637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2633" algn="l" defTabSz="637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147" algn="l" defTabSz="637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9691" algn="l" defTabSz="637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8214" algn="l" defTabSz="6370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432" tIns="35432" rIns="35432" bIns="354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432" tIns="35432" rIns="35432" bIns="354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902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380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571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7617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84200" indent="-39846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93763" indent="-39846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204913" indent="-39846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514475" indent="-39846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25625" indent="-39846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44703" indent="-39877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63765" indent="-39877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82818" indent="-39877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101861" indent="-39877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380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9020" algn="l" defTabSz="6380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8075" algn="l" defTabSz="6380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7150" algn="l" defTabSz="6380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6171" algn="l" defTabSz="6380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5238" algn="l" defTabSz="6380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4283" algn="l" defTabSz="6380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3343" algn="l" defTabSz="6380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2382" algn="l" defTabSz="6380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78" tIns="34378" rIns="34378" bIns="343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titeltypografi i masteren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78" tIns="34378" rIns="34378" bIns="343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teksttypografierne i masteren</a:t>
            </a:r>
          </a:p>
          <a:p>
            <a:pPr lvl="1"/>
            <a:r>
              <a:rPr lang="en-US" smtClean="0">
                <a:sym typeface="Gill Sans"/>
              </a:rPr>
              <a:t>Andet niveau</a:t>
            </a:r>
          </a:p>
          <a:p>
            <a:pPr lvl="2"/>
            <a:r>
              <a:rPr lang="en-US" smtClean="0">
                <a:sym typeface="Gill Sans"/>
              </a:rPr>
              <a:t>Tredje niveau</a:t>
            </a:r>
          </a:p>
          <a:p>
            <a:pPr lvl="3"/>
            <a:r>
              <a:rPr lang="en-US" smtClean="0">
                <a:sym typeface="Gill Sans"/>
              </a:rPr>
              <a:t>Fjerde niveau</a:t>
            </a:r>
          </a:p>
          <a:p>
            <a:pPr lvl="4"/>
            <a:r>
              <a:rPr lang="en-US" smtClean="0">
                <a:sym typeface="Gill Sans"/>
              </a:rPr>
              <a:t>Femte niveau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0994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1987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298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3982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67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836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699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16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32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3581" indent="-3874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3539" indent="-3874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3492" indent="-3874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13457" indent="-3874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198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09946" algn="l" defTabSz="6198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19879" algn="l" defTabSz="6198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29874" algn="l" defTabSz="6198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39821" algn="l" defTabSz="6198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49771" algn="l" defTabSz="6198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59734" algn="l" defTabSz="6198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69684" algn="l" defTabSz="6198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79627" algn="l" defTabSz="61987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494" tIns="35494" rIns="35494" bIns="354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494" tIns="35494" rIns="35494" bIns="354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956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3916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5876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7833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85788" indent="-39846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95350" indent="-39846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206500" indent="-39846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517650" indent="-39846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27213" indent="-398463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48332" indent="-39945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67926" indent="-39945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87510" indent="-39945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107107" indent="-399454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391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9567" algn="l" defTabSz="6391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9160" algn="l" defTabSz="6391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8767" algn="l" defTabSz="6391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8333" algn="l" defTabSz="6391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7934" algn="l" defTabSz="6391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7517" algn="l" defTabSz="6391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7112" algn="l" defTabSz="6391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6698" algn="l" defTabSz="6391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99" tIns="35699" rIns="35699" bIns="3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  <a:endParaRPr lang="en-US" smtClean="0">
              <a:sym typeface="Gill Sans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699" tIns="35699" rIns="35699" bIns="3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>
                <a:sym typeface="Gill Sans"/>
              </a:rPr>
              <a:t>Klik for at redigere i master</a:t>
            </a:r>
          </a:p>
          <a:p>
            <a:pPr lvl="1"/>
            <a:r>
              <a:rPr lang="da-DK" smtClean="0">
                <a:sym typeface="Gill Sans"/>
              </a:rPr>
              <a:t>Andet niveau</a:t>
            </a:r>
          </a:p>
          <a:p>
            <a:pPr lvl="2"/>
            <a:r>
              <a:rPr lang="da-DK" smtClean="0">
                <a:sym typeface="Gill Sans"/>
              </a:rPr>
              <a:t>Tredje niveau</a:t>
            </a:r>
          </a:p>
          <a:p>
            <a:pPr lvl="3"/>
            <a:r>
              <a:rPr lang="da-DK" smtClean="0">
                <a:sym typeface="Gill Sans"/>
              </a:rPr>
              <a:t>Fjerde niveau</a:t>
            </a:r>
          </a:p>
          <a:p>
            <a:pPr lvl="4"/>
            <a:r>
              <a:rPr lang="da-DK" smtClean="0">
                <a:sym typeface="Gill Sans"/>
              </a:rPr>
              <a:t>Femte niveau</a:t>
            </a:r>
            <a:endParaRPr lang="en-US" smtClean="0">
              <a:sym typeface="Gill Sans"/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2130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4261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6392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8523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88963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900113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212850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525588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838325" indent="-4000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159911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481222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802530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123840" indent="-401635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80" tIns="34380" rIns="34380" bIns="343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titeltypografi i masteren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80" tIns="34380" rIns="34380" bIns="343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teksttypografierne i masteren</a:t>
            </a:r>
          </a:p>
          <a:p>
            <a:pPr lvl="1"/>
            <a:r>
              <a:rPr lang="en-US" smtClean="0">
                <a:sym typeface="Gill Sans"/>
              </a:rPr>
              <a:t>Andet niveau</a:t>
            </a:r>
          </a:p>
          <a:p>
            <a:pPr lvl="2"/>
            <a:r>
              <a:rPr lang="en-US" smtClean="0">
                <a:sym typeface="Gill Sans"/>
              </a:rPr>
              <a:t>Tredje niveau</a:t>
            </a:r>
          </a:p>
          <a:p>
            <a:pPr lvl="3"/>
            <a:r>
              <a:rPr lang="en-US" smtClean="0">
                <a:sym typeface="Gill Sans"/>
              </a:rPr>
              <a:t>Fjerde niveau</a:t>
            </a:r>
          </a:p>
          <a:p>
            <a:pPr lvl="4"/>
            <a:r>
              <a:rPr lang="en-US" smtClean="0">
                <a:sym typeface="Gill Sans"/>
              </a:rPr>
              <a:t>Femte niveau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099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1991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2992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398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67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836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699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16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32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3687" indent="-38743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3662" indent="-38743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3630" indent="-38743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13611" indent="-38743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199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09962" algn="l" defTabSz="6199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19911" algn="l" defTabSz="6199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29921" algn="l" defTabSz="6199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39885" algn="l" defTabSz="6199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49850" algn="l" defTabSz="6199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59829" algn="l" defTabSz="6199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69795" algn="l" defTabSz="6199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79754" algn="l" defTabSz="6199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83" tIns="34383" rIns="34383" bIns="343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titeltypografi i masteren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83" tIns="34383" rIns="34383" bIns="343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teksttypografierne i masteren</a:t>
            </a:r>
          </a:p>
          <a:p>
            <a:pPr lvl="1"/>
            <a:r>
              <a:rPr lang="en-US" smtClean="0">
                <a:sym typeface="Gill Sans"/>
              </a:rPr>
              <a:t>Andet niveau</a:t>
            </a:r>
          </a:p>
          <a:p>
            <a:pPr lvl="2"/>
            <a:r>
              <a:rPr lang="en-US" smtClean="0">
                <a:sym typeface="Gill Sans"/>
              </a:rPr>
              <a:t>Tredje niveau</a:t>
            </a:r>
          </a:p>
          <a:p>
            <a:pPr lvl="3"/>
            <a:r>
              <a:rPr lang="en-US" smtClean="0">
                <a:sym typeface="Gill Sans"/>
              </a:rPr>
              <a:t>Fjerde niveau</a:t>
            </a:r>
          </a:p>
          <a:p>
            <a:pPr lvl="4"/>
            <a:r>
              <a:rPr lang="en-US" smtClean="0">
                <a:sym typeface="Gill Sans"/>
              </a:rPr>
              <a:t>Femte niveau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0999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1997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001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001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832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836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699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16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32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3901" indent="-3874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3907" indent="-3874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3907" indent="-3874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13919" indent="-38747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199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09994" algn="l" defTabSz="6199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19975" algn="l" defTabSz="6199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0016" algn="l" defTabSz="6199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0012" algn="l" defTabSz="6199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0009" algn="l" defTabSz="6199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0020" algn="l" defTabSz="6199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0017" algn="l" defTabSz="6199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0008" algn="l" defTabSz="6199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88" tIns="34388" rIns="34388" bIns="343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titeltypografi i masteren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88" tIns="34388" rIns="34388" bIns="343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teksttypografierne i masteren</a:t>
            </a:r>
          </a:p>
          <a:p>
            <a:pPr lvl="1"/>
            <a:r>
              <a:rPr lang="en-US" smtClean="0">
                <a:sym typeface="Gill Sans"/>
              </a:rPr>
              <a:t>Andet niveau</a:t>
            </a:r>
          </a:p>
          <a:p>
            <a:pPr lvl="2"/>
            <a:r>
              <a:rPr lang="en-US" smtClean="0">
                <a:sym typeface="Gill Sans"/>
              </a:rPr>
              <a:t>Tredje niveau</a:t>
            </a:r>
          </a:p>
          <a:p>
            <a:pPr lvl="3"/>
            <a:r>
              <a:rPr lang="en-US" smtClean="0">
                <a:sym typeface="Gill Sans"/>
              </a:rPr>
              <a:t>Fjerde niveau</a:t>
            </a:r>
          </a:p>
          <a:p>
            <a:pPr lvl="4"/>
            <a:r>
              <a:rPr lang="en-US" smtClean="0">
                <a:sym typeface="Gill Sans"/>
              </a:rPr>
              <a:t>Femte niveau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004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00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015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020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832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836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699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16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32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4220" indent="-38753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4276" indent="-38753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4322" indent="-38753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14381" indent="-38753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00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0042" algn="l" defTabSz="6200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0" algn="l" defTabSz="6200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0158" algn="l" defTabSz="6200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0204" algn="l" defTabSz="6200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0246" algn="l" defTabSz="6200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0305" algn="l" defTabSz="6200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0350" algn="l" defTabSz="6200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0389" algn="l" defTabSz="6200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95" tIns="34395" rIns="34395" bIns="343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titeltypografi i masteren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395" tIns="34395" rIns="34395" bIns="343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teksttypografierne i masteren</a:t>
            </a:r>
          </a:p>
          <a:p>
            <a:pPr lvl="1"/>
            <a:r>
              <a:rPr lang="en-US" smtClean="0">
                <a:sym typeface="Gill Sans"/>
              </a:rPr>
              <a:t>Andet niveau</a:t>
            </a:r>
          </a:p>
          <a:p>
            <a:pPr lvl="2"/>
            <a:r>
              <a:rPr lang="en-US" smtClean="0">
                <a:sym typeface="Gill Sans"/>
              </a:rPr>
              <a:t>Tredje niveau</a:t>
            </a:r>
          </a:p>
          <a:p>
            <a:pPr lvl="3"/>
            <a:r>
              <a:rPr lang="en-US" smtClean="0">
                <a:sym typeface="Gill Sans"/>
              </a:rPr>
              <a:t>Fjerde niveau</a:t>
            </a:r>
          </a:p>
          <a:p>
            <a:pPr lvl="4"/>
            <a:r>
              <a:rPr lang="en-US" smtClean="0">
                <a:sym typeface="Gill Sans"/>
              </a:rPr>
              <a:t>Femte niveau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010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019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034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046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832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9950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6998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1613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3238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4647" indent="-3876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4768" indent="-3876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4876" indent="-3876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14997" indent="-3876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01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0106" algn="l" defTabSz="6201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0197" algn="l" defTabSz="6201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0348" algn="l" defTabSz="6201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0460" algn="l" defTabSz="6201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0563" algn="l" defTabSz="6201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0686" algn="l" defTabSz="6201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0794" algn="l" defTabSz="6201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0897" algn="l" defTabSz="6201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05" tIns="34405" rIns="34405" bIns="344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titeltypografi i masteren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0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405" tIns="34405" rIns="34405" bIns="344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Klik for at redigere teksttypografierne i masteren</a:t>
            </a:r>
          </a:p>
          <a:p>
            <a:pPr lvl="1"/>
            <a:r>
              <a:rPr lang="en-US" smtClean="0">
                <a:sym typeface="Gill Sans"/>
              </a:rPr>
              <a:t>Andet niveau</a:t>
            </a:r>
          </a:p>
          <a:p>
            <a:pPr lvl="2"/>
            <a:r>
              <a:rPr lang="en-US" smtClean="0">
                <a:sym typeface="Gill Sans"/>
              </a:rPr>
              <a:t>Tredje niveau</a:t>
            </a:r>
          </a:p>
          <a:p>
            <a:pPr lvl="3"/>
            <a:r>
              <a:rPr lang="en-US" smtClean="0">
                <a:sym typeface="Gill Sans"/>
              </a:rPr>
              <a:t>Fjerde niveau</a:t>
            </a:r>
          </a:p>
          <a:p>
            <a:pPr lvl="4"/>
            <a:r>
              <a:rPr lang="en-US" smtClean="0">
                <a:sym typeface="Gill Sans"/>
              </a:rPr>
              <a:t>Femte niveau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cs typeface="ヒラギノ角ゴ ProN W3"/>
          <a:sym typeface="Gill Sans"/>
        </a:defRPr>
      </a:lvl5pPr>
      <a:lvl6pPr marL="31018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6pPr>
      <a:lvl7pPr marL="6203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7pPr>
      <a:lvl8pPr marL="93058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8pPr>
      <a:lvl9pPr marL="124078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32" charset="0"/>
          <a:ea typeface="ヒラギノ角ゴ ProN W3" pitchFamily="-32" charset="-128"/>
          <a:sym typeface="Gill Sans" pitchFamily="-32" charset="0"/>
        </a:defRPr>
      </a:lvl9pPr>
    </p:titleStyle>
    <p:bodyStyle>
      <a:lvl1pPr marL="56832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869950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7157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473200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1774825" indent="-387350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085179" indent="-3877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6pPr>
      <a:lvl7pPr marL="2395382" indent="-3877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7pPr>
      <a:lvl8pPr marL="2705568" indent="-3877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8pPr>
      <a:lvl9pPr marL="3015767" indent="-387713" algn="l" rtl="0" fontAlgn="base">
        <a:spcBef>
          <a:spcPts val="1687"/>
        </a:spcBef>
        <a:spcAft>
          <a:spcPct val="0"/>
        </a:spcAft>
        <a:buSzPct val="171000"/>
        <a:buFont typeface="Gill Sans" pitchFamily="-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-32" charset="0"/>
        </a:defRPr>
      </a:lvl9pPr>
    </p:bodyStyle>
    <p:otherStyle>
      <a:defPPr>
        <a:defRPr lang="da-DK"/>
      </a:defPPr>
      <a:lvl1pPr marL="0" algn="l" defTabSz="620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0186" algn="l" defTabSz="620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0357" algn="l" defTabSz="620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0584" algn="l" defTabSz="620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40780" algn="l" defTabSz="620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50960" algn="l" defTabSz="620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1162" algn="l" defTabSz="620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71349" algn="l" defTabSz="620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81532" algn="l" defTabSz="620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-bar.dk/nanosafer" TargetMode="Externa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1938"/>
            <a:ext cx="77724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dirty="0" smtClean="0">
                <a:solidFill>
                  <a:schemeClr val="bg1"/>
                </a:solidFill>
                <a:cs typeface="+mj-cs"/>
                <a:sym typeface="Gill Sans" pitchFamily="-32" charset="0"/>
              </a:rPr>
              <a:t>Velkommen til </a:t>
            </a:r>
            <a:br>
              <a:rPr lang="da-DK" dirty="0" smtClean="0">
                <a:solidFill>
                  <a:schemeClr val="bg1"/>
                </a:solidFill>
                <a:cs typeface="+mj-cs"/>
                <a:sym typeface="Gill Sans" pitchFamily="-32" charset="0"/>
              </a:rPr>
            </a:br>
            <a:r>
              <a:rPr lang="da-DK" dirty="0" smtClean="0">
                <a:solidFill>
                  <a:schemeClr val="bg1"/>
                </a:solidFill>
                <a:cs typeface="+mj-cs"/>
                <a:sym typeface="Gill Sans" pitchFamily="-32" charset="0"/>
              </a:rPr>
              <a:t>Arbejdsmiljø 2011</a:t>
            </a:r>
            <a:endParaRPr lang="da-DK" dirty="0">
              <a:solidFill>
                <a:schemeClr val="bg1"/>
              </a:solidFill>
              <a:cs typeface="+mj-cs"/>
              <a:sym typeface="Gill Sans" pitchFamily="-32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687"/>
              </a:spcBef>
              <a:buFont typeface="Gill Sans" pitchFamily="-32" charset="0"/>
              <a:buNone/>
              <a:defRPr/>
            </a:pPr>
            <a:endParaRPr lang="da-DK" dirty="0">
              <a:cs typeface="+mn-cs"/>
              <a:sym typeface="Gill Sans" pitchFamily="-32" charset="0"/>
            </a:endParaRPr>
          </a:p>
        </p:txBody>
      </p:sp>
      <p:pic>
        <p:nvPicPr>
          <p:cNvPr id="90115" name="Billede 3" descr="imagesCA5N628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89138"/>
            <a:ext cx="61341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700" b="1" smtClean="0">
                <a:solidFill>
                  <a:schemeClr val="bg1"/>
                </a:solidFill>
              </a:rPr>
              <a:t>Screeninger </a:t>
            </a:r>
            <a:br>
              <a:rPr lang="da-DK" sz="3700" b="1" smtClean="0">
                <a:solidFill>
                  <a:schemeClr val="bg1"/>
                </a:solidFill>
              </a:rPr>
            </a:br>
            <a:r>
              <a:rPr lang="da-DK" sz="3700" b="1" smtClean="0">
                <a:solidFill>
                  <a:schemeClr val="bg1"/>
                </a:solidFill>
              </a:rPr>
              <a:t>2010</a:t>
            </a:r>
          </a:p>
        </p:txBody>
      </p:sp>
      <p:graphicFrame>
        <p:nvGraphicFramePr>
          <p:cNvPr id="102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1611313"/>
          <a:ext cx="9363075" cy="4029075"/>
        </p:xfrm>
        <a:graphic>
          <a:graphicData uri="http://schemas.openxmlformats.org/presentationml/2006/ole">
            <p:oleObj spid="_x0000_s1029" name="Diagram" r:id="rId3" imgW="8477161" imgH="3648018" progId="Excel.Sheet.8">
              <p:embed/>
            </p:oleObj>
          </a:graphicData>
        </a:graphic>
      </p:graphicFrame>
      <p:sp>
        <p:nvSpPr>
          <p:cNvPr id="1031" name="Text Box 4"/>
          <p:cNvSpPr txBox="1">
            <a:spLocks/>
          </p:cNvSpPr>
          <p:nvPr/>
        </p:nvSpPr>
        <p:spPr bwMode="auto">
          <a:xfrm>
            <a:off x="3660775" y="2265363"/>
            <a:ext cx="2025650" cy="323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2023" tIns="30910" rIns="62023" bIns="30910">
            <a:spAutoFit/>
          </a:bodyPr>
          <a:lstStyle/>
          <a:p>
            <a:pPr algn="ctr" defTabSz="619125">
              <a:spcBef>
                <a:spcPct val="50000"/>
              </a:spcBef>
            </a:pPr>
            <a:r>
              <a:rPr lang="da-DK" sz="1700" b="1">
                <a:solidFill>
                  <a:srgbClr val="FFFFFF"/>
                </a:solidFill>
                <a:latin typeface="Gill Sans"/>
                <a:sym typeface="Gill Sans"/>
              </a:rPr>
              <a:t>255 screeninger</a:t>
            </a:r>
            <a:r>
              <a:rPr lang="da-DK" sz="170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Group 99"/>
          <p:cNvGrpSpPr>
            <a:grpSpLocks noChangeAspect="1"/>
          </p:cNvGrpSpPr>
          <p:nvPr/>
        </p:nvGrpSpPr>
        <p:grpSpPr bwMode="auto">
          <a:xfrm>
            <a:off x="1403350" y="1011238"/>
            <a:ext cx="6264275" cy="4146550"/>
            <a:chOff x="1134" y="1701"/>
            <a:chExt cx="9969" cy="6528"/>
          </a:xfrm>
        </p:grpSpPr>
        <p:sp>
          <p:nvSpPr>
            <p:cNvPr id="101384" name="AutoShape 100"/>
            <p:cNvSpPr>
              <a:spLocks noChangeAspect="1" noChangeArrowheads="1"/>
            </p:cNvSpPr>
            <p:nvPr/>
          </p:nvSpPr>
          <p:spPr bwMode="auto">
            <a:xfrm>
              <a:off x="1134" y="1701"/>
              <a:ext cx="9969" cy="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 sz="43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385" name="Rectangle 101"/>
            <p:cNvSpPr>
              <a:spLocks noChangeArrowheads="1"/>
            </p:cNvSpPr>
            <p:nvPr/>
          </p:nvSpPr>
          <p:spPr bwMode="auto">
            <a:xfrm>
              <a:off x="1215" y="1784"/>
              <a:ext cx="9789" cy="63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 sz="43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386" name="Freeform 102"/>
            <p:cNvSpPr>
              <a:spLocks/>
            </p:cNvSpPr>
            <p:nvPr/>
          </p:nvSpPr>
          <p:spPr bwMode="auto">
            <a:xfrm>
              <a:off x="3295" y="4342"/>
              <a:ext cx="694" cy="1063"/>
            </a:xfrm>
            <a:custGeom>
              <a:avLst/>
              <a:gdLst>
                <a:gd name="T0" fmla="*/ 694 w 694"/>
                <a:gd name="T1" fmla="*/ 432 h 1063"/>
                <a:gd name="T2" fmla="*/ 645 w 694"/>
                <a:gd name="T3" fmla="*/ 416 h 1063"/>
                <a:gd name="T4" fmla="*/ 581 w 694"/>
                <a:gd name="T5" fmla="*/ 399 h 1063"/>
                <a:gd name="T6" fmla="*/ 532 w 694"/>
                <a:gd name="T7" fmla="*/ 399 h 1063"/>
                <a:gd name="T8" fmla="*/ 484 w 694"/>
                <a:gd name="T9" fmla="*/ 382 h 1063"/>
                <a:gd name="T10" fmla="*/ 435 w 694"/>
                <a:gd name="T11" fmla="*/ 366 h 1063"/>
                <a:gd name="T12" fmla="*/ 387 w 694"/>
                <a:gd name="T13" fmla="*/ 349 h 1063"/>
                <a:gd name="T14" fmla="*/ 355 w 694"/>
                <a:gd name="T15" fmla="*/ 332 h 1063"/>
                <a:gd name="T16" fmla="*/ 306 w 694"/>
                <a:gd name="T17" fmla="*/ 316 h 1063"/>
                <a:gd name="T18" fmla="*/ 274 w 694"/>
                <a:gd name="T19" fmla="*/ 283 h 1063"/>
                <a:gd name="T20" fmla="*/ 242 w 694"/>
                <a:gd name="T21" fmla="*/ 266 h 1063"/>
                <a:gd name="T22" fmla="*/ 210 w 694"/>
                <a:gd name="T23" fmla="*/ 249 h 1063"/>
                <a:gd name="T24" fmla="*/ 177 w 694"/>
                <a:gd name="T25" fmla="*/ 233 h 1063"/>
                <a:gd name="T26" fmla="*/ 161 w 694"/>
                <a:gd name="T27" fmla="*/ 233 h 1063"/>
                <a:gd name="T28" fmla="*/ 129 w 694"/>
                <a:gd name="T29" fmla="*/ 200 h 1063"/>
                <a:gd name="T30" fmla="*/ 97 w 694"/>
                <a:gd name="T31" fmla="*/ 183 h 1063"/>
                <a:gd name="T32" fmla="*/ 81 w 694"/>
                <a:gd name="T33" fmla="*/ 166 h 1063"/>
                <a:gd name="T34" fmla="*/ 65 w 694"/>
                <a:gd name="T35" fmla="*/ 150 h 1063"/>
                <a:gd name="T36" fmla="*/ 48 w 694"/>
                <a:gd name="T37" fmla="*/ 133 h 1063"/>
                <a:gd name="T38" fmla="*/ 32 w 694"/>
                <a:gd name="T39" fmla="*/ 100 h 1063"/>
                <a:gd name="T40" fmla="*/ 16 w 694"/>
                <a:gd name="T41" fmla="*/ 83 h 1063"/>
                <a:gd name="T42" fmla="*/ 0 w 694"/>
                <a:gd name="T43" fmla="*/ 67 h 1063"/>
                <a:gd name="T44" fmla="*/ 0 w 694"/>
                <a:gd name="T45" fmla="*/ 50 h 1063"/>
                <a:gd name="T46" fmla="*/ 0 w 694"/>
                <a:gd name="T47" fmla="*/ 17 h 1063"/>
                <a:gd name="T48" fmla="*/ 0 w 694"/>
                <a:gd name="T49" fmla="*/ 0 h 1063"/>
                <a:gd name="T50" fmla="*/ 0 w 694"/>
                <a:gd name="T51" fmla="*/ 631 h 1063"/>
                <a:gd name="T52" fmla="*/ 0 w 694"/>
                <a:gd name="T53" fmla="*/ 648 h 1063"/>
                <a:gd name="T54" fmla="*/ 0 w 694"/>
                <a:gd name="T55" fmla="*/ 681 h 1063"/>
                <a:gd name="T56" fmla="*/ 0 w 694"/>
                <a:gd name="T57" fmla="*/ 698 h 1063"/>
                <a:gd name="T58" fmla="*/ 16 w 694"/>
                <a:gd name="T59" fmla="*/ 715 h 1063"/>
                <a:gd name="T60" fmla="*/ 32 w 694"/>
                <a:gd name="T61" fmla="*/ 731 h 1063"/>
                <a:gd name="T62" fmla="*/ 48 w 694"/>
                <a:gd name="T63" fmla="*/ 764 h 1063"/>
                <a:gd name="T64" fmla="*/ 65 w 694"/>
                <a:gd name="T65" fmla="*/ 781 h 1063"/>
                <a:gd name="T66" fmla="*/ 81 w 694"/>
                <a:gd name="T67" fmla="*/ 798 h 1063"/>
                <a:gd name="T68" fmla="*/ 97 w 694"/>
                <a:gd name="T69" fmla="*/ 814 h 1063"/>
                <a:gd name="T70" fmla="*/ 129 w 694"/>
                <a:gd name="T71" fmla="*/ 831 h 1063"/>
                <a:gd name="T72" fmla="*/ 161 w 694"/>
                <a:gd name="T73" fmla="*/ 864 h 1063"/>
                <a:gd name="T74" fmla="*/ 177 w 694"/>
                <a:gd name="T75" fmla="*/ 864 h 1063"/>
                <a:gd name="T76" fmla="*/ 210 w 694"/>
                <a:gd name="T77" fmla="*/ 881 h 1063"/>
                <a:gd name="T78" fmla="*/ 242 w 694"/>
                <a:gd name="T79" fmla="*/ 897 h 1063"/>
                <a:gd name="T80" fmla="*/ 274 w 694"/>
                <a:gd name="T81" fmla="*/ 914 h 1063"/>
                <a:gd name="T82" fmla="*/ 306 w 694"/>
                <a:gd name="T83" fmla="*/ 947 h 1063"/>
                <a:gd name="T84" fmla="*/ 355 w 694"/>
                <a:gd name="T85" fmla="*/ 964 h 1063"/>
                <a:gd name="T86" fmla="*/ 387 w 694"/>
                <a:gd name="T87" fmla="*/ 980 h 1063"/>
                <a:gd name="T88" fmla="*/ 435 w 694"/>
                <a:gd name="T89" fmla="*/ 997 h 1063"/>
                <a:gd name="T90" fmla="*/ 484 w 694"/>
                <a:gd name="T91" fmla="*/ 1014 h 1063"/>
                <a:gd name="T92" fmla="*/ 532 w 694"/>
                <a:gd name="T93" fmla="*/ 1030 h 1063"/>
                <a:gd name="T94" fmla="*/ 581 w 694"/>
                <a:gd name="T95" fmla="*/ 1030 h 1063"/>
                <a:gd name="T96" fmla="*/ 645 w 694"/>
                <a:gd name="T97" fmla="*/ 1047 h 1063"/>
                <a:gd name="T98" fmla="*/ 694 w 694"/>
                <a:gd name="T99" fmla="*/ 1063 h 1063"/>
                <a:gd name="T100" fmla="*/ 694 w 694"/>
                <a:gd name="T101" fmla="*/ 432 h 10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4"/>
                <a:gd name="T154" fmla="*/ 0 h 1063"/>
                <a:gd name="T155" fmla="*/ 694 w 694"/>
                <a:gd name="T156" fmla="*/ 1063 h 10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4" h="1063">
                  <a:moveTo>
                    <a:pt x="694" y="432"/>
                  </a:moveTo>
                  <a:lnTo>
                    <a:pt x="645" y="416"/>
                  </a:lnTo>
                  <a:lnTo>
                    <a:pt x="581" y="399"/>
                  </a:lnTo>
                  <a:lnTo>
                    <a:pt x="532" y="399"/>
                  </a:lnTo>
                  <a:lnTo>
                    <a:pt x="484" y="382"/>
                  </a:lnTo>
                  <a:lnTo>
                    <a:pt x="435" y="366"/>
                  </a:lnTo>
                  <a:lnTo>
                    <a:pt x="387" y="349"/>
                  </a:lnTo>
                  <a:lnTo>
                    <a:pt x="355" y="332"/>
                  </a:lnTo>
                  <a:lnTo>
                    <a:pt x="306" y="316"/>
                  </a:lnTo>
                  <a:lnTo>
                    <a:pt x="274" y="283"/>
                  </a:lnTo>
                  <a:lnTo>
                    <a:pt x="242" y="266"/>
                  </a:lnTo>
                  <a:lnTo>
                    <a:pt x="210" y="249"/>
                  </a:lnTo>
                  <a:lnTo>
                    <a:pt x="177" y="233"/>
                  </a:lnTo>
                  <a:lnTo>
                    <a:pt x="161" y="233"/>
                  </a:lnTo>
                  <a:lnTo>
                    <a:pt x="129" y="200"/>
                  </a:lnTo>
                  <a:lnTo>
                    <a:pt x="97" y="183"/>
                  </a:lnTo>
                  <a:lnTo>
                    <a:pt x="81" y="166"/>
                  </a:lnTo>
                  <a:lnTo>
                    <a:pt x="65" y="150"/>
                  </a:lnTo>
                  <a:lnTo>
                    <a:pt x="48" y="133"/>
                  </a:lnTo>
                  <a:lnTo>
                    <a:pt x="32" y="100"/>
                  </a:lnTo>
                  <a:lnTo>
                    <a:pt x="16" y="83"/>
                  </a:lnTo>
                  <a:lnTo>
                    <a:pt x="0" y="6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0"/>
                  </a:lnTo>
                  <a:lnTo>
                    <a:pt x="0" y="631"/>
                  </a:lnTo>
                  <a:lnTo>
                    <a:pt x="0" y="648"/>
                  </a:lnTo>
                  <a:lnTo>
                    <a:pt x="0" y="681"/>
                  </a:lnTo>
                  <a:lnTo>
                    <a:pt x="0" y="698"/>
                  </a:lnTo>
                  <a:lnTo>
                    <a:pt x="16" y="715"/>
                  </a:lnTo>
                  <a:lnTo>
                    <a:pt x="32" y="731"/>
                  </a:lnTo>
                  <a:lnTo>
                    <a:pt x="48" y="764"/>
                  </a:lnTo>
                  <a:lnTo>
                    <a:pt x="65" y="781"/>
                  </a:lnTo>
                  <a:lnTo>
                    <a:pt x="81" y="798"/>
                  </a:lnTo>
                  <a:lnTo>
                    <a:pt x="97" y="814"/>
                  </a:lnTo>
                  <a:lnTo>
                    <a:pt x="129" y="831"/>
                  </a:lnTo>
                  <a:lnTo>
                    <a:pt x="161" y="864"/>
                  </a:lnTo>
                  <a:lnTo>
                    <a:pt x="177" y="864"/>
                  </a:lnTo>
                  <a:lnTo>
                    <a:pt x="210" y="881"/>
                  </a:lnTo>
                  <a:lnTo>
                    <a:pt x="242" y="897"/>
                  </a:lnTo>
                  <a:lnTo>
                    <a:pt x="274" y="914"/>
                  </a:lnTo>
                  <a:lnTo>
                    <a:pt x="306" y="947"/>
                  </a:lnTo>
                  <a:lnTo>
                    <a:pt x="355" y="964"/>
                  </a:lnTo>
                  <a:lnTo>
                    <a:pt x="387" y="980"/>
                  </a:lnTo>
                  <a:lnTo>
                    <a:pt x="435" y="997"/>
                  </a:lnTo>
                  <a:lnTo>
                    <a:pt x="484" y="1014"/>
                  </a:lnTo>
                  <a:lnTo>
                    <a:pt x="532" y="1030"/>
                  </a:lnTo>
                  <a:lnTo>
                    <a:pt x="581" y="1030"/>
                  </a:lnTo>
                  <a:lnTo>
                    <a:pt x="645" y="1047"/>
                  </a:lnTo>
                  <a:lnTo>
                    <a:pt x="694" y="1063"/>
                  </a:lnTo>
                  <a:lnTo>
                    <a:pt x="694" y="432"/>
                  </a:lnTo>
                  <a:close/>
                </a:path>
              </a:pathLst>
            </a:custGeom>
            <a:solidFill>
              <a:srgbClr val="668066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87" name="Freeform 103"/>
            <p:cNvSpPr>
              <a:spLocks/>
            </p:cNvSpPr>
            <p:nvPr/>
          </p:nvSpPr>
          <p:spPr bwMode="auto">
            <a:xfrm>
              <a:off x="3989" y="4342"/>
              <a:ext cx="1499" cy="1063"/>
            </a:xfrm>
            <a:custGeom>
              <a:avLst/>
              <a:gdLst>
                <a:gd name="T0" fmla="*/ 1499 w 1499"/>
                <a:gd name="T1" fmla="*/ 0 h 1063"/>
                <a:gd name="T2" fmla="*/ 0 w 1499"/>
                <a:gd name="T3" fmla="*/ 432 h 1063"/>
                <a:gd name="T4" fmla="*/ 0 w 1499"/>
                <a:gd name="T5" fmla="*/ 1063 h 1063"/>
                <a:gd name="T6" fmla="*/ 1499 w 1499"/>
                <a:gd name="T7" fmla="*/ 631 h 1063"/>
                <a:gd name="T8" fmla="*/ 1499 w 1499"/>
                <a:gd name="T9" fmla="*/ 0 h 10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9"/>
                <a:gd name="T16" fmla="*/ 0 h 1063"/>
                <a:gd name="T17" fmla="*/ 1499 w 1499"/>
                <a:gd name="T18" fmla="*/ 1063 h 10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9" h="1063">
                  <a:moveTo>
                    <a:pt x="1499" y="0"/>
                  </a:moveTo>
                  <a:lnTo>
                    <a:pt x="0" y="432"/>
                  </a:lnTo>
                  <a:lnTo>
                    <a:pt x="0" y="1063"/>
                  </a:lnTo>
                  <a:lnTo>
                    <a:pt x="1499" y="631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668066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88" name="Freeform 104"/>
            <p:cNvSpPr>
              <a:spLocks/>
            </p:cNvSpPr>
            <p:nvPr/>
          </p:nvSpPr>
          <p:spPr bwMode="auto">
            <a:xfrm>
              <a:off x="5488" y="4226"/>
              <a:ext cx="2161" cy="747"/>
            </a:xfrm>
            <a:custGeom>
              <a:avLst/>
              <a:gdLst>
                <a:gd name="T0" fmla="*/ 0 w 2161"/>
                <a:gd name="T1" fmla="*/ 116 h 747"/>
                <a:gd name="T2" fmla="*/ 2161 w 2161"/>
                <a:gd name="T3" fmla="*/ 0 h 747"/>
                <a:gd name="T4" fmla="*/ 2161 w 2161"/>
                <a:gd name="T5" fmla="*/ 631 h 747"/>
                <a:gd name="T6" fmla="*/ 0 w 2161"/>
                <a:gd name="T7" fmla="*/ 747 h 747"/>
                <a:gd name="T8" fmla="*/ 0 w 2161"/>
                <a:gd name="T9" fmla="*/ 116 h 7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1"/>
                <a:gd name="T16" fmla="*/ 0 h 747"/>
                <a:gd name="T17" fmla="*/ 2161 w 2161"/>
                <a:gd name="T18" fmla="*/ 747 h 7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1" h="747">
                  <a:moveTo>
                    <a:pt x="0" y="116"/>
                  </a:moveTo>
                  <a:lnTo>
                    <a:pt x="2161" y="0"/>
                  </a:lnTo>
                  <a:lnTo>
                    <a:pt x="2161" y="631"/>
                  </a:lnTo>
                  <a:lnTo>
                    <a:pt x="0" y="74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68066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89" name="Freeform 105"/>
            <p:cNvSpPr>
              <a:spLocks/>
            </p:cNvSpPr>
            <p:nvPr/>
          </p:nvSpPr>
          <p:spPr bwMode="auto">
            <a:xfrm>
              <a:off x="3295" y="3761"/>
              <a:ext cx="4354" cy="1013"/>
            </a:xfrm>
            <a:custGeom>
              <a:avLst/>
              <a:gdLst>
                <a:gd name="T0" fmla="*/ 645 w 4354"/>
                <a:gd name="T1" fmla="*/ 997 h 1013"/>
                <a:gd name="T2" fmla="*/ 532 w 4354"/>
                <a:gd name="T3" fmla="*/ 980 h 1013"/>
                <a:gd name="T4" fmla="*/ 435 w 4354"/>
                <a:gd name="T5" fmla="*/ 947 h 1013"/>
                <a:gd name="T6" fmla="*/ 355 w 4354"/>
                <a:gd name="T7" fmla="*/ 913 h 1013"/>
                <a:gd name="T8" fmla="*/ 274 w 4354"/>
                <a:gd name="T9" fmla="*/ 864 h 1013"/>
                <a:gd name="T10" fmla="*/ 210 w 4354"/>
                <a:gd name="T11" fmla="*/ 830 h 1013"/>
                <a:gd name="T12" fmla="*/ 145 w 4354"/>
                <a:gd name="T13" fmla="*/ 797 h 1013"/>
                <a:gd name="T14" fmla="*/ 97 w 4354"/>
                <a:gd name="T15" fmla="*/ 764 h 1013"/>
                <a:gd name="T16" fmla="*/ 48 w 4354"/>
                <a:gd name="T17" fmla="*/ 714 h 1013"/>
                <a:gd name="T18" fmla="*/ 16 w 4354"/>
                <a:gd name="T19" fmla="*/ 681 h 1013"/>
                <a:gd name="T20" fmla="*/ 0 w 4354"/>
                <a:gd name="T21" fmla="*/ 631 h 1013"/>
                <a:gd name="T22" fmla="*/ 0 w 4354"/>
                <a:gd name="T23" fmla="*/ 598 h 1013"/>
                <a:gd name="T24" fmla="*/ 0 w 4354"/>
                <a:gd name="T25" fmla="*/ 548 h 1013"/>
                <a:gd name="T26" fmla="*/ 16 w 4354"/>
                <a:gd name="T27" fmla="*/ 515 h 1013"/>
                <a:gd name="T28" fmla="*/ 32 w 4354"/>
                <a:gd name="T29" fmla="*/ 465 h 1013"/>
                <a:gd name="T30" fmla="*/ 65 w 4354"/>
                <a:gd name="T31" fmla="*/ 432 h 1013"/>
                <a:gd name="T32" fmla="*/ 113 w 4354"/>
                <a:gd name="T33" fmla="*/ 399 h 1013"/>
                <a:gd name="T34" fmla="*/ 177 w 4354"/>
                <a:gd name="T35" fmla="*/ 349 h 1013"/>
                <a:gd name="T36" fmla="*/ 242 w 4354"/>
                <a:gd name="T37" fmla="*/ 315 h 1013"/>
                <a:gd name="T38" fmla="*/ 306 w 4354"/>
                <a:gd name="T39" fmla="*/ 282 h 1013"/>
                <a:gd name="T40" fmla="*/ 387 w 4354"/>
                <a:gd name="T41" fmla="*/ 249 h 1013"/>
                <a:gd name="T42" fmla="*/ 484 w 4354"/>
                <a:gd name="T43" fmla="*/ 216 h 1013"/>
                <a:gd name="T44" fmla="*/ 581 w 4354"/>
                <a:gd name="T45" fmla="*/ 183 h 1013"/>
                <a:gd name="T46" fmla="*/ 694 w 4354"/>
                <a:gd name="T47" fmla="*/ 149 h 1013"/>
                <a:gd name="T48" fmla="*/ 806 w 4354"/>
                <a:gd name="T49" fmla="*/ 133 h 1013"/>
                <a:gd name="T50" fmla="*/ 935 w 4354"/>
                <a:gd name="T51" fmla="*/ 100 h 1013"/>
                <a:gd name="T52" fmla="*/ 1064 w 4354"/>
                <a:gd name="T53" fmla="*/ 83 h 1013"/>
                <a:gd name="T54" fmla="*/ 1193 w 4354"/>
                <a:gd name="T55" fmla="*/ 66 h 1013"/>
                <a:gd name="T56" fmla="*/ 1339 w 4354"/>
                <a:gd name="T57" fmla="*/ 50 h 1013"/>
                <a:gd name="T58" fmla="*/ 1484 w 4354"/>
                <a:gd name="T59" fmla="*/ 33 h 1013"/>
                <a:gd name="T60" fmla="*/ 1629 w 4354"/>
                <a:gd name="T61" fmla="*/ 16 h 1013"/>
                <a:gd name="T62" fmla="*/ 1774 w 4354"/>
                <a:gd name="T63" fmla="*/ 0 h 1013"/>
                <a:gd name="T64" fmla="*/ 1935 w 4354"/>
                <a:gd name="T65" fmla="*/ 0 h 1013"/>
                <a:gd name="T66" fmla="*/ 2080 w 4354"/>
                <a:gd name="T67" fmla="*/ 0 h 1013"/>
                <a:gd name="T68" fmla="*/ 2242 w 4354"/>
                <a:gd name="T69" fmla="*/ 0 h 1013"/>
                <a:gd name="T70" fmla="*/ 2387 w 4354"/>
                <a:gd name="T71" fmla="*/ 0 h 1013"/>
                <a:gd name="T72" fmla="*/ 2548 w 4354"/>
                <a:gd name="T73" fmla="*/ 0 h 1013"/>
                <a:gd name="T74" fmla="*/ 2693 w 4354"/>
                <a:gd name="T75" fmla="*/ 16 h 1013"/>
                <a:gd name="T76" fmla="*/ 2838 w 4354"/>
                <a:gd name="T77" fmla="*/ 16 h 1013"/>
                <a:gd name="T78" fmla="*/ 2984 w 4354"/>
                <a:gd name="T79" fmla="*/ 33 h 1013"/>
                <a:gd name="T80" fmla="*/ 3129 w 4354"/>
                <a:gd name="T81" fmla="*/ 50 h 1013"/>
                <a:gd name="T82" fmla="*/ 3258 w 4354"/>
                <a:gd name="T83" fmla="*/ 66 h 1013"/>
                <a:gd name="T84" fmla="*/ 3403 w 4354"/>
                <a:gd name="T85" fmla="*/ 83 h 1013"/>
                <a:gd name="T86" fmla="*/ 3516 w 4354"/>
                <a:gd name="T87" fmla="*/ 116 h 1013"/>
                <a:gd name="T88" fmla="*/ 3645 w 4354"/>
                <a:gd name="T89" fmla="*/ 133 h 1013"/>
                <a:gd name="T90" fmla="*/ 3758 w 4354"/>
                <a:gd name="T91" fmla="*/ 166 h 1013"/>
                <a:gd name="T92" fmla="*/ 3855 w 4354"/>
                <a:gd name="T93" fmla="*/ 199 h 1013"/>
                <a:gd name="T94" fmla="*/ 3951 w 4354"/>
                <a:gd name="T95" fmla="*/ 232 h 1013"/>
                <a:gd name="T96" fmla="*/ 4048 w 4354"/>
                <a:gd name="T97" fmla="*/ 266 h 1013"/>
                <a:gd name="T98" fmla="*/ 4129 w 4354"/>
                <a:gd name="T99" fmla="*/ 299 h 1013"/>
                <a:gd name="T100" fmla="*/ 4193 w 4354"/>
                <a:gd name="T101" fmla="*/ 332 h 1013"/>
                <a:gd name="T102" fmla="*/ 4258 w 4354"/>
                <a:gd name="T103" fmla="*/ 382 h 1013"/>
                <a:gd name="T104" fmla="*/ 4306 w 4354"/>
                <a:gd name="T105" fmla="*/ 415 h 1013"/>
                <a:gd name="T106" fmla="*/ 4338 w 4354"/>
                <a:gd name="T107" fmla="*/ 448 h 1013"/>
                <a:gd name="T108" fmla="*/ 2193 w 4354"/>
                <a:gd name="T109" fmla="*/ 581 h 10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54"/>
                <a:gd name="T166" fmla="*/ 0 h 1013"/>
                <a:gd name="T167" fmla="*/ 4354 w 4354"/>
                <a:gd name="T168" fmla="*/ 1013 h 10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54" h="1013">
                  <a:moveTo>
                    <a:pt x="694" y="1013"/>
                  </a:moveTo>
                  <a:lnTo>
                    <a:pt x="645" y="997"/>
                  </a:lnTo>
                  <a:lnTo>
                    <a:pt x="581" y="980"/>
                  </a:lnTo>
                  <a:lnTo>
                    <a:pt x="532" y="980"/>
                  </a:lnTo>
                  <a:lnTo>
                    <a:pt x="484" y="963"/>
                  </a:lnTo>
                  <a:lnTo>
                    <a:pt x="435" y="947"/>
                  </a:lnTo>
                  <a:lnTo>
                    <a:pt x="387" y="930"/>
                  </a:lnTo>
                  <a:lnTo>
                    <a:pt x="355" y="913"/>
                  </a:lnTo>
                  <a:lnTo>
                    <a:pt x="306" y="897"/>
                  </a:lnTo>
                  <a:lnTo>
                    <a:pt x="274" y="864"/>
                  </a:lnTo>
                  <a:lnTo>
                    <a:pt x="242" y="847"/>
                  </a:lnTo>
                  <a:lnTo>
                    <a:pt x="210" y="830"/>
                  </a:lnTo>
                  <a:lnTo>
                    <a:pt x="177" y="814"/>
                  </a:lnTo>
                  <a:lnTo>
                    <a:pt x="145" y="797"/>
                  </a:lnTo>
                  <a:lnTo>
                    <a:pt x="113" y="781"/>
                  </a:lnTo>
                  <a:lnTo>
                    <a:pt x="97" y="764"/>
                  </a:lnTo>
                  <a:lnTo>
                    <a:pt x="65" y="731"/>
                  </a:lnTo>
                  <a:lnTo>
                    <a:pt x="48" y="714"/>
                  </a:lnTo>
                  <a:lnTo>
                    <a:pt x="32" y="698"/>
                  </a:lnTo>
                  <a:lnTo>
                    <a:pt x="16" y="681"/>
                  </a:lnTo>
                  <a:lnTo>
                    <a:pt x="16" y="664"/>
                  </a:lnTo>
                  <a:lnTo>
                    <a:pt x="0" y="631"/>
                  </a:lnTo>
                  <a:lnTo>
                    <a:pt x="0" y="614"/>
                  </a:lnTo>
                  <a:lnTo>
                    <a:pt x="0" y="598"/>
                  </a:lnTo>
                  <a:lnTo>
                    <a:pt x="0" y="581"/>
                  </a:lnTo>
                  <a:lnTo>
                    <a:pt x="0" y="548"/>
                  </a:lnTo>
                  <a:lnTo>
                    <a:pt x="0" y="531"/>
                  </a:lnTo>
                  <a:lnTo>
                    <a:pt x="16" y="515"/>
                  </a:lnTo>
                  <a:lnTo>
                    <a:pt x="16" y="498"/>
                  </a:lnTo>
                  <a:lnTo>
                    <a:pt x="32" y="465"/>
                  </a:lnTo>
                  <a:lnTo>
                    <a:pt x="48" y="448"/>
                  </a:lnTo>
                  <a:lnTo>
                    <a:pt x="65" y="432"/>
                  </a:lnTo>
                  <a:lnTo>
                    <a:pt x="97" y="415"/>
                  </a:lnTo>
                  <a:lnTo>
                    <a:pt x="113" y="399"/>
                  </a:lnTo>
                  <a:lnTo>
                    <a:pt x="145" y="382"/>
                  </a:lnTo>
                  <a:lnTo>
                    <a:pt x="177" y="349"/>
                  </a:lnTo>
                  <a:lnTo>
                    <a:pt x="210" y="332"/>
                  </a:lnTo>
                  <a:lnTo>
                    <a:pt x="242" y="315"/>
                  </a:lnTo>
                  <a:lnTo>
                    <a:pt x="274" y="299"/>
                  </a:lnTo>
                  <a:lnTo>
                    <a:pt x="306" y="282"/>
                  </a:lnTo>
                  <a:lnTo>
                    <a:pt x="355" y="266"/>
                  </a:lnTo>
                  <a:lnTo>
                    <a:pt x="387" y="249"/>
                  </a:lnTo>
                  <a:lnTo>
                    <a:pt x="435" y="232"/>
                  </a:lnTo>
                  <a:lnTo>
                    <a:pt x="484" y="216"/>
                  </a:lnTo>
                  <a:lnTo>
                    <a:pt x="532" y="199"/>
                  </a:lnTo>
                  <a:lnTo>
                    <a:pt x="581" y="183"/>
                  </a:lnTo>
                  <a:lnTo>
                    <a:pt x="645" y="166"/>
                  </a:lnTo>
                  <a:lnTo>
                    <a:pt x="694" y="149"/>
                  </a:lnTo>
                  <a:lnTo>
                    <a:pt x="758" y="133"/>
                  </a:lnTo>
                  <a:lnTo>
                    <a:pt x="806" y="133"/>
                  </a:lnTo>
                  <a:lnTo>
                    <a:pt x="871" y="116"/>
                  </a:lnTo>
                  <a:lnTo>
                    <a:pt x="935" y="100"/>
                  </a:lnTo>
                  <a:lnTo>
                    <a:pt x="1000" y="83"/>
                  </a:lnTo>
                  <a:lnTo>
                    <a:pt x="1064" y="83"/>
                  </a:lnTo>
                  <a:lnTo>
                    <a:pt x="1129" y="66"/>
                  </a:lnTo>
                  <a:lnTo>
                    <a:pt x="1193" y="66"/>
                  </a:lnTo>
                  <a:lnTo>
                    <a:pt x="1274" y="50"/>
                  </a:lnTo>
                  <a:lnTo>
                    <a:pt x="1339" y="50"/>
                  </a:lnTo>
                  <a:lnTo>
                    <a:pt x="1403" y="33"/>
                  </a:lnTo>
                  <a:lnTo>
                    <a:pt x="1484" y="33"/>
                  </a:lnTo>
                  <a:lnTo>
                    <a:pt x="1548" y="16"/>
                  </a:lnTo>
                  <a:lnTo>
                    <a:pt x="1629" y="16"/>
                  </a:lnTo>
                  <a:lnTo>
                    <a:pt x="1710" y="16"/>
                  </a:lnTo>
                  <a:lnTo>
                    <a:pt x="1774" y="0"/>
                  </a:lnTo>
                  <a:lnTo>
                    <a:pt x="1855" y="0"/>
                  </a:lnTo>
                  <a:lnTo>
                    <a:pt x="1935" y="0"/>
                  </a:lnTo>
                  <a:lnTo>
                    <a:pt x="2000" y="0"/>
                  </a:lnTo>
                  <a:lnTo>
                    <a:pt x="2080" y="0"/>
                  </a:lnTo>
                  <a:lnTo>
                    <a:pt x="2161" y="0"/>
                  </a:lnTo>
                  <a:lnTo>
                    <a:pt x="2242" y="0"/>
                  </a:lnTo>
                  <a:lnTo>
                    <a:pt x="2306" y="0"/>
                  </a:lnTo>
                  <a:lnTo>
                    <a:pt x="2387" y="0"/>
                  </a:lnTo>
                  <a:lnTo>
                    <a:pt x="2468" y="0"/>
                  </a:lnTo>
                  <a:lnTo>
                    <a:pt x="2548" y="0"/>
                  </a:lnTo>
                  <a:lnTo>
                    <a:pt x="2613" y="0"/>
                  </a:lnTo>
                  <a:lnTo>
                    <a:pt x="2693" y="16"/>
                  </a:lnTo>
                  <a:lnTo>
                    <a:pt x="2774" y="16"/>
                  </a:lnTo>
                  <a:lnTo>
                    <a:pt x="2838" y="16"/>
                  </a:lnTo>
                  <a:lnTo>
                    <a:pt x="2919" y="33"/>
                  </a:lnTo>
                  <a:lnTo>
                    <a:pt x="2984" y="33"/>
                  </a:lnTo>
                  <a:lnTo>
                    <a:pt x="3064" y="50"/>
                  </a:lnTo>
                  <a:lnTo>
                    <a:pt x="3129" y="50"/>
                  </a:lnTo>
                  <a:lnTo>
                    <a:pt x="3193" y="66"/>
                  </a:lnTo>
                  <a:lnTo>
                    <a:pt x="3258" y="66"/>
                  </a:lnTo>
                  <a:lnTo>
                    <a:pt x="3338" y="83"/>
                  </a:lnTo>
                  <a:lnTo>
                    <a:pt x="3403" y="83"/>
                  </a:lnTo>
                  <a:lnTo>
                    <a:pt x="3467" y="100"/>
                  </a:lnTo>
                  <a:lnTo>
                    <a:pt x="3516" y="116"/>
                  </a:lnTo>
                  <a:lnTo>
                    <a:pt x="3580" y="133"/>
                  </a:lnTo>
                  <a:lnTo>
                    <a:pt x="3645" y="133"/>
                  </a:lnTo>
                  <a:lnTo>
                    <a:pt x="3693" y="149"/>
                  </a:lnTo>
                  <a:lnTo>
                    <a:pt x="3758" y="166"/>
                  </a:lnTo>
                  <a:lnTo>
                    <a:pt x="3806" y="183"/>
                  </a:lnTo>
                  <a:lnTo>
                    <a:pt x="3855" y="199"/>
                  </a:lnTo>
                  <a:lnTo>
                    <a:pt x="3903" y="216"/>
                  </a:lnTo>
                  <a:lnTo>
                    <a:pt x="3951" y="232"/>
                  </a:lnTo>
                  <a:lnTo>
                    <a:pt x="4000" y="249"/>
                  </a:lnTo>
                  <a:lnTo>
                    <a:pt x="4048" y="266"/>
                  </a:lnTo>
                  <a:lnTo>
                    <a:pt x="4080" y="282"/>
                  </a:lnTo>
                  <a:lnTo>
                    <a:pt x="4129" y="299"/>
                  </a:lnTo>
                  <a:lnTo>
                    <a:pt x="4161" y="315"/>
                  </a:lnTo>
                  <a:lnTo>
                    <a:pt x="4193" y="332"/>
                  </a:lnTo>
                  <a:lnTo>
                    <a:pt x="4225" y="349"/>
                  </a:lnTo>
                  <a:lnTo>
                    <a:pt x="4258" y="382"/>
                  </a:lnTo>
                  <a:lnTo>
                    <a:pt x="4274" y="399"/>
                  </a:lnTo>
                  <a:lnTo>
                    <a:pt x="4306" y="415"/>
                  </a:lnTo>
                  <a:lnTo>
                    <a:pt x="4322" y="432"/>
                  </a:lnTo>
                  <a:lnTo>
                    <a:pt x="4338" y="448"/>
                  </a:lnTo>
                  <a:lnTo>
                    <a:pt x="4354" y="465"/>
                  </a:lnTo>
                  <a:lnTo>
                    <a:pt x="2193" y="581"/>
                  </a:lnTo>
                  <a:lnTo>
                    <a:pt x="694" y="1013"/>
                  </a:lnTo>
                  <a:close/>
                </a:path>
              </a:pathLst>
            </a:custGeom>
            <a:solidFill>
              <a:srgbClr val="CCFFCC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90" name="Freeform 106"/>
            <p:cNvSpPr>
              <a:spLocks/>
            </p:cNvSpPr>
            <p:nvPr/>
          </p:nvSpPr>
          <p:spPr bwMode="auto">
            <a:xfrm>
              <a:off x="8714" y="4741"/>
              <a:ext cx="790" cy="1080"/>
            </a:xfrm>
            <a:custGeom>
              <a:avLst/>
              <a:gdLst>
                <a:gd name="T0" fmla="*/ 790 w 790"/>
                <a:gd name="T1" fmla="*/ 0 h 1080"/>
                <a:gd name="T2" fmla="*/ 790 w 790"/>
                <a:gd name="T3" fmla="*/ 17 h 1080"/>
                <a:gd name="T4" fmla="*/ 774 w 790"/>
                <a:gd name="T5" fmla="*/ 50 h 1080"/>
                <a:gd name="T6" fmla="*/ 774 w 790"/>
                <a:gd name="T7" fmla="*/ 66 h 1080"/>
                <a:gd name="T8" fmla="*/ 774 w 790"/>
                <a:gd name="T9" fmla="*/ 83 h 1080"/>
                <a:gd name="T10" fmla="*/ 758 w 790"/>
                <a:gd name="T11" fmla="*/ 100 h 1080"/>
                <a:gd name="T12" fmla="*/ 742 w 790"/>
                <a:gd name="T13" fmla="*/ 116 h 1080"/>
                <a:gd name="T14" fmla="*/ 726 w 790"/>
                <a:gd name="T15" fmla="*/ 133 h 1080"/>
                <a:gd name="T16" fmla="*/ 710 w 790"/>
                <a:gd name="T17" fmla="*/ 149 h 1080"/>
                <a:gd name="T18" fmla="*/ 693 w 790"/>
                <a:gd name="T19" fmla="*/ 183 h 1080"/>
                <a:gd name="T20" fmla="*/ 661 w 790"/>
                <a:gd name="T21" fmla="*/ 199 h 1080"/>
                <a:gd name="T22" fmla="*/ 661 w 790"/>
                <a:gd name="T23" fmla="*/ 199 h 1080"/>
                <a:gd name="T24" fmla="*/ 629 w 790"/>
                <a:gd name="T25" fmla="*/ 232 h 1080"/>
                <a:gd name="T26" fmla="*/ 597 w 790"/>
                <a:gd name="T27" fmla="*/ 249 h 1080"/>
                <a:gd name="T28" fmla="*/ 564 w 790"/>
                <a:gd name="T29" fmla="*/ 266 h 1080"/>
                <a:gd name="T30" fmla="*/ 532 w 790"/>
                <a:gd name="T31" fmla="*/ 282 h 1080"/>
                <a:gd name="T32" fmla="*/ 484 w 790"/>
                <a:gd name="T33" fmla="*/ 299 h 1080"/>
                <a:gd name="T34" fmla="*/ 468 w 790"/>
                <a:gd name="T35" fmla="*/ 316 h 1080"/>
                <a:gd name="T36" fmla="*/ 435 w 790"/>
                <a:gd name="T37" fmla="*/ 332 h 1080"/>
                <a:gd name="T38" fmla="*/ 387 w 790"/>
                <a:gd name="T39" fmla="*/ 349 h 1080"/>
                <a:gd name="T40" fmla="*/ 339 w 790"/>
                <a:gd name="T41" fmla="*/ 365 h 1080"/>
                <a:gd name="T42" fmla="*/ 290 w 790"/>
                <a:gd name="T43" fmla="*/ 382 h 1080"/>
                <a:gd name="T44" fmla="*/ 242 w 790"/>
                <a:gd name="T45" fmla="*/ 399 h 1080"/>
                <a:gd name="T46" fmla="*/ 193 w 790"/>
                <a:gd name="T47" fmla="*/ 399 h 1080"/>
                <a:gd name="T48" fmla="*/ 161 w 790"/>
                <a:gd name="T49" fmla="*/ 415 h 1080"/>
                <a:gd name="T50" fmla="*/ 113 w 790"/>
                <a:gd name="T51" fmla="*/ 432 h 1080"/>
                <a:gd name="T52" fmla="*/ 64 w 790"/>
                <a:gd name="T53" fmla="*/ 448 h 1080"/>
                <a:gd name="T54" fmla="*/ 0 w 790"/>
                <a:gd name="T55" fmla="*/ 448 h 1080"/>
                <a:gd name="T56" fmla="*/ 0 w 790"/>
                <a:gd name="T57" fmla="*/ 1080 h 1080"/>
                <a:gd name="T58" fmla="*/ 64 w 790"/>
                <a:gd name="T59" fmla="*/ 1080 h 1080"/>
                <a:gd name="T60" fmla="*/ 113 w 790"/>
                <a:gd name="T61" fmla="*/ 1063 h 1080"/>
                <a:gd name="T62" fmla="*/ 161 w 790"/>
                <a:gd name="T63" fmla="*/ 1046 h 1080"/>
                <a:gd name="T64" fmla="*/ 193 w 790"/>
                <a:gd name="T65" fmla="*/ 1030 h 1080"/>
                <a:gd name="T66" fmla="*/ 242 w 790"/>
                <a:gd name="T67" fmla="*/ 1030 h 1080"/>
                <a:gd name="T68" fmla="*/ 290 w 790"/>
                <a:gd name="T69" fmla="*/ 1013 h 1080"/>
                <a:gd name="T70" fmla="*/ 339 w 790"/>
                <a:gd name="T71" fmla="*/ 997 h 1080"/>
                <a:gd name="T72" fmla="*/ 387 w 790"/>
                <a:gd name="T73" fmla="*/ 980 h 1080"/>
                <a:gd name="T74" fmla="*/ 435 w 790"/>
                <a:gd name="T75" fmla="*/ 963 h 1080"/>
                <a:gd name="T76" fmla="*/ 468 w 790"/>
                <a:gd name="T77" fmla="*/ 947 h 1080"/>
                <a:gd name="T78" fmla="*/ 484 w 790"/>
                <a:gd name="T79" fmla="*/ 930 h 1080"/>
                <a:gd name="T80" fmla="*/ 532 w 790"/>
                <a:gd name="T81" fmla="*/ 914 h 1080"/>
                <a:gd name="T82" fmla="*/ 564 w 790"/>
                <a:gd name="T83" fmla="*/ 897 h 1080"/>
                <a:gd name="T84" fmla="*/ 597 w 790"/>
                <a:gd name="T85" fmla="*/ 880 h 1080"/>
                <a:gd name="T86" fmla="*/ 629 w 790"/>
                <a:gd name="T87" fmla="*/ 864 h 1080"/>
                <a:gd name="T88" fmla="*/ 661 w 790"/>
                <a:gd name="T89" fmla="*/ 830 h 1080"/>
                <a:gd name="T90" fmla="*/ 661 w 790"/>
                <a:gd name="T91" fmla="*/ 830 h 1080"/>
                <a:gd name="T92" fmla="*/ 693 w 790"/>
                <a:gd name="T93" fmla="*/ 814 h 1080"/>
                <a:gd name="T94" fmla="*/ 710 w 790"/>
                <a:gd name="T95" fmla="*/ 781 h 1080"/>
                <a:gd name="T96" fmla="*/ 726 w 790"/>
                <a:gd name="T97" fmla="*/ 764 h 1080"/>
                <a:gd name="T98" fmla="*/ 742 w 790"/>
                <a:gd name="T99" fmla="*/ 747 h 1080"/>
                <a:gd name="T100" fmla="*/ 758 w 790"/>
                <a:gd name="T101" fmla="*/ 731 h 1080"/>
                <a:gd name="T102" fmla="*/ 774 w 790"/>
                <a:gd name="T103" fmla="*/ 714 h 1080"/>
                <a:gd name="T104" fmla="*/ 774 w 790"/>
                <a:gd name="T105" fmla="*/ 698 h 1080"/>
                <a:gd name="T106" fmla="*/ 774 w 790"/>
                <a:gd name="T107" fmla="*/ 681 h 1080"/>
                <a:gd name="T108" fmla="*/ 790 w 790"/>
                <a:gd name="T109" fmla="*/ 648 h 1080"/>
                <a:gd name="T110" fmla="*/ 790 w 790"/>
                <a:gd name="T111" fmla="*/ 631 h 1080"/>
                <a:gd name="T112" fmla="*/ 790 w 790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90"/>
                <a:gd name="T172" fmla="*/ 0 h 1080"/>
                <a:gd name="T173" fmla="*/ 790 w 790"/>
                <a:gd name="T174" fmla="*/ 1080 h 10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90" h="1080">
                  <a:moveTo>
                    <a:pt x="790" y="0"/>
                  </a:moveTo>
                  <a:lnTo>
                    <a:pt x="790" y="17"/>
                  </a:lnTo>
                  <a:lnTo>
                    <a:pt x="774" y="50"/>
                  </a:lnTo>
                  <a:lnTo>
                    <a:pt x="774" y="66"/>
                  </a:lnTo>
                  <a:lnTo>
                    <a:pt x="774" y="83"/>
                  </a:lnTo>
                  <a:lnTo>
                    <a:pt x="758" y="100"/>
                  </a:lnTo>
                  <a:lnTo>
                    <a:pt x="742" y="116"/>
                  </a:lnTo>
                  <a:lnTo>
                    <a:pt x="726" y="133"/>
                  </a:lnTo>
                  <a:lnTo>
                    <a:pt x="710" y="149"/>
                  </a:lnTo>
                  <a:lnTo>
                    <a:pt x="693" y="183"/>
                  </a:lnTo>
                  <a:lnTo>
                    <a:pt x="661" y="199"/>
                  </a:lnTo>
                  <a:lnTo>
                    <a:pt x="629" y="232"/>
                  </a:lnTo>
                  <a:lnTo>
                    <a:pt x="597" y="249"/>
                  </a:lnTo>
                  <a:lnTo>
                    <a:pt x="564" y="266"/>
                  </a:lnTo>
                  <a:lnTo>
                    <a:pt x="532" y="282"/>
                  </a:lnTo>
                  <a:lnTo>
                    <a:pt x="484" y="299"/>
                  </a:lnTo>
                  <a:lnTo>
                    <a:pt x="468" y="316"/>
                  </a:lnTo>
                  <a:lnTo>
                    <a:pt x="435" y="332"/>
                  </a:lnTo>
                  <a:lnTo>
                    <a:pt x="387" y="349"/>
                  </a:lnTo>
                  <a:lnTo>
                    <a:pt x="339" y="365"/>
                  </a:lnTo>
                  <a:lnTo>
                    <a:pt x="290" y="382"/>
                  </a:lnTo>
                  <a:lnTo>
                    <a:pt x="242" y="399"/>
                  </a:lnTo>
                  <a:lnTo>
                    <a:pt x="193" y="399"/>
                  </a:lnTo>
                  <a:lnTo>
                    <a:pt x="161" y="415"/>
                  </a:lnTo>
                  <a:lnTo>
                    <a:pt x="113" y="432"/>
                  </a:lnTo>
                  <a:lnTo>
                    <a:pt x="64" y="448"/>
                  </a:lnTo>
                  <a:lnTo>
                    <a:pt x="0" y="448"/>
                  </a:lnTo>
                  <a:lnTo>
                    <a:pt x="0" y="1080"/>
                  </a:lnTo>
                  <a:lnTo>
                    <a:pt x="64" y="1080"/>
                  </a:lnTo>
                  <a:lnTo>
                    <a:pt x="113" y="1063"/>
                  </a:lnTo>
                  <a:lnTo>
                    <a:pt x="161" y="1046"/>
                  </a:lnTo>
                  <a:lnTo>
                    <a:pt x="193" y="1030"/>
                  </a:lnTo>
                  <a:lnTo>
                    <a:pt x="242" y="1030"/>
                  </a:lnTo>
                  <a:lnTo>
                    <a:pt x="290" y="1013"/>
                  </a:lnTo>
                  <a:lnTo>
                    <a:pt x="339" y="997"/>
                  </a:lnTo>
                  <a:lnTo>
                    <a:pt x="387" y="980"/>
                  </a:lnTo>
                  <a:lnTo>
                    <a:pt x="435" y="963"/>
                  </a:lnTo>
                  <a:lnTo>
                    <a:pt x="468" y="947"/>
                  </a:lnTo>
                  <a:lnTo>
                    <a:pt x="484" y="930"/>
                  </a:lnTo>
                  <a:lnTo>
                    <a:pt x="532" y="914"/>
                  </a:lnTo>
                  <a:lnTo>
                    <a:pt x="564" y="897"/>
                  </a:lnTo>
                  <a:lnTo>
                    <a:pt x="597" y="880"/>
                  </a:lnTo>
                  <a:lnTo>
                    <a:pt x="629" y="864"/>
                  </a:lnTo>
                  <a:lnTo>
                    <a:pt x="661" y="830"/>
                  </a:lnTo>
                  <a:lnTo>
                    <a:pt x="693" y="814"/>
                  </a:lnTo>
                  <a:lnTo>
                    <a:pt x="710" y="781"/>
                  </a:lnTo>
                  <a:lnTo>
                    <a:pt x="726" y="764"/>
                  </a:lnTo>
                  <a:lnTo>
                    <a:pt x="742" y="747"/>
                  </a:lnTo>
                  <a:lnTo>
                    <a:pt x="758" y="731"/>
                  </a:lnTo>
                  <a:lnTo>
                    <a:pt x="774" y="714"/>
                  </a:lnTo>
                  <a:lnTo>
                    <a:pt x="774" y="698"/>
                  </a:lnTo>
                  <a:lnTo>
                    <a:pt x="774" y="681"/>
                  </a:lnTo>
                  <a:lnTo>
                    <a:pt x="790" y="648"/>
                  </a:lnTo>
                  <a:lnTo>
                    <a:pt x="790" y="631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80808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91" name="Freeform 107"/>
            <p:cNvSpPr>
              <a:spLocks/>
            </p:cNvSpPr>
            <p:nvPr/>
          </p:nvSpPr>
          <p:spPr bwMode="auto">
            <a:xfrm>
              <a:off x="7295" y="4741"/>
              <a:ext cx="1403" cy="1080"/>
            </a:xfrm>
            <a:custGeom>
              <a:avLst/>
              <a:gdLst>
                <a:gd name="T0" fmla="*/ 0 w 1403"/>
                <a:gd name="T1" fmla="*/ 0 h 1080"/>
                <a:gd name="T2" fmla="*/ 1403 w 1403"/>
                <a:gd name="T3" fmla="*/ 448 h 1080"/>
                <a:gd name="T4" fmla="*/ 1403 w 1403"/>
                <a:gd name="T5" fmla="*/ 1080 h 1080"/>
                <a:gd name="T6" fmla="*/ 0 w 1403"/>
                <a:gd name="T7" fmla="*/ 631 h 1080"/>
                <a:gd name="T8" fmla="*/ 0 w 1403"/>
                <a:gd name="T9" fmla="*/ 0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3"/>
                <a:gd name="T16" fmla="*/ 0 h 1080"/>
                <a:gd name="T17" fmla="*/ 1403 w 1403"/>
                <a:gd name="T18" fmla="*/ 1080 h 1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3" h="1080">
                  <a:moveTo>
                    <a:pt x="0" y="0"/>
                  </a:moveTo>
                  <a:lnTo>
                    <a:pt x="1403" y="448"/>
                  </a:lnTo>
                  <a:lnTo>
                    <a:pt x="1403" y="1080"/>
                  </a:lnTo>
                  <a:lnTo>
                    <a:pt x="0" y="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92" name="Freeform 108"/>
            <p:cNvSpPr>
              <a:spLocks/>
            </p:cNvSpPr>
            <p:nvPr/>
          </p:nvSpPr>
          <p:spPr bwMode="auto">
            <a:xfrm>
              <a:off x="7295" y="4625"/>
              <a:ext cx="2209" cy="564"/>
            </a:xfrm>
            <a:custGeom>
              <a:avLst/>
              <a:gdLst>
                <a:gd name="T0" fmla="*/ 2161 w 2209"/>
                <a:gd name="T1" fmla="*/ 0 h 564"/>
                <a:gd name="T2" fmla="*/ 2177 w 2209"/>
                <a:gd name="T3" fmla="*/ 33 h 564"/>
                <a:gd name="T4" fmla="*/ 2193 w 2209"/>
                <a:gd name="T5" fmla="*/ 49 h 564"/>
                <a:gd name="T6" fmla="*/ 2193 w 2209"/>
                <a:gd name="T7" fmla="*/ 66 h 564"/>
                <a:gd name="T8" fmla="*/ 2193 w 2209"/>
                <a:gd name="T9" fmla="*/ 83 h 564"/>
                <a:gd name="T10" fmla="*/ 2209 w 2209"/>
                <a:gd name="T11" fmla="*/ 99 h 564"/>
                <a:gd name="T12" fmla="*/ 2209 w 2209"/>
                <a:gd name="T13" fmla="*/ 116 h 564"/>
                <a:gd name="T14" fmla="*/ 2209 w 2209"/>
                <a:gd name="T15" fmla="*/ 133 h 564"/>
                <a:gd name="T16" fmla="*/ 2193 w 2209"/>
                <a:gd name="T17" fmla="*/ 166 h 564"/>
                <a:gd name="T18" fmla="*/ 2193 w 2209"/>
                <a:gd name="T19" fmla="*/ 182 h 564"/>
                <a:gd name="T20" fmla="*/ 2193 w 2209"/>
                <a:gd name="T21" fmla="*/ 199 h 564"/>
                <a:gd name="T22" fmla="*/ 2177 w 2209"/>
                <a:gd name="T23" fmla="*/ 216 h 564"/>
                <a:gd name="T24" fmla="*/ 2161 w 2209"/>
                <a:gd name="T25" fmla="*/ 232 h 564"/>
                <a:gd name="T26" fmla="*/ 2145 w 2209"/>
                <a:gd name="T27" fmla="*/ 249 h 564"/>
                <a:gd name="T28" fmla="*/ 2129 w 2209"/>
                <a:gd name="T29" fmla="*/ 265 h 564"/>
                <a:gd name="T30" fmla="*/ 2112 w 2209"/>
                <a:gd name="T31" fmla="*/ 299 h 564"/>
                <a:gd name="T32" fmla="*/ 2080 w 2209"/>
                <a:gd name="T33" fmla="*/ 315 h 564"/>
                <a:gd name="T34" fmla="*/ 2080 w 2209"/>
                <a:gd name="T35" fmla="*/ 315 h 564"/>
                <a:gd name="T36" fmla="*/ 2048 w 2209"/>
                <a:gd name="T37" fmla="*/ 348 h 564"/>
                <a:gd name="T38" fmla="*/ 2016 w 2209"/>
                <a:gd name="T39" fmla="*/ 365 h 564"/>
                <a:gd name="T40" fmla="*/ 1983 w 2209"/>
                <a:gd name="T41" fmla="*/ 382 h 564"/>
                <a:gd name="T42" fmla="*/ 1951 w 2209"/>
                <a:gd name="T43" fmla="*/ 398 h 564"/>
                <a:gd name="T44" fmla="*/ 1903 w 2209"/>
                <a:gd name="T45" fmla="*/ 415 h 564"/>
                <a:gd name="T46" fmla="*/ 1870 w 2209"/>
                <a:gd name="T47" fmla="*/ 432 h 564"/>
                <a:gd name="T48" fmla="*/ 1854 w 2209"/>
                <a:gd name="T49" fmla="*/ 448 h 564"/>
                <a:gd name="T50" fmla="*/ 1806 w 2209"/>
                <a:gd name="T51" fmla="*/ 465 h 564"/>
                <a:gd name="T52" fmla="*/ 1758 w 2209"/>
                <a:gd name="T53" fmla="*/ 481 h 564"/>
                <a:gd name="T54" fmla="*/ 1709 w 2209"/>
                <a:gd name="T55" fmla="*/ 498 h 564"/>
                <a:gd name="T56" fmla="*/ 1661 w 2209"/>
                <a:gd name="T57" fmla="*/ 515 h 564"/>
                <a:gd name="T58" fmla="*/ 1612 w 2209"/>
                <a:gd name="T59" fmla="*/ 515 h 564"/>
                <a:gd name="T60" fmla="*/ 1580 w 2209"/>
                <a:gd name="T61" fmla="*/ 531 h 564"/>
                <a:gd name="T62" fmla="*/ 1532 w 2209"/>
                <a:gd name="T63" fmla="*/ 548 h 564"/>
                <a:gd name="T64" fmla="*/ 1483 w 2209"/>
                <a:gd name="T65" fmla="*/ 564 h 564"/>
                <a:gd name="T66" fmla="*/ 1419 w 2209"/>
                <a:gd name="T67" fmla="*/ 564 h 564"/>
                <a:gd name="T68" fmla="*/ 0 w 2209"/>
                <a:gd name="T69" fmla="*/ 116 h 564"/>
                <a:gd name="T70" fmla="*/ 2161 w 2209"/>
                <a:gd name="T71" fmla="*/ 0 h 5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09"/>
                <a:gd name="T109" fmla="*/ 0 h 564"/>
                <a:gd name="T110" fmla="*/ 2209 w 2209"/>
                <a:gd name="T111" fmla="*/ 564 h 5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09" h="564">
                  <a:moveTo>
                    <a:pt x="2161" y="0"/>
                  </a:moveTo>
                  <a:lnTo>
                    <a:pt x="2177" y="33"/>
                  </a:lnTo>
                  <a:lnTo>
                    <a:pt x="2193" y="49"/>
                  </a:lnTo>
                  <a:lnTo>
                    <a:pt x="2193" y="66"/>
                  </a:lnTo>
                  <a:lnTo>
                    <a:pt x="2193" y="83"/>
                  </a:lnTo>
                  <a:lnTo>
                    <a:pt x="2209" y="99"/>
                  </a:lnTo>
                  <a:lnTo>
                    <a:pt x="2209" y="116"/>
                  </a:lnTo>
                  <a:lnTo>
                    <a:pt x="2209" y="133"/>
                  </a:lnTo>
                  <a:lnTo>
                    <a:pt x="2193" y="166"/>
                  </a:lnTo>
                  <a:lnTo>
                    <a:pt x="2193" y="182"/>
                  </a:lnTo>
                  <a:lnTo>
                    <a:pt x="2193" y="199"/>
                  </a:lnTo>
                  <a:lnTo>
                    <a:pt x="2177" y="216"/>
                  </a:lnTo>
                  <a:lnTo>
                    <a:pt x="2161" y="232"/>
                  </a:lnTo>
                  <a:lnTo>
                    <a:pt x="2145" y="249"/>
                  </a:lnTo>
                  <a:lnTo>
                    <a:pt x="2129" y="265"/>
                  </a:lnTo>
                  <a:lnTo>
                    <a:pt x="2112" y="299"/>
                  </a:lnTo>
                  <a:lnTo>
                    <a:pt x="2080" y="315"/>
                  </a:lnTo>
                  <a:lnTo>
                    <a:pt x="2048" y="348"/>
                  </a:lnTo>
                  <a:lnTo>
                    <a:pt x="2016" y="365"/>
                  </a:lnTo>
                  <a:lnTo>
                    <a:pt x="1983" y="382"/>
                  </a:lnTo>
                  <a:lnTo>
                    <a:pt x="1951" y="398"/>
                  </a:lnTo>
                  <a:lnTo>
                    <a:pt x="1903" y="415"/>
                  </a:lnTo>
                  <a:lnTo>
                    <a:pt x="1870" y="432"/>
                  </a:lnTo>
                  <a:lnTo>
                    <a:pt x="1854" y="448"/>
                  </a:lnTo>
                  <a:lnTo>
                    <a:pt x="1806" y="465"/>
                  </a:lnTo>
                  <a:lnTo>
                    <a:pt x="1758" y="481"/>
                  </a:lnTo>
                  <a:lnTo>
                    <a:pt x="1709" y="498"/>
                  </a:lnTo>
                  <a:lnTo>
                    <a:pt x="1661" y="515"/>
                  </a:lnTo>
                  <a:lnTo>
                    <a:pt x="1612" y="515"/>
                  </a:lnTo>
                  <a:lnTo>
                    <a:pt x="1580" y="531"/>
                  </a:lnTo>
                  <a:lnTo>
                    <a:pt x="1532" y="548"/>
                  </a:lnTo>
                  <a:lnTo>
                    <a:pt x="1483" y="564"/>
                  </a:lnTo>
                  <a:lnTo>
                    <a:pt x="1419" y="564"/>
                  </a:lnTo>
                  <a:lnTo>
                    <a:pt x="0" y="116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FFFFF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93" name="Freeform 109"/>
            <p:cNvSpPr>
              <a:spLocks/>
            </p:cNvSpPr>
            <p:nvPr/>
          </p:nvSpPr>
          <p:spPr bwMode="auto">
            <a:xfrm>
              <a:off x="3779" y="5306"/>
              <a:ext cx="113" cy="664"/>
            </a:xfrm>
            <a:custGeom>
              <a:avLst/>
              <a:gdLst>
                <a:gd name="T0" fmla="*/ 113 w 113"/>
                <a:gd name="T1" fmla="*/ 33 h 664"/>
                <a:gd name="T2" fmla="*/ 97 w 113"/>
                <a:gd name="T3" fmla="*/ 16 h 664"/>
                <a:gd name="T4" fmla="*/ 32 w 113"/>
                <a:gd name="T5" fmla="*/ 16 h 664"/>
                <a:gd name="T6" fmla="*/ 0 w 113"/>
                <a:gd name="T7" fmla="*/ 0 h 664"/>
                <a:gd name="T8" fmla="*/ 0 w 113"/>
                <a:gd name="T9" fmla="*/ 631 h 664"/>
                <a:gd name="T10" fmla="*/ 32 w 113"/>
                <a:gd name="T11" fmla="*/ 648 h 664"/>
                <a:gd name="T12" fmla="*/ 97 w 113"/>
                <a:gd name="T13" fmla="*/ 648 h 664"/>
                <a:gd name="T14" fmla="*/ 113 w 113"/>
                <a:gd name="T15" fmla="*/ 664 h 664"/>
                <a:gd name="T16" fmla="*/ 113 w 113"/>
                <a:gd name="T17" fmla="*/ 33 h 6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3"/>
                <a:gd name="T28" fmla="*/ 0 h 664"/>
                <a:gd name="T29" fmla="*/ 113 w 113"/>
                <a:gd name="T30" fmla="*/ 664 h 6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3" h="664">
                  <a:moveTo>
                    <a:pt x="113" y="33"/>
                  </a:moveTo>
                  <a:lnTo>
                    <a:pt x="97" y="16"/>
                  </a:lnTo>
                  <a:lnTo>
                    <a:pt x="32" y="16"/>
                  </a:lnTo>
                  <a:lnTo>
                    <a:pt x="0" y="0"/>
                  </a:lnTo>
                  <a:lnTo>
                    <a:pt x="0" y="631"/>
                  </a:lnTo>
                  <a:lnTo>
                    <a:pt x="32" y="648"/>
                  </a:lnTo>
                  <a:lnTo>
                    <a:pt x="97" y="648"/>
                  </a:lnTo>
                  <a:lnTo>
                    <a:pt x="113" y="664"/>
                  </a:lnTo>
                  <a:lnTo>
                    <a:pt x="113" y="33"/>
                  </a:lnTo>
                  <a:close/>
                </a:path>
              </a:pathLst>
            </a:custGeom>
            <a:solidFill>
              <a:srgbClr val="80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94" name="Freeform 110"/>
            <p:cNvSpPr>
              <a:spLocks/>
            </p:cNvSpPr>
            <p:nvPr/>
          </p:nvSpPr>
          <p:spPr bwMode="auto">
            <a:xfrm>
              <a:off x="3892" y="4874"/>
              <a:ext cx="1387" cy="1080"/>
            </a:xfrm>
            <a:custGeom>
              <a:avLst/>
              <a:gdLst>
                <a:gd name="T0" fmla="*/ 1387 w 1387"/>
                <a:gd name="T1" fmla="*/ 0 h 1080"/>
                <a:gd name="T2" fmla="*/ 0 w 1387"/>
                <a:gd name="T3" fmla="*/ 448 h 1080"/>
                <a:gd name="T4" fmla="*/ 0 w 1387"/>
                <a:gd name="T5" fmla="*/ 1080 h 1080"/>
                <a:gd name="T6" fmla="*/ 1387 w 1387"/>
                <a:gd name="T7" fmla="*/ 631 h 1080"/>
                <a:gd name="T8" fmla="*/ 1387 w 1387"/>
                <a:gd name="T9" fmla="*/ 0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7"/>
                <a:gd name="T16" fmla="*/ 0 h 1080"/>
                <a:gd name="T17" fmla="*/ 1387 w 1387"/>
                <a:gd name="T18" fmla="*/ 1080 h 1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7" h="1080">
                  <a:moveTo>
                    <a:pt x="1387" y="0"/>
                  </a:moveTo>
                  <a:lnTo>
                    <a:pt x="0" y="448"/>
                  </a:lnTo>
                  <a:lnTo>
                    <a:pt x="0" y="1080"/>
                  </a:lnTo>
                  <a:lnTo>
                    <a:pt x="1387" y="631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80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95" name="Freeform 111"/>
            <p:cNvSpPr>
              <a:spLocks/>
            </p:cNvSpPr>
            <p:nvPr/>
          </p:nvSpPr>
          <p:spPr bwMode="auto">
            <a:xfrm>
              <a:off x="3779" y="4874"/>
              <a:ext cx="1500" cy="465"/>
            </a:xfrm>
            <a:custGeom>
              <a:avLst/>
              <a:gdLst>
                <a:gd name="T0" fmla="*/ 113 w 1500"/>
                <a:gd name="T1" fmla="*/ 465 h 465"/>
                <a:gd name="T2" fmla="*/ 97 w 1500"/>
                <a:gd name="T3" fmla="*/ 448 h 465"/>
                <a:gd name="T4" fmla="*/ 32 w 1500"/>
                <a:gd name="T5" fmla="*/ 448 h 465"/>
                <a:gd name="T6" fmla="*/ 0 w 1500"/>
                <a:gd name="T7" fmla="*/ 432 h 465"/>
                <a:gd name="T8" fmla="*/ 1500 w 1500"/>
                <a:gd name="T9" fmla="*/ 0 h 465"/>
                <a:gd name="T10" fmla="*/ 113 w 1500"/>
                <a:gd name="T11" fmla="*/ 465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0"/>
                <a:gd name="T19" fmla="*/ 0 h 465"/>
                <a:gd name="T20" fmla="*/ 1500 w 1500"/>
                <a:gd name="T21" fmla="*/ 465 h 4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0" h="465">
                  <a:moveTo>
                    <a:pt x="113" y="465"/>
                  </a:moveTo>
                  <a:lnTo>
                    <a:pt x="97" y="448"/>
                  </a:lnTo>
                  <a:lnTo>
                    <a:pt x="32" y="448"/>
                  </a:lnTo>
                  <a:lnTo>
                    <a:pt x="0" y="432"/>
                  </a:lnTo>
                  <a:lnTo>
                    <a:pt x="1500" y="0"/>
                  </a:lnTo>
                  <a:lnTo>
                    <a:pt x="113" y="465"/>
                  </a:lnTo>
                  <a:close/>
                </a:path>
              </a:pathLst>
            </a:custGeom>
            <a:solidFill>
              <a:srgbClr val="FF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96" name="Freeform 112"/>
            <p:cNvSpPr>
              <a:spLocks/>
            </p:cNvSpPr>
            <p:nvPr/>
          </p:nvSpPr>
          <p:spPr bwMode="auto">
            <a:xfrm>
              <a:off x="8149" y="5339"/>
              <a:ext cx="146" cy="664"/>
            </a:xfrm>
            <a:custGeom>
              <a:avLst/>
              <a:gdLst>
                <a:gd name="T0" fmla="*/ 146 w 146"/>
                <a:gd name="T1" fmla="*/ 0 h 664"/>
                <a:gd name="T2" fmla="*/ 81 w 146"/>
                <a:gd name="T3" fmla="*/ 17 h 664"/>
                <a:gd name="T4" fmla="*/ 49 w 146"/>
                <a:gd name="T5" fmla="*/ 33 h 664"/>
                <a:gd name="T6" fmla="*/ 0 w 146"/>
                <a:gd name="T7" fmla="*/ 33 h 664"/>
                <a:gd name="T8" fmla="*/ 0 w 146"/>
                <a:gd name="T9" fmla="*/ 664 h 664"/>
                <a:gd name="T10" fmla="*/ 49 w 146"/>
                <a:gd name="T11" fmla="*/ 664 h 664"/>
                <a:gd name="T12" fmla="*/ 81 w 146"/>
                <a:gd name="T13" fmla="*/ 648 h 664"/>
                <a:gd name="T14" fmla="*/ 146 w 146"/>
                <a:gd name="T15" fmla="*/ 631 h 664"/>
                <a:gd name="T16" fmla="*/ 146 w 146"/>
                <a:gd name="T17" fmla="*/ 0 h 6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664"/>
                <a:gd name="T29" fmla="*/ 146 w 146"/>
                <a:gd name="T30" fmla="*/ 664 h 6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664">
                  <a:moveTo>
                    <a:pt x="146" y="0"/>
                  </a:moveTo>
                  <a:lnTo>
                    <a:pt x="81" y="17"/>
                  </a:lnTo>
                  <a:lnTo>
                    <a:pt x="49" y="33"/>
                  </a:lnTo>
                  <a:lnTo>
                    <a:pt x="0" y="33"/>
                  </a:lnTo>
                  <a:lnTo>
                    <a:pt x="0" y="664"/>
                  </a:lnTo>
                  <a:lnTo>
                    <a:pt x="49" y="664"/>
                  </a:lnTo>
                  <a:lnTo>
                    <a:pt x="81" y="648"/>
                  </a:lnTo>
                  <a:lnTo>
                    <a:pt x="146" y="63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4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97" name="Freeform 113"/>
            <p:cNvSpPr>
              <a:spLocks/>
            </p:cNvSpPr>
            <p:nvPr/>
          </p:nvSpPr>
          <p:spPr bwMode="auto">
            <a:xfrm>
              <a:off x="6875" y="4890"/>
              <a:ext cx="1258" cy="1113"/>
            </a:xfrm>
            <a:custGeom>
              <a:avLst/>
              <a:gdLst>
                <a:gd name="T0" fmla="*/ 0 w 1258"/>
                <a:gd name="T1" fmla="*/ 0 h 1113"/>
                <a:gd name="T2" fmla="*/ 1258 w 1258"/>
                <a:gd name="T3" fmla="*/ 482 h 1113"/>
                <a:gd name="T4" fmla="*/ 1258 w 1258"/>
                <a:gd name="T5" fmla="*/ 1113 h 1113"/>
                <a:gd name="T6" fmla="*/ 0 w 1258"/>
                <a:gd name="T7" fmla="*/ 632 h 1113"/>
                <a:gd name="T8" fmla="*/ 0 w 1258"/>
                <a:gd name="T9" fmla="*/ 0 h 1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8"/>
                <a:gd name="T16" fmla="*/ 0 h 1113"/>
                <a:gd name="T17" fmla="*/ 1258 w 1258"/>
                <a:gd name="T18" fmla="*/ 1113 h 1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8" h="1113">
                  <a:moveTo>
                    <a:pt x="0" y="0"/>
                  </a:moveTo>
                  <a:lnTo>
                    <a:pt x="1258" y="482"/>
                  </a:lnTo>
                  <a:lnTo>
                    <a:pt x="1258" y="1113"/>
                  </a:lnTo>
                  <a:lnTo>
                    <a:pt x="0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98" name="Freeform 114"/>
            <p:cNvSpPr>
              <a:spLocks/>
            </p:cNvSpPr>
            <p:nvPr/>
          </p:nvSpPr>
          <p:spPr bwMode="auto">
            <a:xfrm>
              <a:off x="6875" y="4890"/>
              <a:ext cx="1420" cy="482"/>
            </a:xfrm>
            <a:custGeom>
              <a:avLst/>
              <a:gdLst>
                <a:gd name="T0" fmla="*/ 1420 w 1420"/>
                <a:gd name="T1" fmla="*/ 449 h 482"/>
                <a:gd name="T2" fmla="*/ 1355 w 1420"/>
                <a:gd name="T3" fmla="*/ 466 h 482"/>
                <a:gd name="T4" fmla="*/ 1323 w 1420"/>
                <a:gd name="T5" fmla="*/ 482 h 482"/>
                <a:gd name="T6" fmla="*/ 1274 w 1420"/>
                <a:gd name="T7" fmla="*/ 482 h 482"/>
                <a:gd name="T8" fmla="*/ 0 w 1420"/>
                <a:gd name="T9" fmla="*/ 0 h 482"/>
                <a:gd name="T10" fmla="*/ 1420 w 1420"/>
                <a:gd name="T11" fmla="*/ 449 h 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20"/>
                <a:gd name="T19" fmla="*/ 0 h 482"/>
                <a:gd name="T20" fmla="*/ 1420 w 1420"/>
                <a:gd name="T21" fmla="*/ 482 h 4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20" h="482">
                  <a:moveTo>
                    <a:pt x="1420" y="449"/>
                  </a:moveTo>
                  <a:lnTo>
                    <a:pt x="1355" y="466"/>
                  </a:lnTo>
                  <a:lnTo>
                    <a:pt x="1323" y="482"/>
                  </a:lnTo>
                  <a:lnTo>
                    <a:pt x="1274" y="482"/>
                  </a:lnTo>
                  <a:lnTo>
                    <a:pt x="0" y="0"/>
                  </a:lnTo>
                  <a:lnTo>
                    <a:pt x="1420" y="449"/>
                  </a:lnTo>
                  <a:close/>
                </a:path>
              </a:pathLst>
            </a:custGeom>
            <a:solidFill>
              <a:srgbClr val="008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399" name="Freeform 115"/>
            <p:cNvSpPr>
              <a:spLocks/>
            </p:cNvSpPr>
            <p:nvPr/>
          </p:nvSpPr>
          <p:spPr bwMode="auto">
            <a:xfrm>
              <a:off x="4053" y="5372"/>
              <a:ext cx="419" cy="698"/>
            </a:xfrm>
            <a:custGeom>
              <a:avLst/>
              <a:gdLst>
                <a:gd name="T0" fmla="*/ 419 w 419"/>
                <a:gd name="T1" fmla="*/ 67 h 698"/>
                <a:gd name="T2" fmla="*/ 387 w 419"/>
                <a:gd name="T3" fmla="*/ 67 h 698"/>
                <a:gd name="T4" fmla="*/ 323 w 419"/>
                <a:gd name="T5" fmla="*/ 50 h 698"/>
                <a:gd name="T6" fmla="*/ 290 w 419"/>
                <a:gd name="T7" fmla="*/ 50 h 698"/>
                <a:gd name="T8" fmla="*/ 226 w 419"/>
                <a:gd name="T9" fmla="*/ 33 h 698"/>
                <a:gd name="T10" fmla="*/ 194 w 419"/>
                <a:gd name="T11" fmla="*/ 33 h 698"/>
                <a:gd name="T12" fmla="*/ 129 w 419"/>
                <a:gd name="T13" fmla="*/ 17 h 698"/>
                <a:gd name="T14" fmla="*/ 97 w 419"/>
                <a:gd name="T15" fmla="*/ 17 h 698"/>
                <a:gd name="T16" fmla="*/ 32 w 419"/>
                <a:gd name="T17" fmla="*/ 0 h 698"/>
                <a:gd name="T18" fmla="*/ 0 w 419"/>
                <a:gd name="T19" fmla="*/ 0 h 698"/>
                <a:gd name="T20" fmla="*/ 0 w 419"/>
                <a:gd name="T21" fmla="*/ 631 h 698"/>
                <a:gd name="T22" fmla="*/ 32 w 419"/>
                <a:gd name="T23" fmla="*/ 631 h 698"/>
                <a:gd name="T24" fmla="*/ 97 w 419"/>
                <a:gd name="T25" fmla="*/ 648 h 698"/>
                <a:gd name="T26" fmla="*/ 129 w 419"/>
                <a:gd name="T27" fmla="*/ 648 h 698"/>
                <a:gd name="T28" fmla="*/ 194 w 419"/>
                <a:gd name="T29" fmla="*/ 665 h 698"/>
                <a:gd name="T30" fmla="*/ 226 w 419"/>
                <a:gd name="T31" fmla="*/ 665 h 698"/>
                <a:gd name="T32" fmla="*/ 290 w 419"/>
                <a:gd name="T33" fmla="*/ 681 h 698"/>
                <a:gd name="T34" fmla="*/ 323 w 419"/>
                <a:gd name="T35" fmla="*/ 681 h 698"/>
                <a:gd name="T36" fmla="*/ 387 w 419"/>
                <a:gd name="T37" fmla="*/ 698 h 698"/>
                <a:gd name="T38" fmla="*/ 419 w 419"/>
                <a:gd name="T39" fmla="*/ 698 h 698"/>
                <a:gd name="T40" fmla="*/ 419 w 419"/>
                <a:gd name="T41" fmla="*/ 67 h 6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9"/>
                <a:gd name="T64" fmla="*/ 0 h 698"/>
                <a:gd name="T65" fmla="*/ 419 w 419"/>
                <a:gd name="T66" fmla="*/ 698 h 6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9" h="698">
                  <a:moveTo>
                    <a:pt x="419" y="67"/>
                  </a:moveTo>
                  <a:lnTo>
                    <a:pt x="387" y="67"/>
                  </a:lnTo>
                  <a:lnTo>
                    <a:pt x="323" y="50"/>
                  </a:lnTo>
                  <a:lnTo>
                    <a:pt x="290" y="50"/>
                  </a:lnTo>
                  <a:lnTo>
                    <a:pt x="226" y="33"/>
                  </a:lnTo>
                  <a:lnTo>
                    <a:pt x="194" y="33"/>
                  </a:lnTo>
                  <a:lnTo>
                    <a:pt x="129" y="17"/>
                  </a:lnTo>
                  <a:lnTo>
                    <a:pt x="97" y="17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631"/>
                  </a:lnTo>
                  <a:lnTo>
                    <a:pt x="32" y="631"/>
                  </a:lnTo>
                  <a:lnTo>
                    <a:pt x="97" y="648"/>
                  </a:lnTo>
                  <a:lnTo>
                    <a:pt x="129" y="648"/>
                  </a:lnTo>
                  <a:lnTo>
                    <a:pt x="194" y="665"/>
                  </a:lnTo>
                  <a:lnTo>
                    <a:pt x="226" y="665"/>
                  </a:lnTo>
                  <a:lnTo>
                    <a:pt x="290" y="681"/>
                  </a:lnTo>
                  <a:lnTo>
                    <a:pt x="323" y="681"/>
                  </a:lnTo>
                  <a:lnTo>
                    <a:pt x="387" y="698"/>
                  </a:lnTo>
                  <a:lnTo>
                    <a:pt x="419" y="698"/>
                  </a:lnTo>
                  <a:lnTo>
                    <a:pt x="419" y="67"/>
                  </a:lnTo>
                  <a:close/>
                </a:path>
              </a:pathLst>
            </a:custGeom>
            <a:solidFill>
              <a:srgbClr val="808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400" name="Freeform 116"/>
            <p:cNvSpPr>
              <a:spLocks/>
            </p:cNvSpPr>
            <p:nvPr/>
          </p:nvSpPr>
          <p:spPr bwMode="auto">
            <a:xfrm>
              <a:off x="4472" y="4907"/>
              <a:ext cx="968" cy="1163"/>
            </a:xfrm>
            <a:custGeom>
              <a:avLst/>
              <a:gdLst>
                <a:gd name="T0" fmla="*/ 968 w 968"/>
                <a:gd name="T1" fmla="*/ 0 h 1163"/>
                <a:gd name="T2" fmla="*/ 0 w 968"/>
                <a:gd name="T3" fmla="*/ 532 h 1163"/>
                <a:gd name="T4" fmla="*/ 0 w 968"/>
                <a:gd name="T5" fmla="*/ 1163 h 1163"/>
                <a:gd name="T6" fmla="*/ 968 w 968"/>
                <a:gd name="T7" fmla="*/ 631 h 1163"/>
                <a:gd name="T8" fmla="*/ 968 w 968"/>
                <a:gd name="T9" fmla="*/ 0 h 1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8"/>
                <a:gd name="T16" fmla="*/ 0 h 1163"/>
                <a:gd name="T17" fmla="*/ 968 w 968"/>
                <a:gd name="T18" fmla="*/ 1163 h 1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8" h="1163">
                  <a:moveTo>
                    <a:pt x="968" y="0"/>
                  </a:moveTo>
                  <a:lnTo>
                    <a:pt x="0" y="532"/>
                  </a:lnTo>
                  <a:lnTo>
                    <a:pt x="0" y="1163"/>
                  </a:lnTo>
                  <a:lnTo>
                    <a:pt x="968" y="631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808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401" name="Freeform 117"/>
            <p:cNvSpPr>
              <a:spLocks/>
            </p:cNvSpPr>
            <p:nvPr/>
          </p:nvSpPr>
          <p:spPr bwMode="auto">
            <a:xfrm>
              <a:off x="4053" y="4907"/>
              <a:ext cx="1387" cy="532"/>
            </a:xfrm>
            <a:custGeom>
              <a:avLst/>
              <a:gdLst>
                <a:gd name="T0" fmla="*/ 419 w 1387"/>
                <a:gd name="T1" fmla="*/ 532 h 532"/>
                <a:gd name="T2" fmla="*/ 387 w 1387"/>
                <a:gd name="T3" fmla="*/ 532 h 532"/>
                <a:gd name="T4" fmla="*/ 323 w 1387"/>
                <a:gd name="T5" fmla="*/ 515 h 532"/>
                <a:gd name="T6" fmla="*/ 290 w 1387"/>
                <a:gd name="T7" fmla="*/ 515 h 532"/>
                <a:gd name="T8" fmla="*/ 226 w 1387"/>
                <a:gd name="T9" fmla="*/ 498 h 532"/>
                <a:gd name="T10" fmla="*/ 194 w 1387"/>
                <a:gd name="T11" fmla="*/ 498 h 532"/>
                <a:gd name="T12" fmla="*/ 129 w 1387"/>
                <a:gd name="T13" fmla="*/ 482 h 532"/>
                <a:gd name="T14" fmla="*/ 97 w 1387"/>
                <a:gd name="T15" fmla="*/ 482 h 532"/>
                <a:gd name="T16" fmla="*/ 32 w 1387"/>
                <a:gd name="T17" fmla="*/ 465 h 532"/>
                <a:gd name="T18" fmla="*/ 0 w 1387"/>
                <a:gd name="T19" fmla="*/ 465 h 532"/>
                <a:gd name="T20" fmla="*/ 1387 w 1387"/>
                <a:gd name="T21" fmla="*/ 0 h 532"/>
                <a:gd name="T22" fmla="*/ 419 w 1387"/>
                <a:gd name="T23" fmla="*/ 532 h 5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7"/>
                <a:gd name="T37" fmla="*/ 0 h 532"/>
                <a:gd name="T38" fmla="*/ 1387 w 1387"/>
                <a:gd name="T39" fmla="*/ 532 h 5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7" h="532">
                  <a:moveTo>
                    <a:pt x="419" y="532"/>
                  </a:moveTo>
                  <a:lnTo>
                    <a:pt x="387" y="532"/>
                  </a:lnTo>
                  <a:lnTo>
                    <a:pt x="323" y="515"/>
                  </a:lnTo>
                  <a:lnTo>
                    <a:pt x="290" y="515"/>
                  </a:lnTo>
                  <a:lnTo>
                    <a:pt x="226" y="498"/>
                  </a:lnTo>
                  <a:lnTo>
                    <a:pt x="194" y="498"/>
                  </a:lnTo>
                  <a:lnTo>
                    <a:pt x="129" y="482"/>
                  </a:lnTo>
                  <a:lnTo>
                    <a:pt x="97" y="482"/>
                  </a:lnTo>
                  <a:lnTo>
                    <a:pt x="32" y="465"/>
                  </a:lnTo>
                  <a:lnTo>
                    <a:pt x="0" y="465"/>
                  </a:lnTo>
                  <a:lnTo>
                    <a:pt x="1387" y="0"/>
                  </a:lnTo>
                  <a:lnTo>
                    <a:pt x="419" y="532"/>
                  </a:lnTo>
                  <a:close/>
                </a:path>
              </a:pathLst>
            </a:custGeom>
            <a:solidFill>
              <a:srgbClr val="FFFF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402" name="Freeform 118"/>
            <p:cNvSpPr>
              <a:spLocks/>
            </p:cNvSpPr>
            <p:nvPr/>
          </p:nvSpPr>
          <p:spPr bwMode="auto">
            <a:xfrm>
              <a:off x="5246" y="5439"/>
              <a:ext cx="2242" cy="747"/>
            </a:xfrm>
            <a:custGeom>
              <a:avLst/>
              <a:gdLst>
                <a:gd name="T0" fmla="*/ 2178 w 2242"/>
                <a:gd name="T1" fmla="*/ 16 h 747"/>
                <a:gd name="T2" fmla="*/ 2033 w 2242"/>
                <a:gd name="T3" fmla="*/ 33 h 747"/>
                <a:gd name="T4" fmla="*/ 1936 w 2242"/>
                <a:gd name="T5" fmla="*/ 49 h 747"/>
                <a:gd name="T6" fmla="*/ 1791 w 2242"/>
                <a:gd name="T7" fmla="*/ 66 h 747"/>
                <a:gd name="T8" fmla="*/ 1645 w 2242"/>
                <a:gd name="T9" fmla="*/ 83 h 747"/>
                <a:gd name="T10" fmla="*/ 1549 w 2242"/>
                <a:gd name="T11" fmla="*/ 99 h 747"/>
                <a:gd name="T12" fmla="*/ 1387 w 2242"/>
                <a:gd name="T13" fmla="*/ 99 h 747"/>
                <a:gd name="T14" fmla="*/ 1242 w 2242"/>
                <a:gd name="T15" fmla="*/ 99 h 747"/>
                <a:gd name="T16" fmla="*/ 1129 w 2242"/>
                <a:gd name="T17" fmla="*/ 116 h 747"/>
                <a:gd name="T18" fmla="*/ 968 w 2242"/>
                <a:gd name="T19" fmla="*/ 116 h 747"/>
                <a:gd name="T20" fmla="*/ 823 w 2242"/>
                <a:gd name="T21" fmla="*/ 116 h 747"/>
                <a:gd name="T22" fmla="*/ 662 w 2242"/>
                <a:gd name="T23" fmla="*/ 99 h 747"/>
                <a:gd name="T24" fmla="*/ 549 w 2242"/>
                <a:gd name="T25" fmla="*/ 99 h 747"/>
                <a:gd name="T26" fmla="*/ 404 w 2242"/>
                <a:gd name="T27" fmla="*/ 99 h 747"/>
                <a:gd name="T28" fmla="*/ 259 w 2242"/>
                <a:gd name="T29" fmla="*/ 83 h 747"/>
                <a:gd name="T30" fmla="*/ 146 w 2242"/>
                <a:gd name="T31" fmla="*/ 66 h 747"/>
                <a:gd name="T32" fmla="*/ 0 w 2242"/>
                <a:gd name="T33" fmla="*/ 49 h 747"/>
                <a:gd name="T34" fmla="*/ 81 w 2242"/>
                <a:gd name="T35" fmla="*/ 697 h 747"/>
                <a:gd name="T36" fmla="*/ 226 w 2242"/>
                <a:gd name="T37" fmla="*/ 714 h 747"/>
                <a:gd name="T38" fmla="*/ 323 w 2242"/>
                <a:gd name="T39" fmla="*/ 714 h 747"/>
                <a:gd name="T40" fmla="*/ 484 w 2242"/>
                <a:gd name="T41" fmla="*/ 730 h 747"/>
                <a:gd name="T42" fmla="*/ 629 w 2242"/>
                <a:gd name="T43" fmla="*/ 730 h 747"/>
                <a:gd name="T44" fmla="*/ 742 w 2242"/>
                <a:gd name="T45" fmla="*/ 747 h 747"/>
                <a:gd name="T46" fmla="*/ 887 w 2242"/>
                <a:gd name="T47" fmla="*/ 747 h 747"/>
                <a:gd name="T48" fmla="*/ 1049 w 2242"/>
                <a:gd name="T49" fmla="*/ 747 h 747"/>
                <a:gd name="T50" fmla="*/ 1162 w 2242"/>
                <a:gd name="T51" fmla="*/ 747 h 747"/>
                <a:gd name="T52" fmla="*/ 1323 w 2242"/>
                <a:gd name="T53" fmla="*/ 730 h 747"/>
                <a:gd name="T54" fmla="*/ 1468 w 2242"/>
                <a:gd name="T55" fmla="*/ 730 h 747"/>
                <a:gd name="T56" fmla="*/ 1613 w 2242"/>
                <a:gd name="T57" fmla="*/ 714 h 747"/>
                <a:gd name="T58" fmla="*/ 1726 w 2242"/>
                <a:gd name="T59" fmla="*/ 714 h 747"/>
                <a:gd name="T60" fmla="*/ 1871 w 2242"/>
                <a:gd name="T61" fmla="*/ 697 h 747"/>
                <a:gd name="T62" fmla="*/ 2000 w 2242"/>
                <a:gd name="T63" fmla="*/ 681 h 747"/>
                <a:gd name="T64" fmla="*/ 2113 w 2242"/>
                <a:gd name="T65" fmla="*/ 664 h 747"/>
                <a:gd name="T66" fmla="*/ 2242 w 2242"/>
                <a:gd name="T67" fmla="*/ 631 h 7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2"/>
                <a:gd name="T103" fmla="*/ 0 h 747"/>
                <a:gd name="T104" fmla="*/ 2242 w 2242"/>
                <a:gd name="T105" fmla="*/ 747 h 7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2" h="747">
                  <a:moveTo>
                    <a:pt x="2242" y="0"/>
                  </a:moveTo>
                  <a:lnTo>
                    <a:pt x="2178" y="16"/>
                  </a:lnTo>
                  <a:lnTo>
                    <a:pt x="2113" y="33"/>
                  </a:lnTo>
                  <a:lnTo>
                    <a:pt x="2033" y="33"/>
                  </a:lnTo>
                  <a:lnTo>
                    <a:pt x="2000" y="49"/>
                  </a:lnTo>
                  <a:lnTo>
                    <a:pt x="1936" y="49"/>
                  </a:lnTo>
                  <a:lnTo>
                    <a:pt x="1871" y="66"/>
                  </a:lnTo>
                  <a:lnTo>
                    <a:pt x="1791" y="66"/>
                  </a:lnTo>
                  <a:lnTo>
                    <a:pt x="1726" y="83"/>
                  </a:lnTo>
                  <a:lnTo>
                    <a:pt x="1645" y="83"/>
                  </a:lnTo>
                  <a:lnTo>
                    <a:pt x="1613" y="83"/>
                  </a:lnTo>
                  <a:lnTo>
                    <a:pt x="1549" y="99"/>
                  </a:lnTo>
                  <a:lnTo>
                    <a:pt x="1468" y="99"/>
                  </a:lnTo>
                  <a:lnTo>
                    <a:pt x="1387" y="99"/>
                  </a:lnTo>
                  <a:lnTo>
                    <a:pt x="1323" y="99"/>
                  </a:lnTo>
                  <a:lnTo>
                    <a:pt x="1242" y="99"/>
                  </a:lnTo>
                  <a:lnTo>
                    <a:pt x="1162" y="116"/>
                  </a:lnTo>
                  <a:lnTo>
                    <a:pt x="1129" y="116"/>
                  </a:lnTo>
                  <a:lnTo>
                    <a:pt x="1049" y="116"/>
                  </a:lnTo>
                  <a:lnTo>
                    <a:pt x="968" y="116"/>
                  </a:lnTo>
                  <a:lnTo>
                    <a:pt x="887" y="116"/>
                  </a:lnTo>
                  <a:lnTo>
                    <a:pt x="823" y="116"/>
                  </a:lnTo>
                  <a:lnTo>
                    <a:pt x="742" y="116"/>
                  </a:lnTo>
                  <a:lnTo>
                    <a:pt x="662" y="99"/>
                  </a:lnTo>
                  <a:lnTo>
                    <a:pt x="629" y="99"/>
                  </a:lnTo>
                  <a:lnTo>
                    <a:pt x="549" y="99"/>
                  </a:lnTo>
                  <a:lnTo>
                    <a:pt x="484" y="99"/>
                  </a:lnTo>
                  <a:lnTo>
                    <a:pt x="404" y="99"/>
                  </a:lnTo>
                  <a:lnTo>
                    <a:pt x="323" y="83"/>
                  </a:lnTo>
                  <a:lnTo>
                    <a:pt x="259" y="83"/>
                  </a:lnTo>
                  <a:lnTo>
                    <a:pt x="226" y="83"/>
                  </a:lnTo>
                  <a:lnTo>
                    <a:pt x="146" y="66"/>
                  </a:lnTo>
                  <a:lnTo>
                    <a:pt x="81" y="66"/>
                  </a:lnTo>
                  <a:lnTo>
                    <a:pt x="0" y="49"/>
                  </a:lnTo>
                  <a:lnTo>
                    <a:pt x="0" y="681"/>
                  </a:lnTo>
                  <a:lnTo>
                    <a:pt x="81" y="697"/>
                  </a:lnTo>
                  <a:lnTo>
                    <a:pt x="146" y="697"/>
                  </a:lnTo>
                  <a:lnTo>
                    <a:pt x="226" y="714"/>
                  </a:lnTo>
                  <a:lnTo>
                    <a:pt x="259" y="714"/>
                  </a:lnTo>
                  <a:lnTo>
                    <a:pt x="323" y="714"/>
                  </a:lnTo>
                  <a:lnTo>
                    <a:pt x="404" y="730"/>
                  </a:lnTo>
                  <a:lnTo>
                    <a:pt x="484" y="730"/>
                  </a:lnTo>
                  <a:lnTo>
                    <a:pt x="549" y="730"/>
                  </a:lnTo>
                  <a:lnTo>
                    <a:pt x="629" y="730"/>
                  </a:lnTo>
                  <a:lnTo>
                    <a:pt x="662" y="730"/>
                  </a:lnTo>
                  <a:lnTo>
                    <a:pt x="742" y="747"/>
                  </a:lnTo>
                  <a:lnTo>
                    <a:pt x="823" y="747"/>
                  </a:lnTo>
                  <a:lnTo>
                    <a:pt x="887" y="747"/>
                  </a:lnTo>
                  <a:lnTo>
                    <a:pt x="968" y="747"/>
                  </a:lnTo>
                  <a:lnTo>
                    <a:pt x="1049" y="747"/>
                  </a:lnTo>
                  <a:lnTo>
                    <a:pt x="1129" y="747"/>
                  </a:lnTo>
                  <a:lnTo>
                    <a:pt x="1162" y="747"/>
                  </a:lnTo>
                  <a:lnTo>
                    <a:pt x="1242" y="730"/>
                  </a:lnTo>
                  <a:lnTo>
                    <a:pt x="1323" y="730"/>
                  </a:lnTo>
                  <a:lnTo>
                    <a:pt x="1387" y="730"/>
                  </a:lnTo>
                  <a:lnTo>
                    <a:pt x="1468" y="730"/>
                  </a:lnTo>
                  <a:lnTo>
                    <a:pt x="1549" y="730"/>
                  </a:lnTo>
                  <a:lnTo>
                    <a:pt x="1613" y="714"/>
                  </a:lnTo>
                  <a:lnTo>
                    <a:pt x="1645" y="714"/>
                  </a:lnTo>
                  <a:lnTo>
                    <a:pt x="1726" y="714"/>
                  </a:lnTo>
                  <a:lnTo>
                    <a:pt x="1791" y="697"/>
                  </a:lnTo>
                  <a:lnTo>
                    <a:pt x="1871" y="697"/>
                  </a:lnTo>
                  <a:lnTo>
                    <a:pt x="1936" y="681"/>
                  </a:lnTo>
                  <a:lnTo>
                    <a:pt x="2000" y="681"/>
                  </a:lnTo>
                  <a:lnTo>
                    <a:pt x="2033" y="664"/>
                  </a:lnTo>
                  <a:lnTo>
                    <a:pt x="2113" y="664"/>
                  </a:lnTo>
                  <a:lnTo>
                    <a:pt x="2178" y="647"/>
                  </a:lnTo>
                  <a:lnTo>
                    <a:pt x="2242" y="631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rgbClr val="1A4D33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403" name="Freeform 119"/>
            <p:cNvSpPr>
              <a:spLocks/>
            </p:cNvSpPr>
            <p:nvPr/>
          </p:nvSpPr>
          <p:spPr bwMode="auto">
            <a:xfrm>
              <a:off x="5246" y="4957"/>
              <a:ext cx="2242" cy="598"/>
            </a:xfrm>
            <a:custGeom>
              <a:avLst/>
              <a:gdLst>
                <a:gd name="T0" fmla="*/ 2242 w 2242"/>
                <a:gd name="T1" fmla="*/ 482 h 598"/>
                <a:gd name="T2" fmla="*/ 2178 w 2242"/>
                <a:gd name="T3" fmla="*/ 498 h 598"/>
                <a:gd name="T4" fmla="*/ 2113 w 2242"/>
                <a:gd name="T5" fmla="*/ 515 h 598"/>
                <a:gd name="T6" fmla="*/ 2033 w 2242"/>
                <a:gd name="T7" fmla="*/ 515 h 598"/>
                <a:gd name="T8" fmla="*/ 2000 w 2242"/>
                <a:gd name="T9" fmla="*/ 531 h 598"/>
                <a:gd name="T10" fmla="*/ 1936 w 2242"/>
                <a:gd name="T11" fmla="*/ 531 h 598"/>
                <a:gd name="T12" fmla="*/ 1871 w 2242"/>
                <a:gd name="T13" fmla="*/ 548 h 598"/>
                <a:gd name="T14" fmla="*/ 1791 w 2242"/>
                <a:gd name="T15" fmla="*/ 548 h 598"/>
                <a:gd name="T16" fmla="*/ 1726 w 2242"/>
                <a:gd name="T17" fmla="*/ 565 h 598"/>
                <a:gd name="T18" fmla="*/ 1645 w 2242"/>
                <a:gd name="T19" fmla="*/ 565 h 598"/>
                <a:gd name="T20" fmla="*/ 1613 w 2242"/>
                <a:gd name="T21" fmla="*/ 565 h 598"/>
                <a:gd name="T22" fmla="*/ 1549 w 2242"/>
                <a:gd name="T23" fmla="*/ 581 h 598"/>
                <a:gd name="T24" fmla="*/ 1468 w 2242"/>
                <a:gd name="T25" fmla="*/ 581 h 598"/>
                <a:gd name="T26" fmla="*/ 1387 w 2242"/>
                <a:gd name="T27" fmla="*/ 581 h 598"/>
                <a:gd name="T28" fmla="*/ 1323 w 2242"/>
                <a:gd name="T29" fmla="*/ 581 h 598"/>
                <a:gd name="T30" fmla="*/ 1242 w 2242"/>
                <a:gd name="T31" fmla="*/ 581 h 598"/>
                <a:gd name="T32" fmla="*/ 1162 w 2242"/>
                <a:gd name="T33" fmla="*/ 598 h 598"/>
                <a:gd name="T34" fmla="*/ 1129 w 2242"/>
                <a:gd name="T35" fmla="*/ 598 h 598"/>
                <a:gd name="T36" fmla="*/ 1049 w 2242"/>
                <a:gd name="T37" fmla="*/ 598 h 598"/>
                <a:gd name="T38" fmla="*/ 968 w 2242"/>
                <a:gd name="T39" fmla="*/ 598 h 598"/>
                <a:gd name="T40" fmla="*/ 887 w 2242"/>
                <a:gd name="T41" fmla="*/ 598 h 598"/>
                <a:gd name="T42" fmla="*/ 823 w 2242"/>
                <a:gd name="T43" fmla="*/ 598 h 598"/>
                <a:gd name="T44" fmla="*/ 742 w 2242"/>
                <a:gd name="T45" fmla="*/ 598 h 598"/>
                <a:gd name="T46" fmla="*/ 662 w 2242"/>
                <a:gd name="T47" fmla="*/ 581 h 598"/>
                <a:gd name="T48" fmla="*/ 629 w 2242"/>
                <a:gd name="T49" fmla="*/ 581 h 598"/>
                <a:gd name="T50" fmla="*/ 549 w 2242"/>
                <a:gd name="T51" fmla="*/ 581 h 598"/>
                <a:gd name="T52" fmla="*/ 484 w 2242"/>
                <a:gd name="T53" fmla="*/ 581 h 598"/>
                <a:gd name="T54" fmla="*/ 404 w 2242"/>
                <a:gd name="T55" fmla="*/ 581 h 598"/>
                <a:gd name="T56" fmla="*/ 323 w 2242"/>
                <a:gd name="T57" fmla="*/ 565 h 598"/>
                <a:gd name="T58" fmla="*/ 259 w 2242"/>
                <a:gd name="T59" fmla="*/ 565 h 598"/>
                <a:gd name="T60" fmla="*/ 226 w 2242"/>
                <a:gd name="T61" fmla="*/ 565 h 598"/>
                <a:gd name="T62" fmla="*/ 146 w 2242"/>
                <a:gd name="T63" fmla="*/ 548 h 598"/>
                <a:gd name="T64" fmla="*/ 81 w 2242"/>
                <a:gd name="T65" fmla="*/ 548 h 598"/>
                <a:gd name="T66" fmla="*/ 0 w 2242"/>
                <a:gd name="T67" fmla="*/ 531 h 598"/>
                <a:gd name="T68" fmla="*/ 968 w 2242"/>
                <a:gd name="T69" fmla="*/ 0 h 598"/>
                <a:gd name="T70" fmla="*/ 2242 w 2242"/>
                <a:gd name="T71" fmla="*/ 482 h 5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42"/>
                <a:gd name="T109" fmla="*/ 0 h 598"/>
                <a:gd name="T110" fmla="*/ 2242 w 2242"/>
                <a:gd name="T111" fmla="*/ 598 h 5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42" h="598">
                  <a:moveTo>
                    <a:pt x="2242" y="482"/>
                  </a:moveTo>
                  <a:lnTo>
                    <a:pt x="2178" y="498"/>
                  </a:lnTo>
                  <a:lnTo>
                    <a:pt x="2113" y="515"/>
                  </a:lnTo>
                  <a:lnTo>
                    <a:pt x="2033" y="515"/>
                  </a:lnTo>
                  <a:lnTo>
                    <a:pt x="2000" y="531"/>
                  </a:lnTo>
                  <a:lnTo>
                    <a:pt x="1936" y="531"/>
                  </a:lnTo>
                  <a:lnTo>
                    <a:pt x="1871" y="548"/>
                  </a:lnTo>
                  <a:lnTo>
                    <a:pt x="1791" y="548"/>
                  </a:lnTo>
                  <a:lnTo>
                    <a:pt x="1726" y="565"/>
                  </a:lnTo>
                  <a:lnTo>
                    <a:pt x="1645" y="565"/>
                  </a:lnTo>
                  <a:lnTo>
                    <a:pt x="1613" y="565"/>
                  </a:lnTo>
                  <a:lnTo>
                    <a:pt x="1549" y="581"/>
                  </a:lnTo>
                  <a:lnTo>
                    <a:pt x="1468" y="581"/>
                  </a:lnTo>
                  <a:lnTo>
                    <a:pt x="1387" y="581"/>
                  </a:lnTo>
                  <a:lnTo>
                    <a:pt x="1323" y="581"/>
                  </a:lnTo>
                  <a:lnTo>
                    <a:pt x="1242" y="581"/>
                  </a:lnTo>
                  <a:lnTo>
                    <a:pt x="1162" y="598"/>
                  </a:lnTo>
                  <a:lnTo>
                    <a:pt x="1129" y="598"/>
                  </a:lnTo>
                  <a:lnTo>
                    <a:pt x="1049" y="598"/>
                  </a:lnTo>
                  <a:lnTo>
                    <a:pt x="968" y="598"/>
                  </a:lnTo>
                  <a:lnTo>
                    <a:pt x="887" y="598"/>
                  </a:lnTo>
                  <a:lnTo>
                    <a:pt x="823" y="598"/>
                  </a:lnTo>
                  <a:lnTo>
                    <a:pt x="742" y="598"/>
                  </a:lnTo>
                  <a:lnTo>
                    <a:pt x="662" y="581"/>
                  </a:lnTo>
                  <a:lnTo>
                    <a:pt x="629" y="581"/>
                  </a:lnTo>
                  <a:lnTo>
                    <a:pt x="549" y="581"/>
                  </a:lnTo>
                  <a:lnTo>
                    <a:pt x="484" y="581"/>
                  </a:lnTo>
                  <a:lnTo>
                    <a:pt x="404" y="581"/>
                  </a:lnTo>
                  <a:lnTo>
                    <a:pt x="323" y="565"/>
                  </a:lnTo>
                  <a:lnTo>
                    <a:pt x="259" y="565"/>
                  </a:lnTo>
                  <a:lnTo>
                    <a:pt x="226" y="565"/>
                  </a:lnTo>
                  <a:lnTo>
                    <a:pt x="146" y="548"/>
                  </a:lnTo>
                  <a:lnTo>
                    <a:pt x="81" y="548"/>
                  </a:lnTo>
                  <a:lnTo>
                    <a:pt x="0" y="531"/>
                  </a:lnTo>
                  <a:lnTo>
                    <a:pt x="968" y="0"/>
                  </a:lnTo>
                  <a:lnTo>
                    <a:pt x="2242" y="482"/>
                  </a:lnTo>
                  <a:close/>
                </a:path>
              </a:pathLst>
            </a:custGeom>
            <a:solidFill>
              <a:srgbClr val="339966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404" name="Rectangle 120"/>
            <p:cNvSpPr>
              <a:spLocks noChangeArrowheads="1"/>
            </p:cNvSpPr>
            <p:nvPr/>
          </p:nvSpPr>
          <p:spPr bwMode="auto">
            <a:xfrm>
              <a:off x="8295" y="6003"/>
              <a:ext cx="387" cy="4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 sz="43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05" name="Rectangle 121"/>
            <p:cNvSpPr>
              <a:spLocks noChangeArrowheads="1"/>
            </p:cNvSpPr>
            <p:nvPr/>
          </p:nvSpPr>
          <p:spPr bwMode="auto">
            <a:xfrm>
              <a:off x="8344" y="6070"/>
              <a:ext cx="332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sym typeface="Gill Sans"/>
                </a:rPr>
                <a:t>1%</a:t>
              </a:r>
              <a:endParaRPr lang="da-DK" sz="4300">
                <a:solidFill>
                  <a:srgbClr val="FFFFFF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06" name="Rectangle 122"/>
            <p:cNvSpPr>
              <a:spLocks noChangeArrowheads="1"/>
            </p:cNvSpPr>
            <p:nvPr/>
          </p:nvSpPr>
          <p:spPr bwMode="auto">
            <a:xfrm>
              <a:off x="6230" y="6186"/>
              <a:ext cx="500" cy="4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 sz="43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07" name="Rectangle 123"/>
            <p:cNvSpPr>
              <a:spLocks noChangeArrowheads="1"/>
            </p:cNvSpPr>
            <p:nvPr/>
          </p:nvSpPr>
          <p:spPr bwMode="auto">
            <a:xfrm>
              <a:off x="6280" y="6252"/>
              <a:ext cx="45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sym typeface="Gill Sans"/>
                </a:rPr>
                <a:t>17%</a:t>
              </a:r>
              <a:endParaRPr lang="da-DK" sz="4300">
                <a:solidFill>
                  <a:srgbClr val="FFFFFF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08" name="Rectangle 124"/>
            <p:cNvSpPr>
              <a:spLocks noChangeArrowheads="1"/>
            </p:cNvSpPr>
            <p:nvPr/>
          </p:nvSpPr>
          <p:spPr bwMode="auto">
            <a:xfrm>
              <a:off x="3827" y="6053"/>
              <a:ext cx="387" cy="4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 sz="43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09" name="Rectangle 125"/>
            <p:cNvSpPr>
              <a:spLocks noChangeArrowheads="1"/>
            </p:cNvSpPr>
            <p:nvPr/>
          </p:nvSpPr>
          <p:spPr bwMode="auto">
            <a:xfrm>
              <a:off x="3878" y="6120"/>
              <a:ext cx="33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sym typeface="Gill Sans"/>
                </a:rPr>
                <a:t>4%</a:t>
              </a:r>
              <a:endParaRPr lang="da-DK" sz="4300">
                <a:solidFill>
                  <a:srgbClr val="FFFFFF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10" name="Rectangle 126"/>
            <p:cNvSpPr>
              <a:spLocks noChangeArrowheads="1"/>
            </p:cNvSpPr>
            <p:nvPr/>
          </p:nvSpPr>
          <p:spPr bwMode="auto">
            <a:xfrm>
              <a:off x="3859" y="3412"/>
              <a:ext cx="500" cy="4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 sz="43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11" name="Rectangle 127"/>
            <p:cNvSpPr>
              <a:spLocks noChangeArrowheads="1"/>
            </p:cNvSpPr>
            <p:nvPr/>
          </p:nvSpPr>
          <p:spPr bwMode="auto">
            <a:xfrm>
              <a:off x="3908" y="3478"/>
              <a:ext cx="45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sym typeface="Gill Sans"/>
                </a:rPr>
                <a:t>60%</a:t>
              </a:r>
              <a:endParaRPr lang="da-DK" sz="43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12" name="Rectangle 128"/>
            <p:cNvSpPr>
              <a:spLocks noChangeArrowheads="1"/>
            </p:cNvSpPr>
            <p:nvPr/>
          </p:nvSpPr>
          <p:spPr bwMode="auto">
            <a:xfrm>
              <a:off x="9472" y="5422"/>
              <a:ext cx="500" cy="4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 sz="43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13" name="Rectangle 129"/>
            <p:cNvSpPr>
              <a:spLocks noChangeArrowheads="1"/>
            </p:cNvSpPr>
            <p:nvPr/>
          </p:nvSpPr>
          <p:spPr bwMode="auto">
            <a:xfrm>
              <a:off x="9518" y="5487"/>
              <a:ext cx="1357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sym typeface="Gill Sans"/>
                </a:rPr>
                <a:t>17% </a:t>
              </a:r>
            </a:p>
            <a:p>
              <a:r>
                <a:rPr lang="en-US" sz="1100">
                  <a:solidFill>
                    <a:srgbClr val="FFFFFF"/>
                  </a:solidFill>
                  <a:sym typeface="Gill Sans"/>
                </a:rPr>
                <a:t>Ikke Screenet</a:t>
              </a:r>
              <a:endParaRPr lang="da-DK" sz="4300">
                <a:solidFill>
                  <a:srgbClr val="FFFFFF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14" name="Rectangle 130"/>
            <p:cNvSpPr>
              <a:spLocks noChangeArrowheads="1"/>
            </p:cNvSpPr>
            <p:nvPr/>
          </p:nvSpPr>
          <p:spPr bwMode="auto">
            <a:xfrm>
              <a:off x="3150" y="5721"/>
              <a:ext cx="387" cy="4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 sz="43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15" name="Rectangle 131"/>
            <p:cNvSpPr>
              <a:spLocks noChangeArrowheads="1"/>
            </p:cNvSpPr>
            <p:nvPr/>
          </p:nvSpPr>
          <p:spPr bwMode="auto">
            <a:xfrm>
              <a:off x="3198" y="5787"/>
              <a:ext cx="33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  <a:sym typeface="Gill Sans"/>
                </a:rPr>
                <a:t>1%</a:t>
              </a:r>
              <a:endParaRPr lang="da-DK" sz="4300">
                <a:solidFill>
                  <a:srgbClr val="FFFFFF"/>
                </a:solidFill>
                <a:latin typeface="Gill Sans"/>
                <a:sym typeface="Gill Sans"/>
              </a:endParaRPr>
            </a:p>
          </p:txBody>
        </p:sp>
        <p:sp>
          <p:nvSpPr>
            <p:cNvPr id="101416" name="Rectangle 132"/>
            <p:cNvSpPr>
              <a:spLocks noChangeArrowheads="1"/>
            </p:cNvSpPr>
            <p:nvPr/>
          </p:nvSpPr>
          <p:spPr bwMode="auto">
            <a:xfrm>
              <a:off x="1215" y="1784"/>
              <a:ext cx="9789" cy="63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da-DK" sz="43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</p:grpSp>
      <p:sp>
        <p:nvSpPr>
          <p:cNvPr id="1013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700" b="1" smtClean="0">
                <a:solidFill>
                  <a:schemeClr val="bg1"/>
                </a:solidFill>
              </a:rPr>
              <a:t>Status for branchen</a:t>
            </a:r>
          </a:p>
        </p:txBody>
      </p:sp>
      <p:pic>
        <p:nvPicPr>
          <p:cNvPr id="101379" name="Picture 4" descr="42x58_01_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4005263"/>
            <a:ext cx="301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5" descr="42x58_03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968750"/>
            <a:ext cx="3381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6" descr="42x58_04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0150" y="3733800"/>
            <a:ext cx="301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7" descr="42x58_02_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150" y="4005263"/>
            <a:ext cx="3032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98"/>
          <p:cNvSpPr txBox="1">
            <a:spLocks/>
          </p:cNvSpPr>
          <p:nvPr/>
        </p:nvSpPr>
        <p:spPr bwMode="auto">
          <a:xfrm>
            <a:off x="3276600" y="1989138"/>
            <a:ext cx="2735263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8058" tIns="44030" rIns="88058" bIns="4403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000">
                <a:solidFill>
                  <a:srgbClr val="FFFFFF"/>
                </a:solidFill>
                <a:latin typeface="Gill Sans"/>
                <a:sym typeface="Gill Sans"/>
              </a:rPr>
              <a:t>60 % Gl. Screening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1276350"/>
          </a:xfrm>
        </p:spPr>
        <p:txBody>
          <a:bodyPr/>
          <a:lstStyle/>
          <a:p>
            <a:r>
              <a:rPr lang="da-DK" sz="3700" b="1" smtClean="0">
                <a:solidFill>
                  <a:schemeClr val="bg1"/>
                </a:solidFill>
              </a:rPr>
              <a:t>Anmeldte ulykker</a:t>
            </a:r>
            <a:r>
              <a:rPr lang="da-DK" smtClean="0"/>
              <a:t> </a:t>
            </a:r>
          </a:p>
        </p:txBody>
      </p:sp>
      <p:graphicFrame>
        <p:nvGraphicFramePr>
          <p:cNvPr id="205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00113" y="1023938"/>
          <a:ext cx="7561262" cy="4637087"/>
        </p:xfrm>
        <a:graphic>
          <a:graphicData uri="http://schemas.openxmlformats.org/presentationml/2006/ole">
            <p:oleObj spid="_x0000_s2053" name="Diagram" r:id="rId3" imgW="9286812" imgH="569598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smtClean="0">
                <a:solidFill>
                  <a:schemeClr val="bg1"/>
                </a:solidFill>
              </a:rPr>
              <a:t>Forholdet mellem ansatte og ulykker</a:t>
            </a:r>
          </a:p>
        </p:txBody>
      </p:sp>
      <p:pic>
        <p:nvPicPr>
          <p:cNvPr id="1054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73238"/>
            <a:ext cx="8280400" cy="38877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88913"/>
            <a:ext cx="7358063" cy="1216025"/>
          </a:xfrm>
        </p:spPr>
        <p:txBody>
          <a:bodyPr/>
          <a:lstStyle/>
          <a:p>
            <a:r>
              <a:rPr lang="da-DK" sz="3700" b="1" smtClean="0">
                <a:solidFill>
                  <a:schemeClr val="bg1"/>
                </a:solidFill>
              </a:rPr>
              <a:t>Arbejdsulykker</a:t>
            </a:r>
            <a:r>
              <a:rPr lang="da-DK" sz="3700" smtClean="0"/>
              <a:t> </a:t>
            </a:r>
          </a:p>
        </p:txBody>
      </p:sp>
      <p:graphicFrame>
        <p:nvGraphicFramePr>
          <p:cNvPr id="6350" name="Group 206"/>
          <p:cNvGraphicFramePr>
            <a:graphicFrameLocks noGrp="1"/>
          </p:cNvGraphicFramePr>
          <p:nvPr>
            <p:ph idx="1"/>
          </p:nvPr>
        </p:nvGraphicFramePr>
        <p:xfrm>
          <a:off x="539750" y="1433513"/>
          <a:ext cx="8289925" cy="3754822"/>
        </p:xfrm>
        <a:graphic>
          <a:graphicData uri="http://schemas.openxmlformats.org/drawingml/2006/table">
            <a:tbl>
              <a:tblPr/>
              <a:tblGrid>
                <a:gridCol w="1679575"/>
                <a:gridCol w="904875"/>
                <a:gridCol w="904875"/>
                <a:gridCol w="904875"/>
                <a:gridCol w="904875"/>
                <a:gridCol w="968375"/>
                <a:gridCol w="968375"/>
                <a:gridCol w="1054100"/>
              </a:tblGrid>
              <a:tr h="336550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Antal ulykker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Død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Amputation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Knoglebrud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377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364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412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468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486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Forstuvning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949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939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1.033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1.232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1.425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1.519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871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Sårskade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1.110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1.009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1.117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1.124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1.270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1.207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644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Termisk skade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Bløddel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414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402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406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329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393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Ætsning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Forgiftning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Andet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279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366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465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478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411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10752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3.277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3.165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3.491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3.664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4.201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4.248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2.585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1304925"/>
          </a:xfrm>
        </p:spPr>
        <p:txBody>
          <a:bodyPr/>
          <a:lstStyle/>
          <a:p>
            <a:r>
              <a:rPr lang="da-DK" sz="3700" b="1" smtClean="0">
                <a:solidFill>
                  <a:schemeClr val="bg1"/>
                </a:solidFill>
              </a:rPr>
              <a:t>Påbud og reaktioner i 2010</a:t>
            </a:r>
            <a:r>
              <a:rPr lang="da-DK" smtClean="0"/>
              <a:t> </a:t>
            </a:r>
          </a:p>
        </p:txBody>
      </p:sp>
      <p:graphicFrame>
        <p:nvGraphicFramePr>
          <p:cNvPr id="7254" name="Group 86"/>
          <p:cNvGraphicFramePr>
            <a:graphicFrameLocks noGrp="1"/>
          </p:cNvGraphicFramePr>
          <p:nvPr>
            <p:ph idx="1"/>
          </p:nvPr>
        </p:nvGraphicFramePr>
        <p:xfrm>
          <a:off x="179388" y="1412875"/>
          <a:ext cx="8826500" cy="3757614"/>
        </p:xfrm>
        <a:graphic>
          <a:graphicData uri="http://schemas.openxmlformats.org/drawingml/2006/table">
            <a:tbl>
              <a:tblPr/>
              <a:tblGrid>
                <a:gridCol w="2200275"/>
                <a:gridCol w="1184275"/>
                <a:gridCol w="1787525"/>
                <a:gridCol w="1095375"/>
                <a:gridCol w="1616075"/>
                <a:gridCol w="942975"/>
              </a:tblGrid>
              <a:tr h="368300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Reaktioner </a:t>
                      </a:r>
                    </a:p>
                  </a:txBody>
                  <a:tcPr marL="64291" marR="64291" marT="32146" marB="321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Forbud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Strakspåbud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Påbud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Vejledning 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Egenindsats</a:t>
                      </a:r>
                    </a:p>
                  </a:txBody>
                  <a:tcPr marL="64291" marR="64291" marT="32146" marB="321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Ulykkesricisi</a:t>
                      </a:r>
                    </a:p>
                  </a:txBody>
                  <a:tcPr marL="64291" marR="64291" marT="32146" marB="321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376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Ergonomi</a:t>
                      </a:r>
                    </a:p>
                  </a:txBody>
                  <a:tcPr marL="64291" marR="64291" marT="32146" marB="321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Støj</a:t>
                      </a:r>
                    </a:p>
                  </a:txBody>
                  <a:tcPr marL="64291" marR="64291" marT="32146" marB="321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Kemi/biologi</a:t>
                      </a:r>
                    </a:p>
                  </a:txBody>
                  <a:tcPr marL="64291" marR="64291" marT="32146" marB="321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Indeklima</a:t>
                      </a:r>
                    </a:p>
                  </a:txBody>
                  <a:tcPr marL="64291" marR="64291" marT="32146" marB="321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Hudbelastninger</a:t>
                      </a:r>
                    </a:p>
                  </a:txBody>
                  <a:tcPr marL="64291" marR="64291" marT="32146" marB="321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Bygherre</a:t>
                      </a:r>
                    </a:p>
                  </a:txBody>
                  <a:tcPr marL="64291" marR="64291" marT="32146" marB="321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64291" marR="64291" marT="32146" marB="321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444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890</a:t>
                      </a:r>
                    </a:p>
                  </a:txBody>
                  <a:tcPr marL="64291" marR="64291" marT="32146" marB="32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7601" name="Text Box 87"/>
          <p:cNvSpPr txBox="1">
            <a:spLocks/>
          </p:cNvSpPr>
          <p:nvPr/>
        </p:nvSpPr>
        <p:spPr bwMode="auto">
          <a:xfrm>
            <a:off x="323850" y="5373688"/>
            <a:ext cx="3816350" cy="309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8058" tIns="44030" rIns="88058" bIns="4403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400">
                <a:solidFill>
                  <a:srgbClr val="FFFFFF"/>
                </a:solidFill>
                <a:latin typeface="Gill Sans"/>
                <a:sym typeface="Gill Sans"/>
              </a:rPr>
              <a:t>796 besøgte virksomheder</a:t>
            </a:r>
            <a:endParaRPr lang="da-DK" sz="430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65485">
            <a:off x="2484438" y="1268413"/>
            <a:ext cx="27273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675">
            <a:off x="3492500" y="1268413"/>
            <a:ext cx="27320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4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 rot="1063091">
            <a:off x="4356100" y="1412875"/>
            <a:ext cx="2767013" cy="3857625"/>
          </a:xfrm>
        </p:spPr>
      </p:pic>
      <p:sp>
        <p:nvSpPr>
          <p:cNvPr id="108548" name="WordArt 7"/>
          <p:cNvSpPr>
            <a:spLocks noChangeShapeType="1" noTextEdit="1"/>
          </p:cNvSpPr>
          <p:nvPr/>
        </p:nvSpPr>
        <p:spPr bwMode="auto">
          <a:xfrm>
            <a:off x="1476375" y="188913"/>
            <a:ext cx="5976938" cy="1693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a-D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50980"/>
                  </a:srgbClr>
                </a:solidFill>
                <a:latin typeface="Arial Black"/>
              </a:rPr>
              <a:t>Sygefravær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79388"/>
            <a:ext cx="8569325" cy="1714500"/>
          </a:xfrm>
        </p:spPr>
        <p:txBody>
          <a:bodyPr/>
          <a:lstStyle/>
          <a:p>
            <a:r>
              <a:rPr lang="da-DK" sz="3600" b="1" smtClean="0">
                <a:solidFill>
                  <a:schemeClr val="bg1"/>
                </a:solidFill>
              </a:rPr>
              <a:t>Hvad indeholder guiden?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4500" cy="4019550"/>
          </a:xfrm>
        </p:spPr>
        <p:txBody>
          <a:bodyPr/>
          <a:lstStyle/>
          <a:p>
            <a:r>
              <a:rPr lang="da-DK" sz="2800" smtClean="0">
                <a:solidFill>
                  <a:schemeClr val="bg1"/>
                </a:solidFill>
              </a:rPr>
              <a:t>Hvorfor beskæftige sig med sygefravær? </a:t>
            </a:r>
          </a:p>
          <a:p>
            <a:r>
              <a:rPr lang="da-DK" sz="2800" smtClean="0">
                <a:solidFill>
                  <a:schemeClr val="bg1"/>
                </a:solidFill>
              </a:rPr>
              <a:t>Hvad er sygefravær? </a:t>
            </a:r>
          </a:p>
          <a:p>
            <a:r>
              <a:rPr lang="da-DK" sz="2800" smtClean="0">
                <a:solidFill>
                  <a:schemeClr val="bg1"/>
                </a:solidFill>
              </a:rPr>
              <a:t>Forebyggelse og håndtering af sygefravær</a:t>
            </a:r>
          </a:p>
          <a:p>
            <a:r>
              <a:rPr lang="da-DK" sz="2800" smtClean="0">
                <a:solidFill>
                  <a:schemeClr val="bg1"/>
                </a:solidFill>
              </a:rPr>
              <a:t>Gode råd </a:t>
            </a:r>
          </a:p>
          <a:p>
            <a:r>
              <a:rPr lang="da-DK" sz="2800" smtClean="0">
                <a:solidFill>
                  <a:schemeClr val="bg1"/>
                </a:solidFill>
              </a:rPr>
              <a:t>Arbejdsmiljøorganisationens rolle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714500"/>
          </a:xfrm>
        </p:spPr>
        <p:txBody>
          <a:bodyPr/>
          <a:lstStyle/>
          <a:p>
            <a:r>
              <a:rPr lang="da-DK" sz="3600" b="1" smtClean="0">
                <a:solidFill>
                  <a:schemeClr val="bg1"/>
                </a:solidFill>
              </a:rPr>
              <a:t>Hvorfor en guide om sygefravær?</a:t>
            </a:r>
            <a:r>
              <a:rPr lang="da-DK" smtClean="0"/>
              <a:t> </a:t>
            </a:r>
          </a:p>
        </p:txBody>
      </p:sp>
      <p:sp>
        <p:nvSpPr>
          <p:cNvPr id="1105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93763" y="1946275"/>
            <a:ext cx="7358062" cy="3138488"/>
          </a:xfrm>
        </p:spPr>
        <p:txBody>
          <a:bodyPr/>
          <a:lstStyle/>
          <a:p>
            <a:r>
              <a:rPr lang="da-DK" sz="2800" smtClean="0">
                <a:solidFill>
                  <a:schemeClr val="bg1"/>
                </a:solidFill>
              </a:rPr>
              <a:t>Formålet er at give alle parter i virksomheden værktøjer til:</a:t>
            </a:r>
          </a:p>
          <a:p>
            <a:pPr>
              <a:buFont typeface="Gill Sans"/>
              <a:buNone/>
            </a:pPr>
            <a:r>
              <a:rPr lang="da-DK" sz="2800" smtClean="0">
                <a:solidFill>
                  <a:schemeClr val="bg1"/>
                </a:solidFill>
              </a:rPr>
              <a:t>	At arbejdet med fravær. I forhold til  forebyggelse og håndtering af det fravær, der alligevel opstår.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1162050"/>
          </a:xfrm>
        </p:spPr>
        <p:txBody>
          <a:bodyPr/>
          <a:lstStyle/>
          <a:p>
            <a:r>
              <a:rPr lang="da-DK" sz="3600" b="1" smtClean="0">
                <a:solidFill>
                  <a:schemeClr val="bg1"/>
                </a:solidFill>
              </a:rPr>
              <a:t>Hvorfor beskæftige sig med fravær?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08963" cy="4032250"/>
          </a:xfrm>
        </p:spPr>
        <p:txBody>
          <a:bodyPr/>
          <a:lstStyle/>
          <a:p>
            <a:r>
              <a:rPr lang="da-DK" sz="2800" smtClean="0">
                <a:solidFill>
                  <a:schemeClr val="bg1"/>
                </a:solidFill>
              </a:rPr>
              <a:t>Fravær kan få store konsekvenser for både den berørte medarbejder, for virksomheden og for kollegerne</a:t>
            </a:r>
          </a:p>
          <a:p>
            <a:pPr lvl="2">
              <a:buFont typeface="Gill Sans"/>
              <a:buNone/>
            </a:pPr>
            <a:r>
              <a:rPr lang="da-DK" sz="2800" smtClean="0">
                <a:solidFill>
                  <a:schemeClr val="bg1"/>
                </a:solidFill>
              </a:rPr>
              <a:t>		- </a:t>
            </a:r>
            <a:r>
              <a:rPr lang="da-DK" sz="2800" i="1" smtClean="0">
                <a:solidFill>
                  <a:schemeClr val="bg1"/>
                </a:solidFill>
              </a:rPr>
              <a:t>På det menneskelige plan</a:t>
            </a:r>
            <a:endParaRPr lang="da-DK" sz="2800" smtClean="0">
              <a:solidFill>
                <a:schemeClr val="bg1"/>
              </a:solidFill>
            </a:endParaRPr>
          </a:p>
          <a:p>
            <a:pPr lvl="2">
              <a:buFont typeface="Gill Sans"/>
              <a:buNone/>
            </a:pPr>
            <a:r>
              <a:rPr lang="da-DK" sz="2800" smtClean="0">
                <a:solidFill>
                  <a:schemeClr val="bg1"/>
                </a:solidFill>
              </a:rPr>
              <a:t>	- </a:t>
            </a:r>
            <a:r>
              <a:rPr lang="da-DK" sz="2800" i="1" smtClean="0">
                <a:solidFill>
                  <a:schemeClr val="bg1"/>
                </a:solidFill>
              </a:rPr>
              <a:t>På det sociale plan</a:t>
            </a:r>
            <a:r>
              <a:rPr lang="da-DK" sz="2800" smtClean="0">
                <a:solidFill>
                  <a:schemeClr val="bg1"/>
                </a:solidFill>
              </a:rPr>
              <a:t> </a:t>
            </a:r>
          </a:p>
          <a:p>
            <a:pPr lvl="2">
              <a:buFont typeface="Gill Sans"/>
              <a:buNone/>
            </a:pPr>
            <a:r>
              <a:rPr lang="da-DK" sz="2800" smtClean="0">
                <a:solidFill>
                  <a:schemeClr val="bg1"/>
                </a:solidFill>
              </a:rPr>
              <a:t>	- </a:t>
            </a:r>
            <a:r>
              <a:rPr lang="da-DK" sz="2800" i="1" smtClean="0">
                <a:solidFill>
                  <a:schemeClr val="bg1"/>
                </a:solidFill>
              </a:rPr>
              <a:t>På det økonomiske plan</a:t>
            </a:r>
          </a:p>
          <a:p>
            <a:pPr lvl="2">
              <a:buFont typeface="Gill Sans"/>
              <a:buNone/>
            </a:pPr>
            <a:r>
              <a:rPr lang="da-DK" sz="2800" i="1" smtClean="0">
                <a:solidFill>
                  <a:schemeClr val="bg1"/>
                </a:solidFill>
              </a:rPr>
              <a:t>	- </a:t>
            </a:r>
            <a:r>
              <a:rPr lang="da-DK" i="1" smtClean="0">
                <a:solidFill>
                  <a:schemeClr val="bg1"/>
                </a:solidFill>
              </a:rPr>
              <a:t>På det arbejdsmæssige plan</a:t>
            </a:r>
            <a:endParaRPr lang="da-DK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Arbejdsmiljø</a:t>
            </a:r>
          </a:p>
        </p:txBody>
      </p:sp>
      <p:sp>
        <p:nvSpPr>
          <p:cNvPr id="91138" name="Pladsholder til indhold 2"/>
          <p:cNvSpPr>
            <a:spLocks noGrp="1"/>
          </p:cNvSpPr>
          <p:nvPr>
            <p:ph idx="1"/>
          </p:nvPr>
        </p:nvSpPr>
        <p:spPr>
          <a:xfrm>
            <a:off x="893763" y="1628775"/>
            <a:ext cx="7358062" cy="4032250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DI-organisation for erhvervslivet            </a:t>
            </a:r>
          </a:p>
          <a:p>
            <a:r>
              <a:rPr lang="da-DK" smtClean="0">
                <a:solidFill>
                  <a:schemeClr val="bg1"/>
                </a:solidFill>
              </a:rPr>
              <a:t>Danske Maritime        </a:t>
            </a:r>
          </a:p>
          <a:p>
            <a:r>
              <a:rPr lang="da-DK" smtClean="0">
                <a:solidFill>
                  <a:schemeClr val="bg1"/>
                </a:solidFill>
              </a:rPr>
              <a:t>CO-Industri</a:t>
            </a:r>
          </a:p>
          <a:p>
            <a:r>
              <a:rPr lang="da-DK" smtClean="0">
                <a:solidFill>
                  <a:schemeClr val="bg1"/>
                </a:solidFill>
              </a:rPr>
              <a:t>Dansk Metal                </a:t>
            </a:r>
          </a:p>
          <a:p>
            <a:r>
              <a:rPr lang="da-DK" smtClean="0">
                <a:solidFill>
                  <a:schemeClr val="bg1"/>
                </a:solidFill>
              </a:rPr>
              <a:t>Lederne		         </a:t>
            </a:r>
          </a:p>
          <a:p>
            <a:r>
              <a:rPr lang="da-DK" smtClean="0">
                <a:solidFill>
                  <a:schemeClr val="bg1"/>
                </a:solidFill>
              </a:rPr>
              <a:t>3F   Fælles fagligt forbund</a:t>
            </a:r>
            <a:r>
              <a:rPr lang="da-DK" smtClean="0"/>
              <a:t>		</a:t>
            </a:r>
          </a:p>
        </p:txBody>
      </p:sp>
      <p:pic>
        <p:nvPicPr>
          <p:cNvPr id="91139" name="Pladsholder til indhold 4" descr="CO_logo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5825" y="3068638"/>
            <a:ext cx="438150" cy="419100"/>
          </a:xfrm>
        </p:spPr>
      </p:pic>
      <p:pic>
        <p:nvPicPr>
          <p:cNvPr id="91140" name="Billede 6" descr="dm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789363"/>
            <a:ext cx="1076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Billede 7" descr="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4510088"/>
            <a:ext cx="2076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Billede 9" descr="topframedklogo20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492375"/>
            <a:ext cx="1727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Billede 11" descr="DI_logo_basis_OF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1700213"/>
            <a:ext cx="18367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Billede 14" descr="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5157788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938" y="212725"/>
            <a:ext cx="379888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3666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/>
            <a:r>
              <a:rPr lang="da-DK" sz="3400" smtClean="0">
                <a:solidFill>
                  <a:schemeClr val="bg1"/>
                </a:solidFill>
              </a:rPr>
              <a:t>Hvad indeholder pjecen?</a:t>
            </a:r>
          </a:p>
        </p:txBody>
      </p:sp>
      <p:sp>
        <p:nvSpPr>
          <p:cNvPr id="1136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3088" y="1404938"/>
            <a:ext cx="8150225" cy="4352925"/>
          </a:xfrm>
        </p:spPr>
        <p:txBody>
          <a:bodyPr/>
          <a:lstStyle/>
          <a:p>
            <a:pPr marL="1182688" lvl="1">
              <a:lnSpc>
                <a:spcPct val="80000"/>
              </a:lnSpc>
            </a:pPr>
            <a:endParaRPr lang="da-DK" sz="2700" smtClean="0">
              <a:solidFill>
                <a:schemeClr val="bg1"/>
              </a:solidFill>
            </a:endParaRPr>
          </a:p>
          <a:p>
            <a:pPr marL="1182688" lvl="1">
              <a:lnSpc>
                <a:spcPct val="80000"/>
              </a:lnSpc>
              <a:buFontTx/>
              <a:buChar char="•"/>
            </a:pPr>
            <a:r>
              <a:rPr lang="da-DK" sz="2700" smtClean="0">
                <a:solidFill>
                  <a:schemeClr val="bg1"/>
                </a:solidFill>
              </a:rPr>
              <a:t>Hvorfor forebygge stress?</a:t>
            </a:r>
          </a:p>
          <a:p>
            <a:pPr marL="1182688" lvl="1">
              <a:lnSpc>
                <a:spcPct val="80000"/>
              </a:lnSpc>
              <a:buFontTx/>
              <a:buChar char="•"/>
            </a:pPr>
            <a:r>
              <a:rPr lang="da-DK" sz="2700" smtClean="0">
                <a:solidFill>
                  <a:schemeClr val="bg1"/>
                </a:solidFill>
              </a:rPr>
              <a:t>Hvad er stress?</a:t>
            </a:r>
          </a:p>
          <a:p>
            <a:pPr marL="1182688" lvl="1">
              <a:lnSpc>
                <a:spcPct val="80000"/>
              </a:lnSpc>
              <a:buFontTx/>
              <a:buChar char="•"/>
            </a:pPr>
            <a:r>
              <a:rPr lang="da-DK" sz="2700" smtClean="0">
                <a:solidFill>
                  <a:schemeClr val="bg1"/>
                </a:solidFill>
              </a:rPr>
              <a:t>Hvad er årsagerne?</a:t>
            </a:r>
          </a:p>
          <a:p>
            <a:pPr marL="1182688" lvl="1">
              <a:lnSpc>
                <a:spcPct val="80000"/>
              </a:lnSpc>
              <a:buFontTx/>
              <a:buChar char="•"/>
            </a:pPr>
            <a:r>
              <a:rPr lang="da-DK" sz="2700" smtClean="0">
                <a:solidFill>
                  <a:schemeClr val="bg1"/>
                </a:solidFill>
              </a:rPr>
              <a:t>Gode råd</a:t>
            </a:r>
          </a:p>
          <a:p>
            <a:pPr marL="1482725" lvl="2">
              <a:lnSpc>
                <a:spcPct val="80000"/>
              </a:lnSpc>
              <a:buFontTx/>
              <a:buChar char="•"/>
            </a:pPr>
            <a:r>
              <a:rPr lang="da-DK" sz="1700" smtClean="0">
                <a:solidFill>
                  <a:schemeClr val="bg1"/>
                </a:solidFill>
              </a:rPr>
              <a:t>Arbejdspladsen</a:t>
            </a:r>
          </a:p>
          <a:p>
            <a:pPr marL="1482725" lvl="2">
              <a:lnSpc>
                <a:spcPct val="80000"/>
              </a:lnSpc>
              <a:buFontTx/>
              <a:buChar char="•"/>
            </a:pPr>
            <a:r>
              <a:rPr lang="da-DK" sz="1700" smtClean="0">
                <a:solidFill>
                  <a:schemeClr val="bg1"/>
                </a:solidFill>
              </a:rPr>
              <a:t>Ledelsen</a:t>
            </a:r>
          </a:p>
          <a:p>
            <a:pPr marL="1482725" lvl="2">
              <a:lnSpc>
                <a:spcPct val="80000"/>
              </a:lnSpc>
              <a:buFontTx/>
              <a:buChar char="•"/>
            </a:pPr>
            <a:r>
              <a:rPr lang="da-DK" sz="1700" smtClean="0">
                <a:solidFill>
                  <a:schemeClr val="bg1"/>
                </a:solidFill>
              </a:rPr>
              <a:t>Kollegaer</a:t>
            </a:r>
          </a:p>
          <a:p>
            <a:pPr marL="1482725" lvl="2">
              <a:lnSpc>
                <a:spcPct val="80000"/>
              </a:lnSpc>
              <a:buFontTx/>
              <a:buChar char="•"/>
            </a:pPr>
            <a:r>
              <a:rPr lang="da-DK" sz="1700" smtClean="0">
                <a:solidFill>
                  <a:schemeClr val="bg1"/>
                </a:solidFill>
              </a:rPr>
              <a:t>Den stressede</a:t>
            </a:r>
          </a:p>
          <a:p>
            <a:pPr marL="1182688" lvl="1">
              <a:lnSpc>
                <a:spcPct val="80000"/>
              </a:lnSpc>
              <a:buFontTx/>
              <a:buChar char="•"/>
            </a:pPr>
            <a:r>
              <a:rPr lang="da-DK" sz="2700" smtClean="0">
                <a:solidFill>
                  <a:schemeClr val="bg1"/>
                </a:solidFill>
              </a:rPr>
              <a:t>Eksempler fra virksomheder</a:t>
            </a:r>
          </a:p>
          <a:p>
            <a:pPr marL="1182688" lvl="1">
              <a:lnSpc>
                <a:spcPct val="80000"/>
              </a:lnSpc>
              <a:buFontTx/>
              <a:buChar char="•"/>
            </a:pPr>
            <a:endParaRPr lang="da-DK" sz="23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4690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/>
            <a:r>
              <a:rPr lang="da-DK" sz="3400" smtClean="0">
                <a:solidFill>
                  <a:schemeClr val="bg1"/>
                </a:solidFill>
              </a:rPr>
              <a:t>Hvad er stress?</a:t>
            </a:r>
          </a:p>
        </p:txBody>
      </p:sp>
      <p:sp>
        <p:nvSpPr>
          <p:cNvPr id="1146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3763" y="1504950"/>
            <a:ext cx="7729537" cy="4459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a-DK" sz="2500" smtClean="0">
                <a:solidFill>
                  <a:schemeClr val="bg1"/>
                </a:solidFill>
              </a:rPr>
              <a:t>Travlhed og stress er ikke det samme!</a:t>
            </a:r>
          </a:p>
          <a:p>
            <a:pPr>
              <a:lnSpc>
                <a:spcPct val="80000"/>
              </a:lnSpc>
            </a:pPr>
            <a:r>
              <a:rPr lang="da-DK" sz="2500" smtClean="0">
                <a:solidFill>
                  <a:schemeClr val="bg1"/>
                </a:solidFill>
              </a:rPr>
              <a:t>De fleste eksperter enige om at:</a:t>
            </a:r>
          </a:p>
          <a:p>
            <a:pPr lvl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</a:rPr>
              <a:t>Stress bedst kan beskrives som en tilstand hos individet </a:t>
            </a:r>
          </a:p>
          <a:p>
            <a:pPr lvl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</a:rPr>
              <a:t>Stress er en sund og naturlig reaktion på forhold i vores omgivelser</a:t>
            </a:r>
          </a:p>
          <a:p>
            <a:pPr lvl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</a:rPr>
              <a:t>Problemet opstår når stress-tilstand er omfattende eller står på i længere tid.</a:t>
            </a:r>
          </a:p>
          <a:p>
            <a:pPr lvl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</a:rPr>
              <a:t>At selv ikke langvarig stress er en sygdom, men øger risikoen for en række alvorlige helbredsproblemer og sygdomme.</a:t>
            </a:r>
            <a:endParaRPr lang="da-DK" sz="25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22225"/>
            <a:ext cx="9144001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5714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/>
            <a:r>
              <a:rPr lang="da-DK" sz="3400" smtClean="0">
                <a:solidFill>
                  <a:schemeClr val="bg1"/>
                </a:solidFill>
              </a:rPr>
              <a:t>Hvad er stress?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3763" y="1352550"/>
            <a:ext cx="7358062" cy="4460875"/>
          </a:xfrm>
        </p:spPr>
        <p:txBody>
          <a:bodyPr/>
          <a:lstStyle/>
          <a:p>
            <a:pPr marL="568271" indent="-38743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500" dirty="0" smtClean="0">
                <a:solidFill>
                  <a:schemeClr val="bg1"/>
                </a:solidFill>
              </a:rPr>
              <a:t>To typer af stress:</a:t>
            </a:r>
          </a:p>
          <a:p>
            <a:pPr marL="180807" indent="0">
              <a:lnSpc>
                <a:spcPct val="80000"/>
              </a:lnSpc>
              <a:spcBef>
                <a:spcPts val="1687"/>
              </a:spcBef>
              <a:buFont typeface="Gill Sans"/>
              <a:buNone/>
              <a:defRPr/>
            </a:pPr>
            <a:endParaRPr lang="da-DK" sz="2500" dirty="0">
              <a:solidFill>
                <a:schemeClr val="bg1"/>
              </a:solidFill>
            </a:endParaRPr>
          </a:p>
          <a:p>
            <a:pPr marL="568271" indent="-387433">
              <a:lnSpc>
                <a:spcPct val="80000"/>
              </a:lnSpc>
              <a:spcBef>
                <a:spcPts val="1687"/>
              </a:spcBef>
              <a:defRPr/>
            </a:pPr>
            <a:endParaRPr lang="da-DK" sz="2500" dirty="0">
              <a:solidFill>
                <a:schemeClr val="bg1"/>
              </a:solidFill>
            </a:endParaRPr>
          </a:p>
          <a:p>
            <a:pPr marL="568271" indent="-387433">
              <a:lnSpc>
                <a:spcPct val="80000"/>
              </a:lnSpc>
              <a:spcBef>
                <a:spcPts val="1687"/>
              </a:spcBef>
              <a:defRPr/>
            </a:pPr>
            <a:endParaRPr lang="da-DK" sz="2500" dirty="0" smtClean="0">
              <a:solidFill>
                <a:schemeClr val="bg1"/>
              </a:solidFill>
            </a:endParaRPr>
          </a:p>
          <a:p>
            <a:pPr marL="568271" indent="-38743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500" dirty="0" smtClean="0">
                <a:solidFill>
                  <a:schemeClr val="bg1"/>
                </a:solidFill>
              </a:rPr>
              <a:t>Symptomer der er knyttet til udviklingen af alvorlig stress</a:t>
            </a:r>
          </a:p>
          <a:p>
            <a:pPr marL="869716" lvl="1" indent="-38743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000" dirty="0" smtClean="0">
                <a:solidFill>
                  <a:schemeClr val="bg1"/>
                </a:solidFill>
              </a:rPr>
              <a:t>Kortvarig, gråzonen og langvarig</a:t>
            </a:r>
          </a:p>
          <a:p>
            <a:pPr marL="869716" lvl="1" indent="-38743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000" dirty="0" smtClean="0">
                <a:solidFill>
                  <a:schemeClr val="bg1"/>
                </a:solidFill>
              </a:rPr>
              <a:t>Psykiske, fysiske og adfærdsmæssige</a:t>
            </a:r>
          </a:p>
          <a:p>
            <a:pPr marL="869716" lvl="1" indent="-38743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000" dirty="0" smtClean="0">
                <a:solidFill>
                  <a:schemeClr val="bg1"/>
                </a:solidFill>
              </a:rPr>
              <a:t>Tegn på arbejdspladsen</a:t>
            </a:r>
          </a:p>
        </p:txBody>
      </p:sp>
      <p:pic>
        <p:nvPicPr>
          <p:cNvPr id="1157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2163763"/>
            <a:ext cx="46688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6738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/>
            <a:r>
              <a:rPr lang="da-DK" sz="3400" smtClean="0">
                <a:solidFill>
                  <a:schemeClr val="bg1"/>
                </a:solidFill>
              </a:rPr>
              <a:t>Årsagerne til stress på arbejdspladsen</a:t>
            </a:r>
            <a:br>
              <a:rPr lang="da-DK" sz="3400" smtClean="0">
                <a:solidFill>
                  <a:schemeClr val="bg1"/>
                </a:solidFill>
              </a:rPr>
            </a:br>
            <a:endParaRPr lang="da-DK" sz="3400" smtClean="0">
              <a:solidFill>
                <a:schemeClr val="bg1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6775" y="1125538"/>
            <a:ext cx="8253413" cy="4606925"/>
          </a:xfrm>
        </p:spPr>
        <p:txBody>
          <a:bodyPr/>
          <a:lstStyle/>
          <a:p>
            <a:pPr marL="387453" indent="-38747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200" dirty="0">
                <a:solidFill>
                  <a:schemeClr val="bg1"/>
                </a:solidFill>
              </a:rPr>
              <a:t>F</a:t>
            </a:r>
            <a:r>
              <a:rPr lang="da-DK" sz="2200" dirty="0" smtClean="0">
                <a:solidFill>
                  <a:schemeClr val="bg1"/>
                </a:solidFill>
              </a:rPr>
              <a:t>orhold vi omgiver os med på arbejde og i fritiden</a:t>
            </a:r>
          </a:p>
          <a:p>
            <a:pPr marL="387453" indent="-387473">
              <a:lnSpc>
                <a:spcPct val="80000"/>
              </a:lnSpc>
              <a:spcBef>
                <a:spcPts val="1687"/>
              </a:spcBef>
              <a:defRPr/>
            </a:pPr>
            <a:endParaRPr lang="da-DK" sz="2200" dirty="0" smtClean="0">
              <a:solidFill>
                <a:schemeClr val="bg1"/>
              </a:solidFill>
            </a:endParaRPr>
          </a:p>
          <a:p>
            <a:pPr marL="387453" indent="-38747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200" dirty="0" smtClean="0">
                <a:solidFill>
                  <a:schemeClr val="bg1"/>
                </a:solidFill>
              </a:rPr>
              <a:t>Egne forventninger og reaktioner på en opgave</a:t>
            </a:r>
          </a:p>
          <a:p>
            <a:pPr marL="387453" indent="-387473">
              <a:lnSpc>
                <a:spcPct val="80000"/>
              </a:lnSpc>
              <a:spcBef>
                <a:spcPts val="1687"/>
              </a:spcBef>
              <a:defRPr/>
            </a:pPr>
            <a:endParaRPr lang="da-DK" sz="2200" dirty="0" smtClean="0">
              <a:solidFill>
                <a:schemeClr val="bg1"/>
              </a:solidFill>
            </a:endParaRPr>
          </a:p>
          <a:p>
            <a:pPr marL="387453" indent="-38747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200" dirty="0">
                <a:solidFill>
                  <a:schemeClr val="bg1"/>
                </a:solidFill>
              </a:rPr>
              <a:t>I</a:t>
            </a:r>
            <a:r>
              <a:rPr lang="da-DK" sz="2200" dirty="0" smtClean="0">
                <a:solidFill>
                  <a:schemeClr val="bg1"/>
                </a:solidFill>
              </a:rPr>
              <a:t>kke et spørgsmål om ”enten/eller”, men om et ”både-og”</a:t>
            </a:r>
          </a:p>
          <a:p>
            <a:pPr marL="0" indent="0">
              <a:lnSpc>
                <a:spcPct val="80000"/>
              </a:lnSpc>
              <a:spcBef>
                <a:spcPts val="1687"/>
              </a:spcBef>
              <a:buFont typeface="Gill Sans"/>
              <a:buNone/>
              <a:defRPr/>
            </a:pPr>
            <a:endParaRPr lang="da-DK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7762" name="Rectangle 3"/>
          <p:cNvSpPr>
            <a:spLocks noGrp="1" noChangeArrowheads="1"/>
          </p:cNvSpPr>
          <p:nvPr>
            <p:ph type="title"/>
          </p:nvPr>
        </p:nvSpPr>
        <p:spPr>
          <a:xfrm>
            <a:off x="588963" y="608013"/>
            <a:ext cx="7707312" cy="722312"/>
          </a:xfrm>
        </p:spPr>
        <p:txBody>
          <a:bodyPr anchor="t"/>
          <a:lstStyle/>
          <a:p>
            <a:pPr algn="l"/>
            <a:r>
              <a:rPr lang="da-DK" sz="3400" smtClean="0">
                <a:solidFill>
                  <a:schemeClr val="bg1"/>
                </a:solidFill>
              </a:rPr>
              <a:t>Forebyggelse af stress </a:t>
            </a:r>
            <a:br>
              <a:rPr lang="da-DK" sz="3400" smtClean="0">
                <a:solidFill>
                  <a:schemeClr val="bg1"/>
                </a:solidFill>
              </a:rPr>
            </a:br>
            <a:endParaRPr lang="da-DK" sz="3400" smtClean="0">
              <a:solidFill>
                <a:schemeClr val="bg1"/>
              </a:solidFill>
            </a:endParaRPr>
          </a:p>
        </p:txBody>
      </p:sp>
      <p:sp>
        <p:nvSpPr>
          <p:cNvPr id="1177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6775" y="1125538"/>
            <a:ext cx="8253413" cy="4606925"/>
          </a:xfrm>
        </p:spPr>
        <p:txBody>
          <a:bodyPr/>
          <a:lstStyle/>
          <a:p>
            <a:pPr marL="309563" indent="-309563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Indflydelse på eget arbejde og arbejdsbetingelser</a:t>
            </a:r>
          </a:p>
          <a:p>
            <a:pPr marL="309563" indent="-309563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Mening med arbejdet</a:t>
            </a:r>
          </a:p>
          <a:p>
            <a:pPr marL="309563" indent="-309563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Forudsigelighed</a:t>
            </a:r>
          </a:p>
          <a:p>
            <a:pPr marL="309563" indent="-309563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Støtte fra ledelse og kollegaer</a:t>
            </a:r>
          </a:p>
          <a:p>
            <a:pPr marL="309563" indent="-309563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Belønning og anerkendelse</a:t>
            </a:r>
          </a:p>
          <a:p>
            <a:pPr marL="309563" indent="-309563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Krav i arbejdet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8786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/>
            <a:r>
              <a:rPr lang="da-DK" sz="3400" smtClean="0">
                <a:solidFill>
                  <a:schemeClr val="bg1"/>
                </a:solidFill>
              </a:rPr>
              <a:t>Hvem har ansvaret?</a:t>
            </a:r>
          </a:p>
        </p:txBody>
      </p:sp>
      <p:sp>
        <p:nvSpPr>
          <p:cNvPr id="1187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5500" y="1150938"/>
            <a:ext cx="8253413" cy="4606925"/>
          </a:xfrm>
        </p:spPr>
        <p:txBody>
          <a:bodyPr/>
          <a:lstStyle/>
          <a:p>
            <a:pPr marL="387350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Er det medarbejderens eget ansvar?</a:t>
            </a:r>
          </a:p>
          <a:p>
            <a:pPr marL="387350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Er det primært ledelsens ansvar? </a:t>
            </a:r>
          </a:p>
          <a:p>
            <a:pPr marL="387350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Hvad med kollegerne?</a:t>
            </a:r>
          </a:p>
          <a:p>
            <a:pPr marL="387350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Denne diskussion er meningsløs og uproduktiv</a:t>
            </a:r>
          </a:p>
          <a:p>
            <a:pPr marL="387350">
              <a:lnSpc>
                <a:spcPct val="80000"/>
              </a:lnSpc>
            </a:pPr>
            <a:r>
              <a:rPr lang="da-DK" sz="2200" smtClean="0">
                <a:solidFill>
                  <a:schemeClr val="bg1"/>
                </a:solidFill>
              </a:rPr>
              <a:t>Igen: ikke tale om et ”enten/eller”, men om et ”både-og”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9810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/>
            <a:r>
              <a:rPr lang="da-DK" sz="3400" smtClean="0">
                <a:solidFill>
                  <a:schemeClr val="bg1"/>
                </a:solidFill>
              </a:rPr>
              <a:t>Gode råd - værktøjskasse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5500" y="1150938"/>
            <a:ext cx="8253413" cy="4606925"/>
          </a:xfrm>
        </p:spPr>
        <p:txBody>
          <a:bodyPr/>
          <a:lstStyle/>
          <a:p>
            <a:pPr marL="387693" indent="-387713">
              <a:lnSpc>
                <a:spcPct val="80000"/>
              </a:lnSpc>
              <a:spcBef>
                <a:spcPts val="1687"/>
              </a:spcBef>
              <a:defRPr/>
            </a:pPr>
            <a:endParaRPr lang="da-DK" sz="2200" dirty="0" smtClean="0">
              <a:solidFill>
                <a:schemeClr val="bg1"/>
              </a:solidFill>
            </a:endParaRPr>
          </a:p>
          <a:p>
            <a:pPr marL="387693" indent="-38771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200" dirty="0" smtClean="0">
                <a:solidFill>
                  <a:schemeClr val="bg1"/>
                </a:solidFill>
              </a:rPr>
              <a:t>Arbejdspladsen</a:t>
            </a:r>
          </a:p>
          <a:p>
            <a:pPr marL="387693" indent="-38771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200" dirty="0" smtClean="0">
                <a:solidFill>
                  <a:schemeClr val="bg1"/>
                </a:solidFill>
              </a:rPr>
              <a:t>Ledelsen</a:t>
            </a:r>
          </a:p>
          <a:p>
            <a:pPr marL="387693" indent="-38771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200" dirty="0" smtClean="0">
                <a:solidFill>
                  <a:schemeClr val="bg1"/>
                </a:solidFill>
              </a:rPr>
              <a:t>Kollegaer</a:t>
            </a:r>
          </a:p>
          <a:p>
            <a:pPr marL="387693" indent="-387713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200" dirty="0" smtClean="0">
                <a:solidFill>
                  <a:schemeClr val="bg1"/>
                </a:solidFill>
              </a:rPr>
              <a:t>Til dig der er er stresset</a:t>
            </a:r>
            <a:endParaRPr lang="da-DK" sz="2200" dirty="0">
              <a:solidFill>
                <a:schemeClr val="bg1"/>
              </a:solidFill>
            </a:endParaRPr>
          </a:p>
          <a:p>
            <a:pPr marL="310170" indent="-310170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200" dirty="0" smtClean="0">
                <a:solidFill>
                  <a:schemeClr val="bg1"/>
                </a:solidFill>
              </a:rPr>
              <a:t>Forebyggelse af stress</a:t>
            </a:r>
          </a:p>
          <a:p>
            <a:pPr marL="310170" indent="-310170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200" dirty="0" smtClean="0">
                <a:solidFill>
                  <a:schemeClr val="bg1"/>
                </a:solidFill>
              </a:rPr>
              <a:t>Håndtering af stress</a:t>
            </a:r>
          </a:p>
          <a:p>
            <a:pPr marL="310170" indent="-310170">
              <a:lnSpc>
                <a:spcPct val="80000"/>
              </a:lnSpc>
              <a:spcBef>
                <a:spcPts val="1687"/>
              </a:spcBef>
              <a:defRPr/>
            </a:pPr>
            <a:r>
              <a:rPr lang="da-DK" sz="2200" dirty="0" smtClean="0">
                <a:solidFill>
                  <a:schemeClr val="bg1"/>
                </a:solidFill>
              </a:rPr>
              <a:t>Hvad gør man, hvis det er gået galt</a:t>
            </a:r>
          </a:p>
          <a:p>
            <a:pPr marL="0" indent="0">
              <a:lnSpc>
                <a:spcPct val="80000"/>
              </a:lnSpc>
              <a:spcBef>
                <a:spcPts val="1687"/>
              </a:spcBef>
              <a:buFont typeface="Gill Sans"/>
              <a:buNone/>
              <a:defRPr/>
            </a:pPr>
            <a:endParaRPr lang="da-DK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Pause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a-DK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Billede 1" descr="forside endelig til præ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950" y="290513"/>
            <a:ext cx="37592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el 1"/>
          <p:cNvSpPr>
            <a:spLocks noGrp="1"/>
          </p:cNvSpPr>
          <p:nvPr>
            <p:ph type="title"/>
          </p:nvPr>
        </p:nvSpPr>
        <p:spPr>
          <a:xfrm>
            <a:off x="893763" y="179388"/>
            <a:ext cx="7358062" cy="946150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Arbejdsmiljø2011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Baggrund for Roadshow</a:t>
            </a:r>
          </a:p>
          <a:p>
            <a:pPr lvl="1"/>
            <a:r>
              <a:rPr lang="da-DK" smtClean="0">
                <a:solidFill>
                  <a:schemeClr val="bg1"/>
                </a:solidFill>
              </a:rPr>
              <a:t>Præsentere det nyeste materiale, som Metal og Maskinindustriens arbejdsudvalg har udarbejdet.</a:t>
            </a:r>
          </a:p>
          <a:p>
            <a:pPr lvl="1"/>
            <a:r>
              <a:rPr lang="da-DK" smtClean="0">
                <a:solidFill>
                  <a:schemeClr val="bg1"/>
                </a:solidFill>
              </a:rPr>
              <a:t>Gennemgå arbejdsmiljøstatus indenfor metal- og maskinindustrien</a:t>
            </a:r>
          </a:p>
          <a:p>
            <a:pPr lvl="1"/>
            <a:r>
              <a:rPr lang="da-DK" smtClean="0">
                <a:solidFill>
                  <a:schemeClr val="bg1"/>
                </a:solidFill>
              </a:rPr>
              <a:t>Præsentere materiale fra Industriens Branchearbejdsmiljøråd</a:t>
            </a:r>
          </a:p>
          <a:p>
            <a:pPr lvl="1"/>
            <a:r>
              <a:rPr lang="da-DK" smtClean="0">
                <a:solidFill>
                  <a:schemeClr val="bg1"/>
                </a:solidFill>
              </a:rPr>
              <a:t>Udveksling af erfaringer  og viden om arbejdsmiljø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>
                <a:solidFill>
                  <a:schemeClr val="bg1"/>
                </a:solidFill>
              </a:rPr>
              <a:t>Intern lederrekruttering</a:t>
            </a:r>
            <a:br>
              <a:rPr lang="da-DK" sz="3800" b="1" smtClean="0">
                <a:solidFill>
                  <a:schemeClr val="bg1"/>
                </a:solidFill>
              </a:rPr>
            </a:br>
            <a:r>
              <a:rPr lang="da-DK" sz="3800" b="1" smtClean="0">
                <a:solidFill>
                  <a:schemeClr val="bg1"/>
                </a:solidFill>
              </a:rPr>
              <a:t>Fra kollega til leder</a:t>
            </a:r>
          </a:p>
        </p:txBody>
      </p:sp>
      <p:sp>
        <p:nvSpPr>
          <p:cNvPr id="121858" name="Pladsholder til indhold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2776537"/>
          </a:xfrm>
        </p:spPr>
        <p:txBody>
          <a:bodyPr/>
          <a:lstStyle/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Værktøjer til hvordan virksomheder kan gennemføre vellykkede interne lederrekrutteringer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>
                <a:solidFill>
                  <a:schemeClr val="bg1"/>
                </a:solidFill>
              </a:rPr>
              <a:t>Hvem kan primært have gavn af pjecen?</a:t>
            </a:r>
          </a:p>
        </p:txBody>
      </p:sp>
      <p:sp>
        <p:nvSpPr>
          <p:cNvPr id="122882" name="Pladsholder til indhold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3281362"/>
          </a:xfrm>
        </p:spPr>
        <p:txBody>
          <a:bodyPr/>
          <a:lstStyle/>
          <a:p>
            <a:pPr lvl="2" eaLnBrk="1" hangingPunct="1"/>
            <a:r>
              <a:rPr lang="da-DK" sz="2000" smtClean="0">
                <a:solidFill>
                  <a:schemeClr val="bg1"/>
                </a:solidFill>
              </a:rPr>
              <a:t>Medarbejdere med lederambitioner</a:t>
            </a:r>
          </a:p>
          <a:p>
            <a:pPr lvl="2" eaLnBrk="1" hangingPunct="1"/>
            <a:r>
              <a:rPr lang="da-DK" sz="2000" smtClean="0">
                <a:solidFill>
                  <a:schemeClr val="bg1"/>
                </a:solidFill>
              </a:rPr>
              <a:t>Internt rekrutterede ledere</a:t>
            </a:r>
          </a:p>
          <a:p>
            <a:pPr lvl="2" eaLnBrk="1" hangingPunct="1"/>
            <a:r>
              <a:rPr lang="da-DK" sz="2000" smtClean="0">
                <a:solidFill>
                  <a:schemeClr val="bg1"/>
                </a:solidFill>
              </a:rPr>
              <a:t>Chefer til internt rekrutterede ledere</a:t>
            </a:r>
          </a:p>
          <a:p>
            <a:pPr lvl="2" eaLnBrk="1" hangingPunct="1"/>
            <a:r>
              <a:rPr lang="da-DK" sz="2000" smtClean="0">
                <a:solidFill>
                  <a:schemeClr val="bg1"/>
                </a:solidFill>
              </a:rPr>
              <a:t>De øvrige chefer i ledergruppen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>
                <a:solidFill>
                  <a:schemeClr val="bg1"/>
                </a:solidFill>
              </a:rPr>
              <a:t>Fordele ved intern rekruttering</a:t>
            </a:r>
          </a:p>
        </p:txBody>
      </p:sp>
      <p:sp>
        <p:nvSpPr>
          <p:cNvPr id="123906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Forhåndskendskab til personlige og faglige kompetencer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Fastholdelse af medarbejdere gennem attraktive karrieremuligheder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Øget loyalitet over for virksomheden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Forhåndskendskab hos kandidaten til virksomheden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Allerede eksisterende relationer til medarbejderne</a:t>
            </a:r>
          </a:p>
          <a:p>
            <a:pPr eaLnBrk="1" hangingPunct="1"/>
            <a:endParaRPr lang="da-DK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>
                <a:solidFill>
                  <a:schemeClr val="bg1"/>
                </a:solidFill>
              </a:rPr>
              <a:t>Rekruttering og udvælgelse</a:t>
            </a:r>
          </a:p>
        </p:txBody>
      </p:sp>
      <p:sp>
        <p:nvSpPr>
          <p:cNvPr id="124930" name="Pladsholder til indhold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3209925"/>
          </a:xfrm>
        </p:spPr>
        <p:txBody>
          <a:bodyPr/>
          <a:lstStyle/>
          <a:p>
            <a:pPr lvl="3" eaLnBrk="1" hangingPunct="1"/>
            <a:r>
              <a:rPr lang="da-DK" sz="2000" smtClean="0">
                <a:solidFill>
                  <a:schemeClr val="bg1"/>
                </a:solidFill>
              </a:rPr>
              <a:t>Politik for intern lederrekruttering</a:t>
            </a:r>
          </a:p>
          <a:p>
            <a:pPr lvl="3" eaLnBrk="1" hangingPunct="1"/>
            <a:r>
              <a:rPr lang="da-DK" sz="2000" smtClean="0">
                <a:solidFill>
                  <a:schemeClr val="bg1"/>
                </a:solidFill>
              </a:rPr>
              <a:t>Lederambitioner hos medarbejderne</a:t>
            </a:r>
          </a:p>
          <a:p>
            <a:pPr lvl="3" eaLnBrk="1" hangingPunct="1"/>
            <a:r>
              <a:rPr lang="da-DK" sz="2000" smtClean="0">
                <a:solidFill>
                  <a:schemeClr val="bg1"/>
                </a:solidFill>
              </a:rPr>
              <a:t>Valg og fravalg af ledere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>
                <a:solidFill>
                  <a:schemeClr val="bg1"/>
                </a:solidFill>
              </a:rPr>
              <a:t>Ændrede roller</a:t>
            </a:r>
          </a:p>
        </p:txBody>
      </p:sp>
      <p:sp>
        <p:nvSpPr>
          <p:cNvPr id="19459" name="Pladsholder til indhold 2"/>
          <p:cNvSpPr>
            <a:spLocks noGrp="1"/>
          </p:cNvSpPr>
          <p:nvPr>
            <p:ph idx="1"/>
          </p:nvPr>
        </p:nvSpPr>
        <p:spPr>
          <a:xfrm>
            <a:off x="893608" y="1947311"/>
            <a:ext cx="7358063" cy="3425905"/>
          </a:xfrm>
        </p:spPr>
        <p:txBody>
          <a:bodyPr/>
          <a:lstStyle/>
          <a:p>
            <a:pPr lvl="5"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Identitets- og rolleskift</a:t>
            </a:r>
          </a:p>
          <a:p>
            <a:pPr lvl="5"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Nye/ændrede relationer</a:t>
            </a:r>
          </a:p>
          <a:p>
            <a:pPr lvl="5"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Mulighed for retræte?</a:t>
            </a:r>
          </a:p>
          <a:p>
            <a:pPr lvl="5">
              <a:defRPr/>
            </a:pPr>
            <a:r>
              <a:rPr lang="da-DK" sz="2400" dirty="0" smtClean="0">
                <a:solidFill>
                  <a:schemeClr val="bg1"/>
                </a:solidFill>
              </a:rPr>
              <a:t>Netværk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>
                <a:solidFill>
                  <a:schemeClr val="bg1"/>
                </a:solidFill>
              </a:rPr>
              <a:t>Forventninger til den nye leder</a:t>
            </a:r>
          </a:p>
        </p:txBody>
      </p:sp>
      <p:sp>
        <p:nvSpPr>
          <p:cNvPr id="126978" name="Pladsholder til indhold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3352800"/>
          </a:xfrm>
        </p:spPr>
        <p:txBody>
          <a:bodyPr/>
          <a:lstStyle/>
          <a:p>
            <a:pPr lvl="4" eaLnBrk="1" hangingPunct="1"/>
            <a:r>
              <a:rPr lang="da-DK" sz="2400" smtClean="0">
                <a:solidFill>
                  <a:schemeClr val="bg1"/>
                </a:solidFill>
              </a:rPr>
              <a:t>Fra medarbejderne</a:t>
            </a:r>
          </a:p>
          <a:p>
            <a:pPr lvl="4" eaLnBrk="1" hangingPunct="1"/>
            <a:r>
              <a:rPr lang="da-DK" sz="2400" smtClean="0">
                <a:solidFill>
                  <a:schemeClr val="bg1"/>
                </a:solidFill>
              </a:rPr>
              <a:t>Fra den nye leder selv</a:t>
            </a:r>
          </a:p>
          <a:p>
            <a:pPr lvl="4" eaLnBrk="1" hangingPunct="1"/>
            <a:r>
              <a:rPr lang="da-DK" sz="2400" smtClean="0">
                <a:solidFill>
                  <a:schemeClr val="bg1"/>
                </a:solidFill>
              </a:rPr>
              <a:t>Fra lederens chef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>
                <a:solidFill>
                  <a:schemeClr val="bg1"/>
                </a:solidFill>
              </a:rPr>
              <a:t>Lederen er stadig en medarbejder</a:t>
            </a:r>
          </a:p>
        </p:txBody>
      </p:sp>
      <p:sp>
        <p:nvSpPr>
          <p:cNvPr id="128002" name="Pladsholder til indhold 2"/>
          <p:cNvSpPr>
            <a:spLocks noGrp="1"/>
          </p:cNvSpPr>
          <p:nvPr>
            <p:ph idx="1"/>
          </p:nvPr>
        </p:nvSpPr>
        <p:spPr>
          <a:xfrm>
            <a:off x="1476375" y="1844675"/>
            <a:ext cx="6335713" cy="3354388"/>
          </a:xfrm>
        </p:spPr>
        <p:txBody>
          <a:bodyPr/>
          <a:lstStyle/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Lederens sparring med de øvrige leder og med lederens egen chef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Chefen er rollemodel for lederen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Lederen er rollemodel for medarbejderne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>
                <a:solidFill>
                  <a:schemeClr val="bg1"/>
                </a:solidFill>
              </a:rPr>
              <a:t>Behov for uddannelse</a:t>
            </a:r>
          </a:p>
        </p:txBody>
      </p:sp>
      <p:sp>
        <p:nvSpPr>
          <p:cNvPr id="129026" name="Pladsholder til indhold 2"/>
          <p:cNvSpPr>
            <a:spLocks noGrp="1"/>
          </p:cNvSpPr>
          <p:nvPr>
            <p:ph idx="1"/>
          </p:nvPr>
        </p:nvSpPr>
        <p:spPr>
          <a:xfrm>
            <a:off x="1476375" y="1844675"/>
            <a:ext cx="6486525" cy="3138488"/>
          </a:xfrm>
        </p:spPr>
        <p:txBody>
          <a:bodyPr/>
          <a:lstStyle/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Ledelse er et fag i sig selv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Uddannelse er nødvendig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Såvel praktisk som teoretisk og metodisk uddannelse er vigtig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Løbende dialog om forventninger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>
                <a:solidFill>
                  <a:schemeClr val="bg1"/>
                </a:solidFill>
              </a:rPr>
              <a:t>Anbefalinger i forbindelse med intern lederrekruttering</a:t>
            </a:r>
          </a:p>
        </p:txBody>
      </p:sp>
      <p:sp>
        <p:nvSpPr>
          <p:cNvPr id="130050" name="Pladsholder til indhold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3209925"/>
          </a:xfrm>
        </p:spPr>
        <p:txBody>
          <a:bodyPr/>
          <a:lstStyle/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Anbefalinger til den internt rekrutterede leder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Anbefalinger til den internt rekrutterede leders chef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Anbefalinger til virksomheden ved intern lederrekruttering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200" smtClean="0">
                <a:solidFill>
                  <a:schemeClr val="bg1"/>
                </a:solidFill>
              </a:rPr>
              <a:t>Ny arbejdsmiljøorganisation?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6550"/>
            <a:ext cx="6769100" cy="3506788"/>
          </a:xfrm>
        </p:spPr>
        <p:txBody>
          <a:bodyPr/>
          <a:lstStyle/>
          <a:p>
            <a:pPr eaLnBrk="1" hangingPunct="1"/>
            <a:r>
              <a:rPr lang="da-DK" sz="2500" smtClean="0">
                <a:solidFill>
                  <a:schemeClr val="bg1"/>
                </a:solidFill>
              </a:rPr>
              <a:t>Er det nu så nyt?</a:t>
            </a:r>
          </a:p>
          <a:p>
            <a:pPr eaLnBrk="1" hangingPunct="1"/>
            <a:r>
              <a:rPr lang="da-DK" sz="2500" smtClean="0">
                <a:solidFill>
                  <a:schemeClr val="bg1"/>
                </a:solidFill>
              </a:rPr>
              <a:t>Navn ændret (sikkerhed =&gt; arbejdsmiljø)</a:t>
            </a:r>
          </a:p>
          <a:p>
            <a:pPr eaLnBrk="1" hangingPunct="1"/>
            <a:r>
              <a:rPr lang="da-DK" sz="2500" smtClean="0">
                <a:solidFill>
                  <a:schemeClr val="bg1"/>
                </a:solidFill>
              </a:rPr>
              <a:t>Niveau opdelt AMO – nye grænser</a:t>
            </a:r>
          </a:p>
          <a:p>
            <a:pPr eaLnBrk="1" hangingPunct="1"/>
            <a:r>
              <a:rPr lang="da-DK" sz="2500" smtClean="0">
                <a:solidFill>
                  <a:schemeClr val="bg1"/>
                </a:solidFill>
              </a:rPr>
              <a:t>Hvad betyder det for os?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el 1"/>
          <p:cNvSpPr>
            <a:spLocks noGrp="1"/>
          </p:cNvSpPr>
          <p:nvPr>
            <p:ph type="title"/>
          </p:nvPr>
        </p:nvSpPr>
        <p:spPr>
          <a:xfrm>
            <a:off x="893763" y="179388"/>
            <a:ext cx="7358062" cy="801687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Arbejdsmiljø 2011 -1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893763" y="1196975"/>
            <a:ext cx="7358062" cy="4537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a-DK" sz="2600" dirty="0" smtClean="0">
                <a:solidFill>
                  <a:schemeClr val="bg1"/>
                </a:solidFill>
              </a:rPr>
              <a:t>Status over arbejdsmiljøet indenfor Metal- og maskinindustrien – Kåre Sørensen, DI</a:t>
            </a:r>
          </a:p>
          <a:p>
            <a:pPr>
              <a:lnSpc>
                <a:spcPct val="80000"/>
              </a:lnSpc>
            </a:pPr>
            <a:r>
              <a:rPr lang="da-DK" sz="2600" dirty="0" smtClean="0">
                <a:solidFill>
                  <a:schemeClr val="bg1"/>
                </a:solidFill>
              </a:rPr>
              <a:t>Sygefravær – Jørgen Moltzen Dansk Metal</a:t>
            </a:r>
          </a:p>
          <a:p>
            <a:pPr>
              <a:lnSpc>
                <a:spcPct val="80000"/>
              </a:lnSpc>
            </a:pPr>
            <a:r>
              <a:rPr lang="da-DK" sz="2600" dirty="0" smtClean="0">
                <a:solidFill>
                  <a:schemeClr val="bg1"/>
                </a:solidFill>
              </a:rPr>
              <a:t>Stress og Stresshåndtering – </a:t>
            </a:r>
          </a:p>
          <a:p>
            <a:pPr lvl="1">
              <a:lnSpc>
                <a:spcPct val="80000"/>
              </a:lnSpc>
              <a:buFont typeface="Gill Sans"/>
              <a:buNone/>
            </a:pPr>
            <a:r>
              <a:rPr lang="da-DK" sz="2600" dirty="0" smtClean="0">
                <a:solidFill>
                  <a:schemeClr val="bg1"/>
                </a:solidFill>
              </a:rPr>
              <a:t>Lars Andersen Lederne</a:t>
            </a:r>
          </a:p>
          <a:p>
            <a:pPr>
              <a:lnSpc>
                <a:spcPct val="80000"/>
              </a:lnSpc>
            </a:pPr>
            <a:r>
              <a:rPr lang="da-DK" sz="2600" dirty="0" smtClean="0">
                <a:solidFill>
                  <a:schemeClr val="bg1"/>
                </a:solidFill>
              </a:rPr>
              <a:t>Intern Lederrekruttering – </a:t>
            </a:r>
          </a:p>
          <a:p>
            <a:pPr lvl="1">
              <a:lnSpc>
                <a:spcPct val="80000"/>
              </a:lnSpc>
              <a:buFont typeface="Gill Sans"/>
              <a:buNone/>
            </a:pPr>
            <a:r>
              <a:rPr lang="da-DK" sz="2600" dirty="0" smtClean="0">
                <a:solidFill>
                  <a:schemeClr val="bg1"/>
                </a:solidFill>
              </a:rPr>
              <a:t>Lars Andersen - Lederne </a:t>
            </a:r>
          </a:p>
          <a:p>
            <a:pPr>
              <a:lnSpc>
                <a:spcPct val="80000"/>
              </a:lnSpc>
            </a:pPr>
            <a:r>
              <a:rPr lang="da-DK" sz="2600" dirty="0" smtClean="0">
                <a:solidFill>
                  <a:schemeClr val="bg1"/>
                </a:solidFill>
              </a:rPr>
              <a:t>Den nye arbejdsmiljøorganisation – </a:t>
            </a:r>
          </a:p>
          <a:p>
            <a:pPr lvl="1">
              <a:lnSpc>
                <a:spcPct val="80000"/>
              </a:lnSpc>
              <a:buFont typeface="Gill Sans"/>
              <a:buNone/>
            </a:pPr>
            <a:r>
              <a:rPr lang="da-DK" sz="2600" dirty="0" smtClean="0">
                <a:solidFill>
                  <a:schemeClr val="bg1"/>
                </a:solidFill>
              </a:rPr>
              <a:t>Michael Jørgensen </a:t>
            </a:r>
            <a:r>
              <a:rPr lang="da-DK" sz="2600" dirty="0" err="1" smtClean="0">
                <a:solidFill>
                  <a:schemeClr val="bg1"/>
                </a:solidFill>
              </a:rPr>
              <a:t>CO-Industri</a:t>
            </a:r>
            <a:endParaRPr lang="da-DK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200" smtClean="0">
                <a:solidFill>
                  <a:schemeClr val="bg1"/>
                </a:solidFill>
              </a:rPr>
              <a:t>Ny lov pr. 1. oktober 2010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555750"/>
            <a:ext cx="7358063" cy="4019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a-DK" sz="2700" smtClean="0">
                <a:solidFill>
                  <a:schemeClr val="bg1"/>
                </a:solidFill>
              </a:rPr>
              <a:t>Organisering af virksomhedens arbejdsmiljøarbejde – mere fleksibel</a:t>
            </a:r>
            <a:br>
              <a:rPr lang="da-DK" sz="2700" smtClean="0">
                <a:solidFill>
                  <a:schemeClr val="bg1"/>
                </a:solidFill>
              </a:rPr>
            </a:br>
            <a:endParaRPr lang="da-DK" sz="2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a-DK" sz="2700" smtClean="0">
                <a:solidFill>
                  <a:schemeClr val="bg1"/>
                </a:solidFill>
              </a:rPr>
              <a:t>Efteruddannelse til medlemmer af arbejdsmiljøorganisationens uanset niveau.</a:t>
            </a:r>
          </a:p>
          <a:p>
            <a:pPr eaLnBrk="1" hangingPunct="1">
              <a:lnSpc>
                <a:spcPct val="80000"/>
              </a:lnSpc>
            </a:pPr>
            <a:r>
              <a:rPr lang="da-DK" sz="2700" smtClean="0">
                <a:solidFill>
                  <a:schemeClr val="bg1"/>
                </a:solidFill>
              </a:rPr>
              <a:t> Virksomhedens årlige tilrettelæggelse af arbejdsmiljøarbejdet</a:t>
            </a:r>
            <a:br>
              <a:rPr lang="da-DK" sz="2700" smtClean="0">
                <a:solidFill>
                  <a:schemeClr val="bg1"/>
                </a:solidFill>
              </a:rPr>
            </a:br>
            <a:endParaRPr lang="da-DK" sz="2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a-DK" sz="2700" smtClean="0">
                <a:solidFill>
                  <a:schemeClr val="bg1"/>
                </a:solidFill>
              </a:rPr>
              <a:t>Aftalemulighed</a:t>
            </a:r>
            <a:br>
              <a:rPr lang="da-DK" sz="2700" smtClean="0">
                <a:solidFill>
                  <a:schemeClr val="bg1"/>
                </a:solidFill>
              </a:rPr>
            </a:br>
            <a:endParaRPr lang="da-DK" sz="27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200" smtClean="0">
                <a:solidFill>
                  <a:schemeClr val="bg1"/>
                </a:solidFill>
              </a:rPr>
              <a:t>Årlige arbejdsmiljødrøftelse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606550"/>
            <a:ext cx="7358062" cy="4051300"/>
          </a:xfrm>
        </p:spPr>
        <p:txBody>
          <a:bodyPr/>
          <a:lstStyle/>
          <a:p>
            <a:pPr eaLnBrk="1" hangingPunct="1">
              <a:spcBef>
                <a:spcPts val="1400"/>
              </a:spcBef>
            </a:pPr>
            <a:r>
              <a:rPr lang="da-DK" sz="2100" smtClean="0">
                <a:solidFill>
                  <a:schemeClr val="bg1"/>
                </a:solidFill>
              </a:rPr>
              <a:t>Samarbejdet om sikkerhed og sundhed for det kommende år</a:t>
            </a:r>
          </a:p>
          <a:p>
            <a:pPr eaLnBrk="1" hangingPunct="1">
              <a:spcBef>
                <a:spcPts val="1400"/>
              </a:spcBef>
            </a:pPr>
            <a:r>
              <a:rPr lang="da-DK" sz="2100" smtClean="0">
                <a:solidFill>
                  <a:schemeClr val="bg1"/>
                </a:solidFill>
              </a:rPr>
              <a:t>Hvordan skal samarbejdet foregå herunder møder og samarbejdsform</a:t>
            </a:r>
          </a:p>
          <a:p>
            <a:pPr eaLnBrk="1" hangingPunct="1">
              <a:spcBef>
                <a:spcPts val="1400"/>
              </a:spcBef>
            </a:pPr>
            <a:r>
              <a:rPr lang="da-DK" sz="2100" smtClean="0">
                <a:solidFill>
                  <a:schemeClr val="bg1"/>
                </a:solidFill>
              </a:rPr>
              <a:t>Fastlægge mål for kommende år</a:t>
            </a:r>
          </a:p>
          <a:p>
            <a:pPr eaLnBrk="1" hangingPunct="1">
              <a:spcBef>
                <a:spcPts val="1400"/>
              </a:spcBef>
            </a:pPr>
            <a:r>
              <a:rPr lang="da-DK" sz="2100" smtClean="0">
                <a:solidFill>
                  <a:schemeClr val="bg1"/>
                </a:solidFill>
              </a:rPr>
              <a:t>Vurdere sidste års mål</a:t>
            </a:r>
          </a:p>
          <a:p>
            <a:pPr eaLnBrk="1" hangingPunct="1">
              <a:spcBef>
                <a:spcPts val="1400"/>
              </a:spcBef>
            </a:pPr>
            <a:r>
              <a:rPr lang="da-DK" sz="2100" smtClean="0">
                <a:solidFill>
                  <a:schemeClr val="bg1"/>
                </a:solidFill>
              </a:rPr>
              <a:t>Virksomheden skal skriftligt kunne dokumentere at drøftelsen har fundet sted.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Uddannelse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946275"/>
            <a:ext cx="7358062" cy="3406775"/>
          </a:xfrm>
        </p:spPr>
        <p:txBody>
          <a:bodyPr/>
          <a:lstStyle/>
          <a:p>
            <a:pPr lvl="1" eaLnBrk="1" hangingPunct="1"/>
            <a:r>
              <a:rPr lang="da-DK" smtClean="0">
                <a:solidFill>
                  <a:schemeClr val="bg1"/>
                </a:solidFill>
              </a:rPr>
              <a:t>Lovpligtig arbejdsmiljøuddannelse </a:t>
            </a:r>
          </a:p>
          <a:p>
            <a:pPr lvl="3" eaLnBrk="1" hangingPunct="1">
              <a:buFont typeface="Gill Sans"/>
              <a:buNone/>
            </a:pPr>
            <a:r>
              <a:rPr lang="da-DK" smtClean="0">
                <a:solidFill>
                  <a:schemeClr val="bg1"/>
                </a:solidFill>
              </a:rPr>
              <a:t>3 dage inden 3 måneder</a:t>
            </a:r>
          </a:p>
          <a:p>
            <a:pPr lvl="2" eaLnBrk="1" hangingPunct="1">
              <a:buFont typeface="Gill Sans"/>
              <a:buNone/>
            </a:pPr>
            <a:r>
              <a:rPr lang="da-DK" smtClean="0">
                <a:solidFill>
                  <a:schemeClr val="bg1"/>
                </a:solidFill>
              </a:rPr>
              <a:t>   2 dage supplerende uddannelse inden for første 12 måneder</a:t>
            </a:r>
          </a:p>
          <a:p>
            <a:pPr lvl="1" eaLnBrk="1" hangingPunct="1"/>
            <a:r>
              <a:rPr lang="da-DK" smtClean="0">
                <a:solidFill>
                  <a:schemeClr val="bg1"/>
                </a:solidFill>
              </a:rPr>
              <a:t>1½ dag efter uddannelse - årligt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Aftalemulighed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57350"/>
            <a:ext cx="7358063" cy="4017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da-DK" sz="2000" smtClean="0">
                <a:solidFill>
                  <a:schemeClr val="bg1"/>
                </a:solidFill>
              </a:rPr>
              <a:t>Lokalaftale om organisering af arbejdsmiljøarbejdet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</a:rPr>
              <a:t>Forudsætningen er en rammeaftale mellem organisationerne. </a:t>
            </a:r>
          </a:p>
          <a:p>
            <a:pPr lvl="2" eaLnBrk="1" hangingPunct="1">
              <a:lnSpc>
                <a:spcPct val="80000"/>
              </a:lnSpc>
              <a:buFont typeface="Gill Sans"/>
              <a:buNone/>
            </a:pPr>
            <a:r>
              <a:rPr lang="da-DK" sz="2000" smtClean="0">
                <a:solidFill>
                  <a:schemeClr val="bg1"/>
                </a:solidFill>
              </a:rPr>
              <a:t>Eksisterer allerede i I-OK (CO-i/DI)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</a:rPr>
              <a:t>Skal beskrive hvordan funktionsopgaven styrkes og effektiveres vha. aftalen.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</a:rPr>
              <a:t>Lokalaftalen skal være skriftlige og tilgængelige for alle. 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</a:rPr>
              <a:t>Arbejdstilsynet skal kunne se, at der er en aftale. 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</a:rPr>
              <a:t>Aftalen skal styrke og effektivisere samarbejdet. </a:t>
            </a:r>
            <a:br>
              <a:rPr lang="da-DK" sz="2000" smtClean="0">
                <a:solidFill>
                  <a:schemeClr val="bg1"/>
                </a:solidFill>
              </a:rPr>
            </a:br>
            <a:endParaRPr lang="da-DK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Hvad betyder det?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55763"/>
            <a:ext cx="7358063" cy="3559175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Har man en velfungerende arbejdsmiljø-organisation – forsæt som hidtil.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Vær opmærksom på at et af formålene med ændringerne var at få flyttet arbejdsmiljøarbejdet lidt tættere på direktionslokalet – linjeorganisationen.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I-BAR tiltag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6550"/>
            <a:ext cx="7358063" cy="4017963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Arbejder på udvikling af værktøj som skal hjælpe med praktiske tiltag, som følge af lovændringer. Få tingene i øjenhøjde for pratikerne på arbejdspladsen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Præsenteres på ”turné” 1. halvår 2011, datoer pt. ukendte. Meldes ud på nyhedsbrev fra i-bar.dk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2"/>
          <p:cNvSpPr txBox="1">
            <a:spLocks noChangeArrowheads="1"/>
          </p:cNvSpPr>
          <p:nvPr/>
        </p:nvSpPr>
        <p:spPr bwMode="auto">
          <a:xfrm>
            <a:off x="1990725" y="847725"/>
            <a:ext cx="2886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519" tIns="31192" rIns="62519" bIns="31192">
            <a:spAutoFit/>
          </a:bodyPr>
          <a:lstStyle/>
          <a:p>
            <a:pPr defTabSz="623888">
              <a:spcBef>
                <a:spcPct val="50000"/>
              </a:spcBef>
            </a:pPr>
            <a:endParaRPr lang="da-DK" sz="30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pic>
        <p:nvPicPr>
          <p:cNvPr id="1382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644525"/>
            <a:ext cx="3227387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44525"/>
            <a:ext cx="3198813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Nanopartikler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555750"/>
            <a:ext cx="7358063" cy="4019550"/>
          </a:xfrm>
        </p:spPr>
        <p:txBody>
          <a:bodyPr/>
          <a:lstStyle/>
          <a:p>
            <a:pPr eaLnBrk="1" hangingPunct="1">
              <a:buFont typeface="Gill Sans"/>
              <a:buNone/>
            </a:pPr>
            <a:r>
              <a:rPr lang="da-DK" smtClean="0">
                <a:solidFill>
                  <a:schemeClr val="bg1"/>
                </a:solidFill>
              </a:rPr>
              <a:t>Hvorfor dette emne?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Fremtidens ”asbest”?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Afklare hvad ved vi i dag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Feltstudier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Rapport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Branchepjecer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88913"/>
            <a:ext cx="7358063" cy="17145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Resultat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Rapport på 126 sider. Litteraturstudier, feltmålinger basis for NanoSafer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NanoSafer et web-baseret evalueringsværktøj, hvor risici og nødvendigt sikkerhedsniveau vurderes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Branchespecifikke pjecer</a:t>
            </a:r>
          </a:p>
          <a:p>
            <a:pPr eaLnBrk="1" hangingPunct="1">
              <a:buFont typeface="Gill Sans"/>
              <a:buNone/>
            </a:pPr>
            <a:endParaRPr lang="da-DK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125" y="1555750"/>
            <a:ext cx="6434138" cy="4019550"/>
          </a:xfrm>
        </p:spPr>
      </p:pic>
      <p:sp>
        <p:nvSpPr>
          <p:cNvPr id="142338" name="Text Box 5"/>
          <p:cNvSpPr txBox="1">
            <a:spLocks noChangeArrowheads="1"/>
          </p:cNvSpPr>
          <p:nvPr/>
        </p:nvSpPr>
        <p:spPr bwMode="auto">
          <a:xfrm>
            <a:off x="1331913" y="593725"/>
            <a:ext cx="65817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693" tIns="31285" rIns="62693" bIns="31285">
            <a:spAutoFit/>
          </a:bodyPr>
          <a:lstStyle/>
          <a:p>
            <a:pPr defTabSz="625475">
              <a:spcBef>
                <a:spcPct val="50000"/>
              </a:spcBef>
            </a:pPr>
            <a:r>
              <a:rPr lang="da-DK" sz="3000">
                <a:solidFill>
                  <a:srgbClr val="FFFFFF"/>
                </a:solidFill>
                <a:latin typeface="Gill Sans"/>
                <a:sym typeface="Gill Sans"/>
              </a:rPr>
              <a:t>Adgang via www.i-bar.dk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Arbejdsmiljø 2011 -2</a:t>
            </a:r>
          </a:p>
        </p:txBody>
      </p:sp>
      <p:sp>
        <p:nvSpPr>
          <p:cNvPr id="94210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Materiale fra Industriens Branchearbejdsmiljøråd –</a:t>
            </a:r>
          </a:p>
          <a:p>
            <a:pPr lvl="1">
              <a:buFont typeface="Gill Sans"/>
              <a:buNone/>
            </a:pPr>
            <a:r>
              <a:rPr lang="da-DK" smtClean="0">
                <a:solidFill>
                  <a:schemeClr val="bg1"/>
                </a:solidFill>
              </a:rPr>
              <a:t> Michael Jørgensen CO-Industri</a:t>
            </a:r>
          </a:p>
          <a:p>
            <a:r>
              <a:rPr lang="da-DK" smtClean="0">
                <a:solidFill>
                  <a:schemeClr val="bg1"/>
                </a:solidFill>
              </a:rPr>
              <a:t>Afslutning – Kåre Sørensen DI</a:t>
            </a:r>
          </a:p>
          <a:p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Branchepjece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946275"/>
            <a:ext cx="7358062" cy="3305175"/>
          </a:xfrm>
        </p:spPr>
        <p:txBody>
          <a:bodyPr/>
          <a:lstStyle/>
          <a:p>
            <a:pPr eaLnBrk="1" hangingPunct="1">
              <a:buFont typeface="Gill Sans"/>
              <a:buNone/>
            </a:pPr>
            <a:r>
              <a:rPr lang="da-DK" smtClean="0">
                <a:solidFill>
                  <a:schemeClr val="bg1"/>
                </a:solidFill>
              </a:rPr>
              <a:t>Overfladebehandling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Kort summering af rapport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Brancherelevante forhold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Præsentation af NanoSafer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Summa summarum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947863"/>
            <a:ext cx="7358062" cy="3065462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Viden om konsekvenser er meget lille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Forskes heri over hele verden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Nano-kulstof rør = kræftfremkaldende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725" y="695325"/>
            <a:ext cx="60690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725" y="544513"/>
            <a:ext cx="60960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796925"/>
            <a:ext cx="7358063" cy="4017963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Se mere på </a:t>
            </a:r>
            <a:r>
              <a:rPr lang="da-DK" smtClean="0">
                <a:solidFill>
                  <a:schemeClr val="bg1"/>
                </a:solidFill>
                <a:hlinkClick r:id="rId2"/>
              </a:rPr>
              <a:t>www.i-bar.dk/nanosafer</a:t>
            </a:r>
            <a:endParaRPr lang="da-DK" smtClean="0">
              <a:solidFill>
                <a:schemeClr val="bg1"/>
              </a:solidFill>
            </a:endParaRP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Hvis proces med nano-baserede kompositmaterialer ikke kan indkapsles, erstattes, undgås så:</a:t>
            </a:r>
          </a:p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Højeste personlige beskyttelsesniveau, altså friskluftforsynet åndedrætsværn, samt handsker og heldragt. (Rumdragt)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300" smtClean="0">
                <a:solidFill>
                  <a:schemeClr val="bg1"/>
                </a:solidFill>
              </a:rPr>
              <a:t>Materialeoversigt 2011</a:t>
            </a:r>
          </a:p>
        </p:txBody>
      </p:sp>
      <p:pic>
        <p:nvPicPr>
          <p:cNvPr id="1484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54363" y="1504950"/>
            <a:ext cx="2833687" cy="4017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ext Box 4"/>
          <p:cNvSpPr txBox="1">
            <a:spLocks noChangeArrowheads="1"/>
          </p:cNvSpPr>
          <p:nvPr/>
        </p:nvSpPr>
        <p:spPr bwMode="auto">
          <a:xfrm>
            <a:off x="976313" y="998538"/>
            <a:ext cx="7594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10" tIns="31564" rIns="63210" bIns="31564">
            <a:spAutoFit/>
          </a:bodyPr>
          <a:lstStyle/>
          <a:p>
            <a:pPr defTabSz="631825"/>
            <a:r>
              <a:rPr lang="da-DK" sz="3000">
                <a:solidFill>
                  <a:srgbClr val="FFFFFF"/>
                </a:solidFill>
                <a:latin typeface="Gill Sans"/>
                <a:sym typeface="Gill Sans"/>
              </a:rPr>
              <a:t>Materialer kan bestilles gennem</a:t>
            </a:r>
          </a:p>
          <a:p>
            <a:pPr defTabSz="631825"/>
            <a:r>
              <a:rPr lang="da-DK" sz="3000">
                <a:solidFill>
                  <a:srgbClr val="FFFFFF"/>
                </a:solidFill>
                <a:latin typeface="Gill Sans"/>
                <a:sym typeface="Gill Sans"/>
              </a:rPr>
              <a:t>organisationerne, hvis medlem.</a:t>
            </a:r>
          </a:p>
          <a:p>
            <a:pPr defTabSz="631825"/>
            <a:endParaRPr lang="da-DK" sz="3000">
              <a:solidFill>
                <a:srgbClr val="FFFFFF"/>
              </a:solidFill>
              <a:latin typeface="Gill Sans"/>
              <a:sym typeface="Gill Sans"/>
            </a:endParaRPr>
          </a:p>
          <a:p>
            <a:pPr defTabSz="631825"/>
            <a:r>
              <a:rPr lang="da-DK" sz="3000">
                <a:solidFill>
                  <a:srgbClr val="FFFFFF"/>
                </a:solidFill>
                <a:latin typeface="Gill Sans"/>
                <a:sym typeface="Gill Sans"/>
              </a:rPr>
              <a:t>Købes i Arbejdsmiljøbutikken. Betaler for fragt og håndtering. Produktet er gratis.</a:t>
            </a:r>
          </a:p>
          <a:p>
            <a:pPr defTabSz="631825"/>
            <a:endParaRPr lang="da-DK" sz="3000">
              <a:solidFill>
                <a:srgbClr val="FFFFFF"/>
              </a:solidFill>
              <a:latin typeface="Gill Sans"/>
              <a:sym typeface="Gill Sans"/>
            </a:endParaRPr>
          </a:p>
          <a:p>
            <a:pPr defTabSz="631825"/>
            <a:r>
              <a:rPr lang="da-DK" sz="3000">
                <a:solidFill>
                  <a:srgbClr val="FFFFFF"/>
                </a:solidFill>
                <a:latin typeface="Gill Sans"/>
                <a:sym typeface="Gill Sans"/>
              </a:rPr>
              <a:t>Alle materialer kan downloades fra i-bar.dk</a:t>
            </a:r>
          </a:p>
          <a:p>
            <a:pPr defTabSz="631825"/>
            <a:endParaRPr lang="da-DK" sz="3000">
              <a:solidFill>
                <a:srgbClr val="FFFFFF"/>
              </a:solidFill>
              <a:latin typeface="Gill Sans"/>
              <a:sym typeface="Gill Sans"/>
            </a:endParaRPr>
          </a:p>
          <a:p>
            <a:pPr defTabSz="631825"/>
            <a:r>
              <a:rPr lang="da-DK" sz="3000">
                <a:solidFill>
                  <a:srgbClr val="FFFFFF"/>
                </a:solidFill>
                <a:latin typeface="Gill Sans"/>
                <a:sym typeface="Gill Sans"/>
              </a:rPr>
              <a:t>Husk alt tilmelde nyhedsbrevet.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chemeClr val="bg1"/>
                </a:solidFill>
              </a:rPr>
              <a:t>Andet godt</a:t>
            </a:r>
          </a:p>
        </p:txBody>
      </p:sp>
      <p:sp>
        <p:nvSpPr>
          <p:cNvPr id="149506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da-DK" smtClean="0">
                <a:solidFill>
                  <a:schemeClr val="bg1"/>
                </a:solidFill>
              </a:rPr>
              <a:t/>
            </a:r>
            <a:br>
              <a:rPr lang="da-DK" smtClean="0">
                <a:solidFill>
                  <a:schemeClr val="bg1"/>
                </a:solidFill>
              </a:rPr>
            </a:br>
            <a:endParaRPr lang="da-DK" smtClean="0">
              <a:solidFill>
                <a:schemeClr val="bg1"/>
              </a:solidFill>
            </a:endParaRPr>
          </a:p>
        </p:txBody>
      </p:sp>
      <p:pic>
        <p:nvPicPr>
          <p:cNvPr id="149507" name="Billede 3" descr="fabrikken_sikkerhedsudsty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62150"/>
            <a:ext cx="7620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ladsholder til indhold 3" descr="fald%20snublen%20pic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1588" y="981075"/>
            <a:ext cx="2887662" cy="4103688"/>
          </a:xfrm>
        </p:spPr>
      </p:pic>
      <p:pic>
        <p:nvPicPr>
          <p:cNvPr id="150530" name="Billede 4" descr="fald%20snublen%20pic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81075"/>
            <a:ext cx="2879725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ctrTitle"/>
          </p:nvPr>
        </p:nvSpPr>
        <p:spPr>
          <a:xfrm>
            <a:off x="685800" y="390525"/>
            <a:ext cx="7772400" cy="1014413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Arbejdsmiljø 2011</a:t>
            </a:r>
          </a:p>
        </p:txBody>
      </p:sp>
      <p:sp>
        <p:nvSpPr>
          <p:cNvPr id="152578" name="Subtitle 3"/>
          <p:cNvSpPr>
            <a:spLocks noGrp="1"/>
          </p:cNvSpPr>
          <p:nvPr>
            <p:ph type="subTitle" idx="1"/>
          </p:nvPr>
        </p:nvSpPr>
        <p:spPr>
          <a:xfrm>
            <a:off x="825500" y="1606550"/>
            <a:ext cx="7543800" cy="3694113"/>
          </a:xfrm>
        </p:spPr>
        <p:txBody>
          <a:bodyPr/>
          <a:lstStyle/>
          <a:p>
            <a:pPr algn="l"/>
            <a:r>
              <a:rPr lang="da-DK" smtClean="0"/>
              <a:t>	</a:t>
            </a:r>
            <a:r>
              <a:rPr lang="da-DK" smtClean="0">
                <a:solidFill>
                  <a:schemeClr val="bg1"/>
                </a:solidFill>
              </a:rPr>
              <a:t>Brug materialet</a:t>
            </a:r>
          </a:p>
          <a:p>
            <a:pPr algn="l"/>
            <a:r>
              <a:rPr lang="da-DK" smtClean="0">
                <a:solidFill>
                  <a:schemeClr val="bg1"/>
                </a:solidFill>
              </a:rPr>
              <a:t>	Meget mere materiale på</a:t>
            </a:r>
          </a:p>
          <a:p>
            <a:pPr algn="l"/>
            <a:r>
              <a:rPr lang="da-DK" smtClean="0">
                <a:solidFill>
                  <a:schemeClr val="bg1"/>
                </a:solidFill>
              </a:rPr>
              <a:t>	www.i-bar.dk/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el 1"/>
          <p:cNvSpPr>
            <a:spLocks noGrp="1"/>
          </p:cNvSpPr>
          <p:nvPr>
            <p:ph type="title"/>
          </p:nvPr>
        </p:nvSpPr>
        <p:spPr>
          <a:xfrm>
            <a:off x="893763" y="179388"/>
            <a:ext cx="7358062" cy="1089025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Arbejdsmiljø 2011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93763" y="1268413"/>
            <a:ext cx="7358062" cy="4392612"/>
          </a:xfrm>
        </p:spPr>
        <p:txBody>
          <a:bodyPr>
            <a:normAutofit fontScale="77500" lnSpcReduction="20000"/>
          </a:bodyPr>
          <a:lstStyle/>
          <a:p>
            <a:pPr marL="572162" indent="-390113">
              <a:spcBef>
                <a:spcPts val="1687"/>
              </a:spcBef>
              <a:buFont typeface="Gill Sans" pitchFamily="-32" charset="0"/>
              <a:buChar char="•"/>
              <a:defRPr/>
            </a:pPr>
            <a:r>
              <a:rPr lang="da-DK" sz="2400" dirty="0" smtClean="0">
                <a:solidFill>
                  <a:schemeClr val="bg1"/>
                </a:solidFill>
                <a:cs typeface="+mn-cs"/>
                <a:sym typeface="Gill Sans" pitchFamily="-32" charset="0"/>
              </a:rPr>
              <a:t>Dagsorden</a:t>
            </a:r>
          </a:p>
          <a:p>
            <a:pPr marL="875746" lvl="1" indent="-390113">
              <a:spcBef>
                <a:spcPts val="1687"/>
              </a:spcBef>
              <a:buFont typeface="Gill Sans" pitchFamily="-32" charset="0"/>
              <a:buChar char="•"/>
              <a:defRPr/>
            </a:pPr>
            <a:r>
              <a:rPr lang="da-DK" sz="2400" dirty="0" smtClean="0">
                <a:solidFill>
                  <a:schemeClr val="bg1"/>
                </a:solidFill>
                <a:sym typeface="Gill Sans" pitchFamily="-32" charset="0"/>
              </a:rPr>
              <a:t>15.00		Velkomst</a:t>
            </a:r>
          </a:p>
          <a:p>
            <a:pPr marL="875746" lvl="1" indent="-390113">
              <a:spcBef>
                <a:spcPts val="1687"/>
              </a:spcBef>
              <a:buFont typeface="Gill Sans" pitchFamily="-32" charset="0"/>
              <a:buChar char="•"/>
              <a:defRPr/>
            </a:pPr>
            <a:r>
              <a:rPr lang="da-DK" sz="2400" dirty="0" smtClean="0">
                <a:solidFill>
                  <a:schemeClr val="bg1"/>
                </a:solidFill>
                <a:sym typeface="Gill Sans" pitchFamily="-32" charset="0"/>
              </a:rPr>
              <a:t>15.10		Status på arbejdsmiljø</a:t>
            </a:r>
          </a:p>
          <a:p>
            <a:pPr marL="875746" lvl="1" indent="-390113">
              <a:spcBef>
                <a:spcPts val="1687"/>
              </a:spcBef>
              <a:buFont typeface="Gill Sans" pitchFamily="-32" charset="0"/>
              <a:buChar char="•"/>
              <a:defRPr/>
            </a:pPr>
            <a:r>
              <a:rPr lang="da-DK" sz="2400" dirty="0" smtClean="0">
                <a:solidFill>
                  <a:schemeClr val="bg1"/>
                </a:solidFill>
                <a:sym typeface="Gill Sans" pitchFamily="-32" charset="0"/>
              </a:rPr>
              <a:t>15.20		Sygefravær	</a:t>
            </a:r>
          </a:p>
          <a:p>
            <a:pPr marL="875746" lvl="1" indent="-390113">
              <a:spcBef>
                <a:spcPts val="1687"/>
              </a:spcBef>
              <a:buFont typeface="Gill Sans" pitchFamily="-32" charset="0"/>
              <a:buChar char="•"/>
              <a:defRPr/>
            </a:pPr>
            <a:r>
              <a:rPr lang="da-DK" sz="2400" dirty="0" smtClean="0">
                <a:solidFill>
                  <a:schemeClr val="bg1"/>
                </a:solidFill>
                <a:sym typeface="Gill Sans" pitchFamily="-32" charset="0"/>
              </a:rPr>
              <a:t>15.40		Stress og stresshåndtering</a:t>
            </a:r>
          </a:p>
          <a:p>
            <a:pPr marL="875746" lvl="1" indent="-390113">
              <a:spcBef>
                <a:spcPts val="1687"/>
              </a:spcBef>
              <a:buFont typeface="Gill Sans" pitchFamily="-32" charset="0"/>
              <a:buChar char="•"/>
              <a:defRPr/>
            </a:pPr>
            <a:r>
              <a:rPr lang="da-DK" sz="2400" dirty="0" smtClean="0">
                <a:solidFill>
                  <a:schemeClr val="bg1"/>
                </a:solidFill>
                <a:sym typeface="Gill Sans" pitchFamily="-32" charset="0"/>
              </a:rPr>
              <a:t>16.00		Pause</a:t>
            </a:r>
          </a:p>
          <a:p>
            <a:pPr marL="875746" lvl="1" indent="-390113">
              <a:spcBef>
                <a:spcPts val="1687"/>
              </a:spcBef>
              <a:buFont typeface="Gill Sans" pitchFamily="-32" charset="0"/>
              <a:buChar char="•"/>
              <a:defRPr/>
            </a:pPr>
            <a:r>
              <a:rPr lang="da-DK" sz="2400" dirty="0" smtClean="0">
                <a:solidFill>
                  <a:schemeClr val="bg1"/>
                </a:solidFill>
                <a:sym typeface="Gill Sans" pitchFamily="-32" charset="0"/>
              </a:rPr>
              <a:t>16.20		Intern lederrekruttering</a:t>
            </a:r>
          </a:p>
          <a:p>
            <a:pPr marL="875746" lvl="1" indent="-390113">
              <a:spcBef>
                <a:spcPts val="1687"/>
              </a:spcBef>
              <a:buFont typeface="Gill Sans" pitchFamily="-32" charset="0"/>
              <a:buChar char="•"/>
              <a:defRPr/>
            </a:pPr>
            <a:r>
              <a:rPr lang="da-DK" sz="2400" dirty="0" smtClean="0">
                <a:solidFill>
                  <a:schemeClr val="bg1"/>
                </a:solidFill>
                <a:sym typeface="Gill Sans" pitchFamily="-32" charset="0"/>
              </a:rPr>
              <a:t>16.40		Arbejdsmiljøorganisation</a:t>
            </a:r>
          </a:p>
          <a:p>
            <a:pPr marL="875746" lvl="1" indent="-390113">
              <a:spcBef>
                <a:spcPts val="1687"/>
              </a:spcBef>
              <a:buFont typeface="Gill Sans" pitchFamily="-32" charset="0"/>
              <a:buChar char="•"/>
              <a:defRPr/>
            </a:pPr>
            <a:r>
              <a:rPr lang="da-DK" sz="2400" dirty="0" smtClean="0">
                <a:solidFill>
                  <a:schemeClr val="bg1"/>
                </a:solidFill>
                <a:sym typeface="Gill Sans" pitchFamily="-32" charset="0"/>
              </a:rPr>
              <a:t>17.00		Materiale fra I-BAR</a:t>
            </a:r>
          </a:p>
          <a:p>
            <a:pPr marL="875746" lvl="1" indent="-390113">
              <a:spcBef>
                <a:spcPts val="1687"/>
              </a:spcBef>
              <a:buFont typeface="Gill Sans" pitchFamily="-32" charset="0"/>
              <a:buChar char="•"/>
              <a:defRPr/>
            </a:pPr>
            <a:r>
              <a:rPr lang="da-DK" sz="2400" dirty="0" smtClean="0">
                <a:solidFill>
                  <a:schemeClr val="bg1"/>
                </a:solidFill>
                <a:sym typeface="Gill Sans" pitchFamily="-32" charset="0"/>
              </a:rPr>
              <a:t>17.15		Afslutning og sandwich, øl og vand</a:t>
            </a:r>
            <a:r>
              <a:rPr lang="da-DK" sz="2400" dirty="0" smtClean="0">
                <a:sym typeface="Gill Sans" pitchFamily="-3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Arbejdsmiljø 2011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2849562"/>
          </a:xfrm>
        </p:spPr>
        <p:txBody>
          <a:bodyPr/>
          <a:lstStyle/>
          <a:p>
            <a:pPr lvl="2"/>
            <a:r>
              <a:rPr lang="da-DK" smtClean="0">
                <a:solidFill>
                  <a:schemeClr val="bg1"/>
                </a:solidFill>
              </a:rPr>
              <a:t>Vi vender tilbage næste år</a:t>
            </a:r>
          </a:p>
          <a:p>
            <a:pPr lvl="2"/>
            <a:r>
              <a:rPr lang="da-DK" smtClean="0">
                <a:solidFill>
                  <a:schemeClr val="bg1"/>
                </a:solidFill>
              </a:rPr>
              <a:t>Uge 4, 5 og 6 i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Arbejdsmiljø 2011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2921000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Husk at aflevere spørgeskema</a:t>
            </a:r>
          </a:p>
          <a:p>
            <a:r>
              <a:rPr lang="da-DK" smtClean="0">
                <a:solidFill>
                  <a:schemeClr val="bg1"/>
                </a:solidFill>
              </a:rPr>
              <a:t>Husk at tilmelde jer til nyhedsbrevet</a:t>
            </a:r>
          </a:p>
          <a:p>
            <a:r>
              <a:rPr lang="da-DK" smtClean="0">
                <a:solidFill>
                  <a:schemeClr val="bg1"/>
                </a:solidFill>
              </a:rPr>
              <a:t>Sandwich, øl og vand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772400" cy="1871663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Husk at aflevere spørgeskema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847725"/>
            <a:ext cx="7475538" cy="4211638"/>
          </a:xfrm>
        </p:spPr>
        <p:txBody>
          <a:bodyPr/>
          <a:lstStyle/>
          <a:p>
            <a:r>
              <a:rPr lang="da-DK" sz="6200" b="1" smtClean="0">
                <a:solidFill>
                  <a:schemeClr val="bg1"/>
                </a:solidFill>
              </a:rPr>
              <a:t>Status på arbejdsmiljøet i branchen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847725"/>
            <a:ext cx="7475538" cy="4211638"/>
          </a:xfrm>
        </p:spPr>
        <p:txBody>
          <a:bodyPr/>
          <a:lstStyle/>
          <a:p>
            <a:r>
              <a:rPr lang="da-DK" sz="6200" b="1" smtClean="0">
                <a:solidFill>
                  <a:schemeClr val="bg1"/>
                </a:solidFill>
              </a:rPr>
              <a:t>Status på arbejdsmiljøet i branchen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st - roadshow">
  <a:themeElements>
    <a:clrScheme name="test - roadsh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st - roadshow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est - roadsh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8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0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2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3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4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5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6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7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8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9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0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2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3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4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5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8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test - roadshow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-32" charset="0"/>
            <a:ea typeface="ヒラギノ角ゴ ProN W3" pitchFamily="-32" charset="-128"/>
            <a:sym typeface="Gill Sans" pitchFamily="-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1250</Words>
  <Application>Microsoft Office PowerPoint</Application>
  <PresentationFormat>On-screen Show (4:3)</PresentationFormat>
  <Paragraphs>395</Paragraphs>
  <Slides>61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41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103" baseType="lpstr">
      <vt:lpstr>Title &amp; Bullets</vt:lpstr>
      <vt:lpstr>test - roadshow</vt:lpstr>
      <vt:lpstr>1_test - roadshow</vt:lpstr>
      <vt:lpstr>2_test - roadshow</vt:lpstr>
      <vt:lpstr>3_test - roadshow</vt:lpstr>
      <vt:lpstr>4_test - roadshow</vt:lpstr>
      <vt:lpstr>5_test - roadshow</vt:lpstr>
      <vt:lpstr>6_test - roadshow</vt:lpstr>
      <vt:lpstr>7_test - roadshow</vt:lpstr>
      <vt:lpstr>8_test - roadshow</vt:lpstr>
      <vt:lpstr>9_test - roadshow</vt:lpstr>
      <vt:lpstr>10_test - roadshow</vt:lpstr>
      <vt:lpstr>11_test - roadshow</vt:lpstr>
      <vt:lpstr>12_test - roadshow</vt:lpstr>
      <vt:lpstr>13_test - roadshow</vt:lpstr>
      <vt:lpstr>14_test - roadshow</vt:lpstr>
      <vt:lpstr>15_test - roadshow</vt:lpstr>
      <vt:lpstr>16_test - roadshow</vt:lpstr>
      <vt:lpstr>17_test - roadshow</vt:lpstr>
      <vt:lpstr>1_Title &amp; Bullets</vt:lpstr>
      <vt:lpstr>2_Title &amp; Bullets</vt:lpstr>
      <vt:lpstr>3_Title &amp; Bullets</vt:lpstr>
      <vt:lpstr>4_Title &amp; Bullets</vt:lpstr>
      <vt:lpstr>18_test - roadshow</vt:lpstr>
      <vt:lpstr>19_test - roadshow</vt:lpstr>
      <vt:lpstr>20_test - roadshow</vt:lpstr>
      <vt:lpstr>21_test - roadshow</vt:lpstr>
      <vt:lpstr>22_test - roadshow</vt:lpstr>
      <vt:lpstr>23_test - roadshow</vt:lpstr>
      <vt:lpstr>24_test - roadshow</vt:lpstr>
      <vt:lpstr>25_test - roadshow</vt:lpstr>
      <vt:lpstr>26_test - roadshow</vt:lpstr>
      <vt:lpstr>27_test - roadshow</vt:lpstr>
      <vt:lpstr>28_test - roadshow</vt:lpstr>
      <vt:lpstr>29_test - roadshow</vt:lpstr>
      <vt:lpstr>30_test - roadshow</vt:lpstr>
      <vt:lpstr>32_test - roadshow</vt:lpstr>
      <vt:lpstr>33_test - roadshow</vt:lpstr>
      <vt:lpstr>34_test - roadshow</vt:lpstr>
      <vt:lpstr>35_test - roadshow</vt:lpstr>
      <vt:lpstr>38_test - roadshow</vt:lpstr>
      <vt:lpstr>Diagram</vt:lpstr>
      <vt:lpstr>Velkommen til  Arbejdsmiljø 2011</vt:lpstr>
      <vt:lpstr>Arbejdsmiljø</vt:lpstr>
      <vt:lpstr>Arbejdsmiljø2011</vt:lpstr>
      <vt:lpstr>Arbejdsmiljø 2011 -1</vt:lpstr>
      <vt:lpstr>Arbejdsmiljø 2011 -2</vt:lpstr>
      <vt:lpstr>Arbejdsmiljø 2011</vt:lpstr>
      <vt:lpstr>Husk at aflevere spørgeskema</vt:lpstr>
      <vt:lpstr>Status på arbejdsmiljøet i branchen</vt:lpstr>
      <vt:lpstr>Status på arbejdsmiljøet i branchen</vt:lpstr>
      <vt:lpstr>Screeninger  2010</vt:lpstr>
      <vt:lpstr>Status for branchen</vt:lpstr>
      <vt:lpstr>Anmeldte ulykker </vt:lpstr>
      <vt:lpstr>Forholdet mellem ansatte og ulykker</vt:lpstr>
      <vt:lpstr>Arbejdsulykker </vt:lpstr>
      <vt:lpstr>Påbud og reaktioner i 2010 </vt:lpstr>
      <vt:lpstr>Slide 16</vt:lpstr>
      <vt:lpstr>Hvad indeholder guiden?</vt:lpstr>
      <vt:lpstr>Hvorfor en guide om sygefravær? </vt:lpstr>
      <vt:lpstr>Hvorfor beskæftige sig med fravær?</vt:lpstr>
      <vt:lpstr>Slide 20</vt:lpstr>
      <vt:lpstr>Hvad indeholder pjecen?</vt:lpstr>
      <vt:lpstr>Hvad er stress?</vt:lpstr>
      <vt:lpstr>Hvad er stress?</vt:lpstr>
      <vt:lpstr>Årsagerne til stress på arbejdspladsen </vt:lpstr>
      <vt:lpstr>Forebyggelse af stress  </vt:lpstr>
      <vt:lpstr>Hvem har ansvaret?</vt:lpstr>
      <vt:lpstr>Gode råd - værktøjskasse</vt:lpstr>
      <vt:lpstr>Pause</vt:lpstr>
      <vt:lpstr>Slide 29</vt:lpstr>
      <vt:lpstr>Intern lederrekruttering Fra kollega til leder</vt:lpstr>
      <vt:lpstr>Hvem kan primært have gavn af pjecen?</vt:lpstr>
      <vt:lpstr>Fordele ved intern rekruttering</vt:lpstr>
      <vt:lpstr>Rekruttering og udvælgelse</vt:lpstr>
      <vt:lpstr>Ændrede roller</vt:lpstr>
      <vt:lpstr>Forventninger til den nye leder</vt:lpstr>
      <vt:lpstr>Lederen er stadig en medarbejder</vt:lpstr>
      <vt:lpstr>Behov for uddannelse</vt:lpstr>
      <vt:lpstr>Anbefalinger i forbindelse med intern lederrekruttering</vt:lpstr>
      <vt:lpstr>Ny arbejdsmiljøorganisation?</vt:lpstr>
      <vt:lpstr>Ny lov pr. 1. oktober 2010</vt:lpstr>
      <vt:lpstr>Årlige arbejdsmiljødrøftelse</vt:lpstr>
      <vt:lpstr>Uddannelse</vt:lpstr>
      <vt:lpstr>Aftalemulighed</vt:lpstr>
      <vt:lpstr>Hvad betyder det?</vt:lpstr>
      <vt:lpstr>I-BAR tiltag</vt:lpstr>
      <vt:lpstr>Slide 46</vt:lpstr>
      <vt:lpstr>Nanopartikler</vt:lpstr>
      <vt:lpstr>Resultat</vt:lpstr>
      <vt:lpstr>Slide 49</vt:lpstr>
      <vt:lpstr>Branchepjece</vt:lpstr>
      <vt:lpstr>Summa summarum</vt:lpstr>
      <vt:lpstr>Slide 52</vt:lpstr>
      <vt:lpstr>Slide 53</vt:lpstr>
      <vt:lpstr>Slide 54</vt:lpstr>
      <vt:lpstr>Materialeoversigt 2011</vt:lpstr>
      <vt:lpstr>Slide 56</vt:lpstr>
      <vt:lpstr>Andet godt</vt:lpstr>
      <vt:lpstr>Slide 58</vt:lpstr>
      <vt:lpstr>Arbejdsmiljø 2011</vt:lpstr>
      <vt:lpstr>Arbejdsmiljø 2011</vt:lpstr>
      <vt:lpstr>Arbejdsmiljø 2011</vt:lpstr>
    </vt:vector>
  </TitlesOfParts>
  <Company>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KAAS</dc:creator>
  <cp:lastModifiedBy>KAAS</cp:lastModifiedBy>
  <cp:revision>38</cp:revision>
  <dcterms:created xsi:type="dcterms:W3CDTF">2011-01-10T11:25:25Z</dcterms:created>
  <dcterms:modified xsi:type="dcterms:W3CDTF">2011-02-22T15:47:38Z</dcterms:modified>
</cp:coreProperties>
</file>