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slideLayouts/slideLayout25.xml" ContentType="application/vnd.openxmlformats-officedocument.presentationml.slideLayout+xml"/>
  <Override PartName="/ppt/theme/theme13.xml" ContentType="application/vnd.openxmlformats-officedocument.theme+xml"/>
  <Override PartName="/ppt/slideLayouts/slideLayout26.xml" ContentType="application/vnd.openxmlformats-officedocument.presentationml.slideLayout+xml"/>
  <Override PartName="/ppt/theme/theme14.xml" ContentType="application/vnd.openxmlformats-officedocument.theme+xml"/>
  <Override PartName="/ppt/slideLayouts/slideLayout27.xml" ContentType="application/vnd.openxmlformats-officedocument.presentationml.slideLayout+xml"/>
  <Override PartName="/ppt/theme/theme15.xml" ContentType="application/vnd.openxmlformats-officedocument.theme+xml"/>
  <Override PartName="/ppt/slideLayouts/slideLayout28.xml" ContentType="application/vnd.openxmlformats-officedocument.presentationml.slideLayout+xml"/>
  <Override PartName="/ppt/theme/theme16.xml" ContentType="application/vnd.openxmlformats-officedocument.theme+xml"/>
  <Override PartName="/ppt/slideLayouts/slideLayout29.xml" ContentType="application/vnd.openxmlformats-officedocument.presentationml.slideLayout+xml"/>
  <Override PartName="/ppt/theme/theme17.xml" ContentType="application/vnd.openxmlformats-officedocument.theme+xml"/>
  <Override PartName="/ppt/slideLayouts/slideLayout30.xml" ContentType="application/vnd.openxmlformats-officedocument.presentationml.slideLayout+xml"/>
  <Override PartName="/ppt/theme/theme18.xml" ContentType="application/vnd.openxmlformats-officedocument.theme+xml"/>
  <Override PartName="/ppt/slideLayouts/slideLayout31.xml" ContentType="application/vnd.openxmlformats-officedocument.presentationml.slideLayout+xml"/>
  <Override PartName="/ppt/theme/theme19.xml" ContentType="application/vnd.openxmlformats-officedocument.theme+xml"/>
  <Override PartName="/ppt/slideLayouts/slideLayout32.xml" ContentType="application/vnd.openxmlformats-officedocument.presentationml.slideLayout+xml"/>
  <Override PartName="/ppt/theme/theme20.xml" ContentType="application/vnd.openxmlformats-officedocument.theme+xml"/>
  <Override PartName="/ppt/slideLayouts/slideLayout33.xml" ContentType="application/vnd.openxmlformats-officedocument.presentationml.slideLayout+xml"/>
  <Override PartName="/ppt/theme/theme21.xml" ContentType="application/vnd.openxmlformats-officedocument.theme+xml"/>
  <Override PartName="/ppt/slideLayouts/slideLayout34.xml" ContentType="application/vnd.openxmlformats-officedocument.presentationml.slideLayout+xml"/>
  <Override PartName="/ppt/theme/theme22.xml" ContentType="application/vnd.openxmlformats-officedocument.theme+xml"/>
  <Override PartName="/ppt/slideLayouts/slideLayout35.xml" ContentType="application/vnd.openxmlformats-officedocument.presentationml.slideLayout+xml"/>
  <Override PartName="/ppt/theme/theme23.xml" ContentType="application/vnd.openxmlformats-officedocument.theme+xml"/>
  <Override PartName="/ppt/slideLayouts/slideLayout36.xml" ContentType="application/vnd.openxmlformats-officedocument.presentationml.slideLayout+xml"/>
  <Override PartName="/ppt/theme/theme24.xml" ContentType="application/vnd.openxmlformats-officedocument.theme+xml"/>
  <Override PartName="/ppt/slideLayouts/slideLayout37.xml" ContentType="application/vnd.openxmlformats-officedocument.presentationml.slideLayout+xml"/>
  <Override PartName="/ppt/theme/theme25.xml" ContentType="application/vnd.openxmlformats-officedocument.theme+xml"/>
  <Override PartName="/ppt/slideLayouts/slideLayout38.xml" ContentType="application/vnd.openxmlformats-officedocument.presentationml.slideLayout+xml"/>
  <Override PartName="/ppt/theme/theme26.xml" ContentType="application/vnd.openxmlformats-officedocument.theme+xml"/>
  <Override PartName="/ppt/slideLayouts/slideLayout39.xml" ContentType="application/vnd.openxmlformats-officedocument.presentationml.slideLayout+xml"/>
  <Override PartName="/ppt/theme/theme27.xml" ContentType="application/vnd.openxmlformats-officedocument.theme+xml"/>
  <Override PartName="/ppt/slideLayouts/slideLayout40.xml" ContentType="application/vnd.openxmlformats-officedocument.presentationml.slideLayout+xml"/>
  <Override PartName="/ppt/theme/theme28.xml" ContentType="application/vnd.openxmlformats-officedocument.theme+xml"/>
  <Override PartName="/ppt/slideLayouts/slideLayout41.xml" ContentType="application/vnd.openxmlformats-officedocument.presentationml.slideLayout+xml"/>
  <Override PartName="/ppt/theme/theme29.xml" ContentType="application/vnd.openxmlformats-officedocument.theme+xml"/>
  <Override PartName="/ppt/slideLayouts/slideLayout42.xml" ContentType="application/vnd.openxmlformats-officedocument.presentationml.slideLayout+xml"/>
  <Override PartName="/ppt/theme/theme30.xml" ContentType="application/vnd.openxmlformats-officedocument.theme+xml"/>
  <Override PartName="/ppt/slideLayouts/slideLayout43.xml" ContentType="application/vnd.openxmlformats-officedocument.presentationml.slideLayout+xml"/>
  <Override PartName="/ppt/theme/theme31.xml" ContentType="application/vnd.openxmlformats-officedocument.theme+xml"/>
  <Override PartName="/ppt/slideLayouts/slideLayout44.xml" ContentType="application/vnd.openxmlformats-officedocument.presentationml.slideLayout+xml"/>
  <Override PartName="/ppt/theme/theme32.xml" ContentType="application/vnd.openxmlformats-officedocument.theme+xml"/>
  <Override PartName="/ppt/slideLayouts/slideLayout45.xml" ContentType="application/vnd.openxmlformats-officedocument.presentationml.slideLayout+xml"/>
  <Override PartName="/ppt/theme/theme33.xml" ContentType="application/vnd.openxmlformats-officedocument.theme+xml"/>
  <Override PartName="/ppt/slideLayouts/slideLayout46.xml" ContentType="application/vnd.openxmlformats-officedocument.presentationml.slideLayout+xml"/>
  <Override PartName="/ppt/theme/theme34.xml" ContentType="application/vnd.openxmlformats-officedocument.theme+xml"/>
  <Override PartName="/ppt/slideLayouts/slideLayout47.xml" ContentType="application/vnd.openxmlformats-officedocument.presentationml.slideLayout+xml"/>
  <Override PartName="/ppt/theme/theme35.xml" ContentType="application/vnd.openxmlformats-officedocument.theme+xml"/>
  <Override PartName="/ppt/slideLayouts/slideLayout48.xml" ContentType="application/vnd.openxmlformats-officedocument.presentationml.slideLayout+xml"/>
  <Override PartName="/ppt/theme/theme36.xml" ContentType="application/vnd.openxmlformats-officedocument.theme+xml"/>
  <Override PartName="/ppt/slideLayouts/slideLayout49.xml" ContentType="application/vnd.openxmlformats-officedocument.presentationml.slideLayout+xml"/>
  <Override PartName="/ppt/theme/theme37.xml" ContentType="application/vnd.openxmlformats-officedocument.theme+xml"/>
  <Override PartName="/ppt/slideLayouts/slideLayout50.xml" ContentType="application/vnd.openxmlformats-officedocument.presentationml.slideLayout+xml"/>
  <Override PartName="/ppt/theme/theme38.xml" ContentType="application/vnd.openxmlformats-officedocument.theme+xml"/>
  <Override PartName="/ppt/slideLayouts/slideLayout51.xml" ContentType="application/vnd.openxmlformats-officedocument.presentationml.slideLayout+xml"/>
  <Override PartName="/ppt/theme/theme39.xml" ContentType="application/vnd.openxmlformats-officedocument.theme+xml"/>
  <Override PartName="/ppt/theme/theme40.xml" ContentType="application/vnd.openxmlformats-officedocument.theme+xml"/>
  <Override PartName="/ppt/theme/theme4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82" r:id="rId3"/>
    <p:sldMasterId id="2147483684" r:id="rId4"/>
    <p:sldMasterId id="2147483686" r:id="rId5"/>
    <p:sldMasterId id="2147483688" r:id="rId6"/>
    <p:sldMasterId id="2147483690" r:id="rId7"/>
    <p:sldMasterId id="2147483692" r:id="rId8"/>
    <p:sldMasterId id="2147483694" r:id="rId9"/>
    <p:sldMasterId id="2147483696" r:id="rId10"/>
    <p:sldMasterId id="2147483698" r:id="rId11"/>
    <p:sldMasterId id="2147483700" r:id="rId12"/>
    <p:sldMasterId id="2147483702" r:id="rId13"/>
    <p:sldMasterId id="2147483704" r:id="rId14"/>
    <p:sldMasterId id="2147483706" r:id="rId15"/>
    <p:sldMasterId id="2147483708" r:id="rId16"/>
    <p:sldMasterId id="2147483710" r:id="rId17"/>
    <p:sldMasterId id="2147483712" r:id="rId18"/>
    <p:sldMasterId id="2147483714" r:id="rId19"/>
    <p:sldMasterId id="2147483716" r:id="rId20"/>
    <p:sldMasterId id="2147483718" r:id="rId21"/>
    <p:sldMasterId id="2147483720" r:id="rId22"/>
    <p:sldMasterId id="2147483722" r:id="rId23"/>
    <p:sldMasterId id="2147483724" r:id="rId24"/>
    <p:sldMasterId id="2147483726" r:id="rId25"/>
    <p:sldMasterId id="2147483728" r:id="rId26"/>
    <p:sldMasterId id="2147483730" r:id="rId27"/>
    <p:sldMasterId id="2147483732" r:id="rId28"/>
    <p:sldMasterId id="2147483734" r:id="rId29"/>
    <p:sldMasterId id="2147483736" r:id="rId30"/>
    <p:sldMasterId id="2147483738" r:id="rId31"/>
    <p:sldMasterId id="2147483740" r:id="rId32"/>
    <p:sldMasterId id="2147483742" r:id="rId33"/>
    <p:sldMasterId id="2147483744" r:id="rId34"/>
    <p:sldMasterId id="2147483746" r:id="rId35"/>
    <p:sldMasterId id="2147483748" r:id="rId36"/>
    <p:sldMasterId id="2147483750" r:id="rId37"/>
    <p:sldMasterId id="2147483752" r:id="rId38"/>
    <p:sldMasterId id="2147483754" r:id="rId39"/>
  </p:sldMasterIdLst>
  <p:notesMasterIdLst>
    <p:notesMasterId r:id="rId156"/>
  </p:notesMasterIdLst>
  <p:handoutMasterIdLst>
    <p:handoutMasterId r:id="rId157"/>
  </p:handoutMasterIdLst>
  <p:sldIdLst>
    <p:sldId id="256" r:id="rId40"/>
    <p:sldId id="257" r:id="rId41"/>
    <p:sldId id="258" r:id="rId42"/>
    <p:sldId id="262" r:id="rId43"/>
    <p:sldId id="263" r:id="rId44"/>
    <p:sldId id="264" r:id="rId45"/>
    <p:sldId id="265" r:id="rId46"/>
    <p:sldId id="328" r:id="rId47"/>
    <p:sldId id="288" r:id="rId48"/>
    <p:sldId id="379" r:id="rId49"/>
    <p:sldId id="380" r:id="rId50"/>
    <p:sldId id="381" r:id="rId51"/>
    <p:sldId id="382" r:id="rId52"/>
    <p:sldId id="383" r:id="rId53"/>
    <p:sldId id="384" r:id="rId54"/>
    <p:sldId id="385" r:id="rId55"/>
    <p:sldId id="386" r:id="rId56"/>
    <p:sldId id="387" r:id="rId57"/>
    <p:sldId id="388" r:id="rId58"/>
    <p:sldId id="389" r:id="rId59"/>
    <p:sldId id="390" r:id="rId60"/>
    <p:sldId id="391" r:id="rId61"/>
    <p:sldId id="259" r:id="rId62"/>
    <p:sldId id="261" r:id="rId63"/>
    <p:sldId id="271" r:id="rId64"/>
    <p:sldId id="272" r:id="rId65"/>
    <p:sldId id="273" r:id="rId66"/>
    <p:sldId id="274" r:id="rId67"/>
    <p:sldId id="275" r:id="rId68"/>
    <p:sldId id="276" r:id="rId69"/>
    <p:sldId id="277" r:id="rId70"/>
    <p:sldId id="260" r:id="rId71"/>
    <p:sldId id="311" r:id="rId72"/>
    <p:sldId id="312" r:id="rId73"/>
    <p:sldId id="313" r:id="rId74"/>
    <p:sldId id="266" r:id="rId75"/>
    <p:sldId id="315" r:id="rId76"/>
    <p:sldId id="316" r:id="rId77"/>
    <p:sldId id="317" r:id="rId78"/>
    <p:sldId id="267" r:id="rId79"/>
    <p:sldId id="268" r:id="rId80"/>
    <p:sldId id="278" r:id="rId81"/>
    <p:sldId id="279" r:id="rId82"/>
    <p:sldId id="280" r:id="rId83"/>
    <p:sldId id="281" r:id="rId84"/>
    <p:sldId id="327" r:id="rId85"/>
    <p:sldId id="282" r:id="rId86"/>
    <p:sldId id="314" r:id="rId87"/>
    <p:sldId id="286" r:id="rId88"/>
    <p:sldId id="287" r:id="rId89"/>
    <p:sldId id="290" r:id="rId90"/>
    <p:sldId id="291" r:id="rId91"/>
    <p:sldId id="292" r:id="rId92"/>
    <p:sldId id="293" r:id="rId93"/>
    <p:sldId id="294" r:id="rId94"/>
    <p:sldId id="295" r:id="rId95"/>
    <p:sldId id="296" r:id="rId96"/>
    <p:sldId id="297" r:id="rId97"/>
    <p:sldId id="298" r:id="rId98"/>
    <p:sldId id="299" r:id="rId99"/>
    <p:sldId id="300" r:id="rId100"/>
    <p:sldId id="301" r:id="rId101"/>
    <p:sldId id="302" r:id="rId102"/>
    <p:sldId id="303" r:id="rId103"/>
    <p:sldId id="304" r:id="rId104"/>
    <p:sldId id="305" r:id="rId105"/>
    <p:sldId id="306" r:id="rId106"/>
    <p:sldId id="307" r:id="rId107"/>
    <p:sldId id="308" r:id="rId108"/>
    <p:sldId id="318" r:id="rId109"/>
    <p:sldId id="319" r:id="rId110"/>
    <p:sldId id="320" r:id="rId111"/>
    <p:sldId id="321" r:id="rId112"/>
    <p:sldId id="322" r:id="rId113"/>
    <p:sldId id="323" r:id="rId114"/>
    <p:sldId id="324" r:id="rId115"/>
    <p:sldId id="325" r:id="rId116"/>
    <p:sldId id="326" r:id="rId117"/>
    <p:sldId id="360" r:id="rId118"/>
    <p:sldId id="361" r:id="rId119"/>
    <p:sldId id="362" r:id="rId120"/>
    <p:sldId id="363" r:id="rId121"/>
    <p:sldId id="364" r:id="rId122"/>
    <p:sldId id="365" r:id="rId123"/>
    <p:sldId id="366" r:id="rId124"/>
    <p:sldId id="367" r:id="rId125"/>
    <p:sldId id="368" r:id="rId126"/>
    <p:sldId id="369" r:id="rId127"/>
    <p:sldId id="370" r:id="rId128"/>
    <p:sldId id="371" r:id="rId129"/>
    <p:sldId id="372" r:id="rId130"/>
    <p:sldId id="373" r:id="rId131"/>
    <p:sldId id="374" r:id="rId132"/>
    <p:sldId id="375" r:id="rId133"/>
    <p:sldId id="376" r:id="rId134"/>
    <p:sldId id="377" r:id="rId135"/>
    <p:sldId id="378" r:id="rId136"/>
    <p:sldId id="341" r:id="rId137"/>
    <p:sldId id="342" r:id="rId138"/>
    <p:sldId id="343" r:id="rId139"/>
    <p:sldId id="344" r:id="rId140"/>
    <p:sldId id="345" r:id="rId141"/>
    <p:sldId id="346" r:id="rId142"/>
    <p:sldId id="347" r:id="rId143"/>
    <p:sldId id="348" r:id="rId144"/>
    <p:sldId id="349" r:id="rId145"/>
    <p:sldId id="350" r:id="rId146"/>
    <p:sldId id="351" r:id="rId147"/>
    <p:sldId id="352" r:id="rId148"/>
    <p:sldId id="353" r:id="rId149"/>
    <p:sldId id="354" r:id="rId150"/>
    <p:sldId id="355" r:id="rId151"/>
    <p:sldId id="356" r:id="rId152"/>
    <p:sldId id="357" r:id="rId153"/>
    <p:sldId id="358" r:id="rId154"/>
    <p:sldId id="289" r:id="rId155"/>
  </p:sldIdLst>
  <p:sldSz cx="9144000" cy="6858000" type="screen4x3"/>
  <p:notesSz cx="6797675" cy="9982200"/>
  <p:defaultTextStyle>
    <a:defPPr>
      <a:defRPr lang="da-DK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68425" indent="3175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5625" indent="3175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2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slide" Target="slides/slide78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3.xml"/><Relationship Id="rId47" Type="http://schemas.openxmlformats.org/officeDocument/2006/relationships/slide" Target="slides/slide8.xml"/><Relationship Id="rId63" Type="http://schemas.openxmlformats.org/officeDocument/2006/relationships/slide" Target="slides/slide24.xml"/><Relationship Id="rId68" Type="http://schemas.openxmlformats.org/officeDocument/2006/relationships/slide" Target="slides/slide29.xml"/><Relationship Id="rId84" Type="http://schemas.openxmlformats.org/officeDocument/2006/relationships/slide" Target="slides/slide45.xml"/><Relationship Id="rId89" Type="http://schemas.openxmlformats.org/officeDocument/2006/relationships/slide" Target="slides/slide50.xml"/><Relationship Id="rId112" Type="http://schemas.openxmlformats.org/officeDocument/2006/relationships/slide" Target="slides/slide73.xml"/><Relationship Id="rId133" Type="http://schemas.openxmlformats.org/officeDocument/2006/relationships/slide" Target="slides/slide94.xml"/><Relationship Id="rId138" Type="http://schemas.openxmlformats.org/officeDocument/2006/relationships/slide" Target="slides/slide99.xml"/><Relationship Id="rId154" Type="http://schemas.openxmlformats.org/officeDocument/2006/relationships/slide" Target="slides/slide115.xml"/><Relationship Id="rId159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68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4.xml"/><Relationship Id="rId58" Type="http://schemas.openxmlformats.org/officeDocument/2006/relationships/slide" Target="slides/slide19.xml"/><Relationship Id="rId74" Type="http://schemas.openxmlformats.org/officeDocument/2006/relationships/slide" Target="slides/slide35.xml"/><Relationship Id="rId79" Type="http://schemas.openxmlformats.org/officeDocument/2006/relationships/slide" Target="slides/slide40.xml"/><Relationship Id="rId102" Type="http://schemas.openxmlformats.org/officeDocument/2006/relationships/slide" Target="slides/slide63.xml"/><Relationship Id="rId123" Type="http://schemas.openxmlformats.org/officeDocument/2006/relationships/slide" Target="slides/slide84.xml"/><Relationship Id="rId128" Type="http://schemas.openxmlformats.org/officeDocument/2006/relationships/slide" Target="slides/slide89.xml"/><Relationship Id="rId144" Type="http://schemas.openxmlformats.org/officeDocument/2006/relationships/slide" Target="slides/slide105.xml"/><Relationship Id="rId149" Type="http://schemas.openxmlformats.org/officeDocument/2006/relationships/slide" Target="slides/slide110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1.xml"/><Relationship Id="rId95" Type="http://schemas.openxmlformats.org/officeDocument/2006/relationships/slide" Target="slides/slide56.xml"/><Relationship Id="rId160" Type="http://schemas.openxmlformats.org/officeDocument/2006/relationships/theme" Target="theme/theme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4.xml"/><Relationship Id="rId48" Type="http://schemas.openxmlformats.org/officeDocument/2006/relationships/slide" Target="slides/slide9.xml"/><Relationship Id="rId64" Type="http://schemas.openxmlformats.org/officeDocument/2006/relationships/slide" Target="slides/slide25.xml"/><Relationship Id="rId69" Type="http://schemas.openxmlformats.org/officeDocument/2006/relationships/slide" Target="slides/slide30.xml"/><Relationship Id="rId113" Type="http://schemas.openxmlformats.org/officeDocument/2006/relationships/slide" Target="slides/slide74.xml"/><Relationship Id="rId118" Type="http://schemas.openxmlformats.org/officeDocument/2006/relationships/slide" Target="slides/slide79.xml"/><Relationship Id="rId134" Type="http://schemas.openxmlformats.org/officeDocument/2006/relationships/slide" Target="slides/slide95.xml"/><Relationship Id="rId139" Type="http://schemas.openxmlformats.org/officeDocument/2006/relationships/slide" Target="slides/slide100.xml"/><Relationship Id="rId80" Type="http://schemas.openxmlformats.org/officeDocument/2006/relationships/slide" Target="slides/slide41.xml"/><Relationship Id="rId85" Type="http://schemas.openxmlformats.org/officeDocument/2006/relationships/slide" Target="slides/slide46.xml"/><Relationship Id="rId150" Type="http://schemas.openxmlformats.org/officeDocument/2006/relationships/slide" Target="slides/slide111.xml"/><Relationship Id="rId155" Type="http://schemas.openxmlformats.org/officeDocument/2006/relationships/slide" Target="slides/slide116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" Target="slides/slide20.xml"/><Relationship Id="rId103" Type="http://schemas.openxmlformats.org/officeDocument/2006/relationships/slide" Target="slides/slide64.xml"/><Relationship Id="rId108" Type="http://schemas.openxmlformats.org/officeDocument/2006/relationships/slide" Target="slides/slide69.xml"/><Relationship Id="rId124" Type="http://schemas.openxmlformats.org/officeDocument/2006/relationships/slide" Target="slides/slide85.xml"/><Relationship Id="rId129" Type="http://schemas.openxmlformats.org/officeDocument/2006/relationships/slide" Target="slides/slide90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.xml"/><Relationship Id="rId54" Type="http://schemas.openxmlformats.org/officeDocument/2006/relationships/slide" Target="slides/slide15.xml"/><Relationship Id="rId62" Type="http://schemas.openxmlformats.org/officeDocument/2006/relationships/slide" Target="slides/slide23.xml"/><Relationship Id="rId70" Type="http://schemas.openxmlformats.org/officeDocument/2006/relationships/slide" Target="slides/slide31.xml"/><Relationship Id="rId75" Type="http://schemas.openxmlformats.org/officeDocument/2006/relationships/slide" Target="slides/slide36.xml"/><Relationship Id="rId83" Type="http://schemas.openxmlformats.org/officeDocument/2006/relationships/slide" Target="slides/slide44.xml"/><Relationship Id="rId88" Type="http://schemas.openxmlformats.org/officeDocument/2006/relationships/slide" Target="slides/slide49.xml"/><Relationship Id="rId91" Type="http://schemas.openxmlformats.org/officeDocument/2006/relationships/slide" Target="slides/slide52.xml"/><Relationship Id="rId96" Type="http://schemas.openxmlformats.org/officeDocument/2006/relationships/slide" Target="slides/slide57.xml"/><Relationship Id="rId111" Type="http://schemas.openxmlformats.org/officeDocument/2006/relationships/slide" Target="slides/slide72.xml"/><Relationship Id="rId132" Type="http://schemas.openxmlformats.org/officeDocument/2006/relationships/slide" Target="slides/slide93.xml"/><Relationship Id="rId140" Type="http://schemas.openxmlformats.org/officeDocument/2006/relationships/slide" Target="slides/slide101.xml"/><Relationship Id="rId145" Type="http://schemas.openxmlformats.org/officeDocument/2006/relationships/slide" Target="slides/slide106.xml"/><Relationship Id="rId153" Type="http://schemas.openxmlformats.org/officeDocument/2006/relationships/slide" Target="slides/slide114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10.xml"/><Relationship Id="rId57" Type="http://schemas.openxmlformats.org/officeDocument/2006/relationships/slide" Target="slides/slide18.xml"/><Relationship Id="rId106" Type="http://schemas.openxmlformats.org/officeDocument/2006/relationships/slide" Target="slides/slide67.xml"/><Relationship Id="rId114" Type="http://schemas.openxmlformats.org/officeDocument/2006/relationships/slide" Target="slides/slide75.xml"/><Relationship Id="rId119" Type="http://schemas.openxmlformats.org/officeDocument/2006/relationships/slide" Target="slides/slide80.xml"/><Relationship Id="rId127" Type="http://schemas.openxmlformats.org/officeDocument/2006/relationships/slide" Target="slides/slide88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5.xml"/><Relationship Id="rId52" Type="http://schemas.openxmlformats.org/officeDocument/2006/relationships/slide" Target="slides/slide13.xml"/><Relationship Id="rId60" Type="http://schemas.openxmlformats.org/officeDocument/2006/relationships/slide" Target="slides/slide21.xml"/><Relationship Id="rId65" Type="http://schemas.openxmlformats.org/officeDocument/2006/relationships/slide" Target="slides/slide26.xml"/><Relationship Id="rId73" Type="http://schemas.openxmlformats.org/officeDocument/2006/relationships/slide" Target="slides/slide34.xml"/><Relationship Id="rId78" Type="http://schemas.openxmlformats.org/officeDocument/2006/relationships/slide" Target="slides/slide39.xml"/><Relationship Id="rId81" Type="http://schemas.openxmlformats.org/officeDocument/2006/relationships/slide" Target="slides/slide42.xml"/><Relationship Id="rId86" Type="http://schemas.openxmlformats.org/officeDocument/2006/relationships/slide" Target="slides/slide47.xml"/><Relationship Id="rId94" Type="http://schemas.openxmlformats.org/officeDocument/2006/relationships/slide" Target="slides/slide55.xml"/><Relationship Id="rId99" Type="http://schemas.openxmlformats.org/officeDocument/2006/relationships/slide" Target="slides/slide60.xml"/><Relationship Id="rId101" Type="http://schemas.openxmlformats.org/officeDocument/2006/relationships/slide" Target="slides/slide62.xml"/><Relationship Id="rId122" Type="http://schemas.openxmlformats.org/officeDocument/2006/relationships/slide" Target="slides/slide83.xml"/><Relationship Id="rId130" Type="http://schemas.openxmlformats.org/officeDocument/2006/relationships/slide" Target="slides/slide91.xml"/><Relationship Id="rId135" Type="http://schemas.openxmlformats.org/officeDocument/2006/relationships/slide" Target="slides/slide96.xml"/><Relationship Id="rId143" Type="http://schemas.openxmlformats.org/officeDocument/2006/relationships/slide" Target="slides/slide104.xml"/><Relationship Id="rId148" Type="http://schemas.openxmlformats.org/officeDocument/2006/relationships/slide" Target="slides/slide109.xml"/><Relationship Id="rId151" Type="http://schemas.openxmlformats.org/officeDocument/2006/relationships/slide" Target="slides/slide112.xml"/><Relationship Id="rId15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70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1.xml"/><Relationship Id="rId55" Type="http://schemas.openxmlformats.org/officeDocument/2006/relationships/slide" Target="slides/slide16.xml"/><Relationship Id="rId76" Type="http://schemas.openxmlformats.org/officeDocument/2006/relationships/slide" Target="slides/slide37.xml"/><Relationship Id="rId97" Type="http://schemas.openxmlformats.org/officeDocument/2006/relationships/slide" Target="slides/slide58.xml"/><Relationship Id="rId104" Type="http://schemas.openxmlformats.org/officeDocument/2006/relationships/slide" Target="slides/slide65.xml"/><Relationship Id="rId120" Type="http://schemas.openxmlformats.org/officeDocument/2006/relationships/slide" Target="slides/slide81.xml"/><Relationship Id="rId125" Type="http://schemas.openxmlformats.org/officeDocument/2006/relationships/slide" Target="slides/slide86.xml"/><Relationship Id="rId141" Type="http://schemas.openxmlformats.org/officeDocument/2006/relationships/slide" Target="slides/slide102.xml"/><Relationship Id="rId146" Type="http://schemas.openxmlformats.org/officeDocument/2006/relationships/slide" Target="slides/slide107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2.xml"/><Relationship Id="rId92" Type="http://schemas.openxmlformats.org/officeDocument/2006/relationships/slide" Target="slides/slide53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.xml"/><Relationship Id="rId45" Type="http://schemas.openxmlformats.org/officeDocument/2006/relationships/slide" Target="slides/slide6.xml"/><Relationship Id="rId66" Type="http://schemas.openxmlformats.org/officeDocument/2006/relationships/slide" Target="slides/slide27.xml"/><Relationship Id="rId87" Type="http://schemas.openxmlformats.org/officeDocument/2006/relationships/slide" Target="slides/slide48.xml"/><Relationship Id="rId110" Type="http://schemas.openxmlformats.org/officeDocument/2006/relationships/slide" Target="slides/slide71.xml"/><Relationship Id="rId115" Type="http://schemas.openxmlformats.org/officeDocument/2006/relationships/slide" Target="slides/slide76.xml"/><Relationship Id="rId131" Type="http://schemas.openxmlformats.org/officeDocument/2006/relationships/slide" Target="slides/slide92.xml"/><Relationship Id="rId136" Type="http://schemas.openxmlformats.org/officeDocument/2006/relationships/slide" Target="slides/slide97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22.xml"/><Relationship Id="rId82" Type="http://schemas.openxmlformats.org/officeDocument/2006/relationships/slide" Target="slides/slide43.xml"/><Relationship Id="rId152" Type="http://schemas.openxmlformats.org/officeDocument/2006/relationships/slide" Target="slides/slide113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7.xml"/><Relationship Id="rId77" Type="http://schemas.openxmlformats.org/officeDocument/2006/relationships/slide" Target="slides/slide38.xml"/><Relationship Id="rId100" Type="http://schemas.openxmlformats.org/officeDocument/2006/relationships/slide" Target="slides/slide61.xml"/><Relationship Id="rId105" Type="http://schemas.openxmlformats.org/officeDocument/2006/relationships/slide" Target="slides/slide66.xml"/><Relationship Id="rId126" Type="http://schemas.openxmlformats.org/officeDocument/2006/relationships/slide" Target="slides/slide87.xml"/><Relationship Id="rId147" Type="http://schemas.openxmlformats.org/officeDocument/2006/relationships/slide" Target="slides/slide108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2.xml"/><Relationship Id="rId72" Type="http://schemas.openxmlformats.org/officeDocument/2006/relationships/slide" Target="slides/slide33.xml"/><Relationship Id="rId93" Type="http://schemas.openxmlformats.org/officeDocument/2006/relationships/slide" Target="slides/slide54.xml"/><Relationship Id="rId98" Type="http://schemas.openxmlformats.org/officeDocument/2006/relationships/slide" Target="slides/slide59.xml"/><Relationship Id="rId121" Type="http://schemas.openxmlformats.org/officeDocument/2006/relationships/slide" Target="slides/slide82.xml"/><Relationship Id="rId142" Type="http://schemas.openxmlformats.org/officeDocument/2006/relationships/slide" Target="slides/slide103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7.xml"/><Relationship Id="rId67" Type="http://schemas.openxmlformats.org/officeDocument/2006/relationships/slide" Target="slides/slide28.xml"/><Relationship Id="rId116" Type="http://schemas.openxmlformats.org/officeDocument/2006/relationships/slide" Target="slides/slide77.xml"/><Relationship Id="rId137" Type="http://schemas.openxmlformats.org/officeDocument/2006/relationships/slide" Target="slides/slide98.xml"/><Relationship Id="rId15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regneark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-regneark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regneark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30"/>
      <c:rotY val="21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970990552706648E-2"/>
          <c:y val="0.22485991139873343"/>
          <c:w val="0.84405801889458731"/>
          <c:h val="0.7635882471392067"/>
        </c:manualLayout>
      </c:layout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spPr>
            <a:effectLst>
              <a:outerShdw blurRad="76200" dist="444500" dir="11100000" sx="118000" sy="118000" kx="800400" algn="br" rotWithShape="0">
                <a:schemeClr val="tx1">
                  <a:lumMod val="50000"/>
                  <a:lumOff val="50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  <a:bevelB/>
            </a:sp3d>
          </c:spPr>
          <c:explosion val="10"/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76200" dist="444500" dir="11100000" sx="118000" sy="118000" kx="800400" algn="br" rotWithShape="0">
                  <a:schemeClr val="tx1">
                    <a:lumMod val="50000"/>
                    <a:lumOff val="50000"/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Pt>
            <c:idx val="1"/>
            <c:bubble3D val="0"/>
            <c:explosion val="1"/>
            <c:spPr>
              <a:solidFill>
                <a:schemeClr val="accent2">
                  <a:lumMod val="75000"/>
                </a:schemeClr>
              </a:solidFill>
              <a:effectLst>
                <a:outerShdw blurRad="76200" dist="444500" dir="11100000" sx="118000" sy="118000" kx="800400" algn="br" rotWithShape="0">
                  <a:schemeClr val="tx1">
                    <a:lumMod val="50000"/>
                    <a:lumOff val="50000"/>
                    <a:alpha val="20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0.18550399858105443"/>
                  <c:y val="5.0854766137095893E-2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chemeClr val="tx1"/>
                        </a:solidFill>
                      </a:rPr>
                      <a:t>37%</a:t>
                    </a:r>
                    <a:endParaRPr lang="en-US" sz="40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25387030583346504"/>
                  <c:y val="-0.10669856127096994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>
                        <a:solidFill>
                          <a:schemeClr val="tx1"/>
                        </a:solidFill>
                      </a:rPr>
                      <a:t>63%</a:t>
                    </a:r>
                    <a:endParaRPr lang="en-US" sz="40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'Ark1'!$A$2:$A$3</c:f>
              <c:strCache>
                <c:ptCount val="2"/>
                <c:pt idx="0">
                  <c:v>Godkendt</c:v>
                </c:pt>
                <c:pt idx="1">
                  <c:v>Tilpasset tilsyn</c:v>
                </c:pt>
              </c:strCache>
            </c:strRef>
          </c:cat>
          <c:val>
            <c:numRef>
              <c:f>'Ark1'!$B$2:$B$3</c:f>
              <c:numCache>
                <c:formatCode>General</c:formatCode>
                <c:ptCount val="2"/>
                <c:pt idx="0">
                  <c:v>57</c:v>
                </c:pt>
                <c:pt idx="1">
                  <c:v>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cene3d>
          <a:camera prst="orthographicFront"/>
          <a:lightRig rig="threePt" dir="t"/>
        </a:scene3d>
        <a:sp3d>
          <a:bevelT prst="relaxedInset"/>
        </a:sp3d>
      </c:spPr>
    </c:plotArea>
    <c:legend>
      <c:legendPos val="t"/>
      <c:layout>
        <c:manualLayout>
          <c:xMode val="edge"/>
          <c:yMode val="edge"/>
          <c:x val="0.2611036639203832"/>
          <c:y val="0.16143605571603162"/>
          <c:w val="0.46092161787091895"/>
          <c:h val="8.7644949172314232E-2"/>
        </c:manualLayout>
      </c:layout>
      <c:overlay val="0"/>
    </c:legend>
    <c:plotVisOnly val="1"/>
    <c:dispBlanksAs val="zero"/>
    <c:showDLblsOverMax val="0"/>
  </c:chart>
  <c:spPr>
    <a:scene3d>
      <a:camera prst="orthographicFront"/>
      <a:lightRig rig="threePt" dir="t"/>
    </a:scene3d>
  </c:spPr>
  <c:txPr>
    <a:bodyPr/>
    <a:lstStyle/>
    <a:p>
      <a:pPr>
        <a:defRPr sz="1800"/>
      </a:pPr>
      <a:endParaRPr lang="da-DK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622784337093849E-2"/>
          <c:y val="0.16705142430061887"/>
          <c:w val="0.95677121733948833"/>
          <c:h val="0.83294857569938163"/>
        </c:manualLayout>
      </c:layout>
      <c:pie3D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Smiley 2011</c:v>
                </c:pt>
              </c:strCache>
            </c:strRef>
          </c:tx>
          <c:spPr>
            <a:effectLst>
              <a:outerShdw blurRad="50800" dist="50800" dir="5400000" algn="ctr" rotWithShape="0">
                <a:schemeClr val="tx1">
                  <a:lumMod val="65000"/>
                  <a:lumOff val="35000"/>
                </a:schemeClr>
              </a:outerShdw>
            </a:effectLst>
            <a:scene3d>
              <a:camera prst="orthographicFront"/>
              <a:lightRig rig="threePt" dir="t"/>
            </a:scene3d>
            <a:sp3d prstMaterial="metal">
              <a:bevelT/>
            </a:sp3d>
          </c:spPr>
          <c:explosion val="25"/>
          <c:dPt>
            <c:idx val="0"/>
            <c:bubble3D val="0"/>
            <c:explosion val="20"/>
            <c:spPr>
              <a:solidFill>
                <a:srgbClr val="1F497D">
                  <a:lumMod val="50000"/>
                </a:srgbClr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1"/>
            <c:bubble3D val="0"/>
            <c:explosion val="0"/>
          </c:dPt>
          <c:dPt>
            <c:idx val="2"/>
            <c:bubble3D val="0"/>
            <c:explosion val="20"/>
            <c:spPr>
              <a:solidFill>
                <a:srgbClr val="FFFF00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Pt>
            <c:idx val="3"/>
            <c:bubble3D val="0"/>
            <c:explosion val="20"/>
            <c:spPr>
              <a:solidFill>
                <a:srgbClr val="C00000"/>
              </a:solidFill>
              <a:effectLst>
                <a:outerShdw blurRad="50800" dist="50800" dir="5400000" algn="ctr" rotWithShape="0">
                  <a:schemeClr val="tx1">
                    <a:lumMod val="65000"/>
                    <a:lumOff val="35000"/>
                  </a:schemeClr>
                </a:outerShdw>
              </a:effectLst>
              <a:scene3d>
                <a:camera prst="orthographicFront"/>
                <a:lightRig rig="threePt" dir="t"/>
              </a:scene3d>
              <a:sp3d prstMaterial="metal">
                <a:bevelT/>
              </a:sp3d>
            </c:spPr>
          </c:dPt>
          <c:dLbls>
            <c:dLbl>
              <c:idx val="0"/>
              <c:layout>
                <c:manualLayout>
                  <c:x val="8.0657944136475323E-3"/>
                  <c:y val="-4.67957828533957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9851841174735374E-2"/>
                  <c:y val="-3.065140458648226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/>
                        </a:solidFill>
                      </a:rPr>
                      <a:t>80%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2370004865360879E-3"/>
                  <c:y val="-2.248903238393567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1.0453220714939721E-2"/>
                  <c:y val="-0.1037110375269956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scene3d>
                <a:camera prst="orthographicFront"/>
                <a:lightRig rig="threePt" dir="t"/>
              </a:scene3d>
              <a:sp3d prstMaterial="softEdge">
                <a:bevelT/>
              </a:sp3d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da-DK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>
                  <a:solidFill>
                    <a:sysClr val="window" lastClr="FFFFFF"/>
                  </a:solidFill>
                </a:ln>
              </c:spPr>
            </c:leaderLines>
          </c:dLbls>
          <c:cat>
            <c:strRef>
              <c:f>'Ark1'!$A$2:$A$5</c:f>
              <c:strCache>
                <c:ptCount val="4"/>
                <c:pt idx="0">
                  <c:v>Krone</c:v>
                </c:pt>
                <c:pt idx="1">
                  <c:v>Grøn</c:v>
                </c:pt>
                <c:pt idx="2">
                  <c:v>Gul</c:v>
                </c:pt>
                <c:pt idx="3">
                  <c:v>Rød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56</c:v>
                </c:pt>
                <c:pt idx="1">
                  <c:v>808</c:v>
                </c:pt>
                <c:pt idx="2">
                  <c:v>103</c:v>
                </c:pt>
                <c:pt idx="3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scene3d>
          <a:camera prst="orthographicFront"/>
          <a:lightRig rig="threePt" dir="t"/>
        </a:scene3d>
        <a:sp3d>
          <a:bevelT/>
        </a:sp3d>
      </c:spPr>
    </c:plotArea>
    <c:legend>
      <c:legendPos val="t"/>
      <c:layout>
        <c:manualLayout>
          <c:xMode val="edge"/>
          <c:yMode val="edge"/>
          <c:x val="0.29206022127809567"/>
          <c:y val="0.17206760224473702"/>
          <c:w val="0.38851178892000526"/>
          <c:h val="5.9697127148474034E-2"/>
        </c:manualLayout>
      </c:layout>
      <c:overlay val="0"/>
      <c:spPr>
        <a:noFill/>
      </c:spPr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da-DK"/>
        </a:p>
      </c:txPr>
    </c:legend>
    <c:plotVisOnly val="1"/>
    <c:dispBlanksAs val="zero"/>
    <c:showDLblsOverMax val="0"/>
  </c:chart>
  <c:spPr>
    <a:noFill/>
    <a:scene3d>
      <a:camera prst="orthographicFront"/>
      <a:lightRig rig="threePt" dir="t"/>
    </a:scene3d>
  </c:spPr>
  <c:txPr>
    <a:bodyPr/>
    <a:lstStyle/>
    <a:p>
      <a:pPr>
        <a:defRPr sz="1800"/>
      </a:pPr>
      <a:endParaRPr lang="da-DK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180649544347613E-2"/>
          <c:y val="6.6442552868429719E-2"/>
          <c:w val="0.82682872994446044"/>
          <c:h val="0.76772970737147495"/>
        </c:manualLayout>
      </c:layout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Kolonne2</c:v>
                </c:pt>
              </c:strCache>
            </c:strRef>
          </c:tx>
          <c:spPr>
            <a:ln w="63500" cap="flat">
              <a:solidFill>
                <a:srgbClr val="C00000"/>
              </a:solidFill>
              <a:miter lim="800000"/>
            </a:ln>
            <a:effectLst/>
          </c:spPr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'Ark1'!$B$2:$B$8</c:f>
              <c:numCache>
                <c:formatCode>General</c:formatCode>
                <c:ptCount val="7"/>
                <c:pt idx="0">
                  <c:v>3636</c:v>
                </c:pt>
                <c:pt idx="1">
                  <c:v>4183</c:v>
                </c:pt>
                <c:pt idx="2">
                  <c:v>4335</c:v>
                </c:pt>
                <c:pt idx="3">
                  <c:v>2595</c:v>
                </c:pt>
                <c:pt idx="4">
                  <c:v>2275</c:v>
                </c:pt>
                <c:pt idx="6">
                  <c:v>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Kolonne3</c:v>
                </c:pt>
              </c:strCache>
            </c:strRef>
          </c:tx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'Ark1'!$C$2:$C$8</c:f>
              <c:numCache>
                <c:formatCode>General</c:formatCode>
                <c:ptCount val="7"/>
              </c:numCache>
            </c:numRef>
          </c:val>
          <c:smooth val="0"/>
        </c:ser>
        <c:ser>
          <c:idx val="2"/>
          <c:order val="2"/>
          <c:tx>
            <c:strRef>
              <c:f>'Ark1'!$D$1</c:f>
              <c:strCache>
                <c:ptCount val="1"/>
                <c:pt idx="0">
                  <c:v>Kolonne4</c:v>
                </c:pt>
              </c:strCache>
            </c:strRef>
          </c:tx>
          <c:marker>
            <c:symbol val="none"/>
          </c:marker>
          <c:cat>
            <c:numRef>
              <c:f>'Ark1'!$A$2:$A$8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'Ark1'!$D$2:$D$8</c:f>
              <c:numCache>
                <c:formatCode>General</c:formatCode>
                <c:ptCount val="7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973184"/>
        <c:axId val="76974720"/>
      </c:lineChart>
      <c:catAx>
        <c:axId val="76973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a-DK"/>
          </a:p>
        </c:txPr>
        <c:crossAx val="76974720"/>
        <c:crosses val="autoZero"/>
        <c:auto val="1"/>
        <c:lblAlgn val="ctr"/>
        <c:lblOffset val="100"/>
        <c:noMultiLvlLbl val="0"/>
      </c:catAx>
      <c:valAx>
        <c:axId val="76974720"/>
        <c:scaling>
          <c:orientation val="minMax"/>
          <c:max val="5000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da-DK"/>
          </a:p>
        </c:txPr>
        <c:crossAx val="76973184"/>
        <c:crosses val="autoZero"/>
        <c:crossBetween val="midCat"/>
        <c:majorUnit val="1000"/>
      </c:valAx>
      <c:spPr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soft" dir="t"/>
        </a:scene3d>
        <a:sp3d prstMaterial="metal">
          <a:bevelT w="63500" h="25400" prst="slope"/>
          <a:bevelB/>
        </a:sp3d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da-DK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0.25439</cdr:x>
      <cdr:y>0.0375</cdr:y>
    </cdr:from>
    <cdr:to>
      <cdr:x>0.76316</cdr:x>
      <cdr:y>0.15</cdr:y>
    </cdr:to>
    <cdr:sp macro="" textlink="">
      <cdr:nvSpPr>
        <cdr:cNvPr id="2" name="Tekstboks 1"/>
        <cdr:cNvSpPr txBox="1"/>
      </cdr:nvSpPr>
      <cdr:spPr>
        <a:xfrm xmlns:a="http://schemas.openxmlformats.org/drawingml/2006/main">
          <a:off x="2088232" y="216024"/>
          <a:ext cx="417646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3200" b="1" dirty="0" smtClean="0">
              <a:solidFill>
                <a:schemeClr val="lt1"/>
              </a:solidFill>
            </a:rPr>
            <a:t>154 </a:t>
          </a:r>
          <a:r>
            <a:rPr lang="en-US" sz="3200" b="1" dirty="0" err="1" smtClean="0">
              <a:solidFill>
                <a:schemeClr val="lt1"/>
              </a:solidFill>
            </a:rPr>
            <a:t>Screeninger</a:t>
          </a:r>
          <a:r>
            <a:rPr lang="en-US" sz="3200" b="1" dirty="0" smtClean="0">
              <a:solidFill>
                <a:schemeClr val="lt1"/>
              </a:solidFill>
            </a:rPr>
            <a:t> i 2011</a:t>
          </a:r>
          <a:endParaRPr lang="en-US" sz="3200" b="1" dirty="0" smtClean="0"/>
        </a:p>
        <a:p xmlns:a="http://schemas.openxmlformats.org/drawingml/2006/main">
          <a:endParaRPr lang="da-DK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</cdr:x>
      <cdr:y>0.0122</cdr:y>
    </cdr:from>
    <cdr:to>
      <cdr:x>0.66818</cdr:x>
      <cdr:y>0.10311</cdr:y>
    </cdr:to>
    <cdr:sp macro="" textlink="">
      <cdr:nvSpPr>
        <cdr:cNvPr id="2" name="Tekstboks 1"/>
        <cdr:cNvSpPr txBox="1"/>
      </cdr:nvSpPr>
      <cdr:spPr>
        <a:xfrm xmlns:a="http://schemas.openxmlformats.org/drawingml/2006/main">
          <a:off x="2088232" y="72008"/>
          <a:ext cx="3493027" cy="536793"/>
        </a:xfrm>
        <a:prstGeom xmlns:a="http://schemas.openxmlformats.org/drawingml/2006/main" prst="rect">
          <a:avLst/>
        </a:prstGeom>
        <a:noFill xmlns:a="http://schemas.openxmlformats.org/drawingml/2006/main"/>
        <a:scene3d xmlns:a="http://schemas.openxmlformats.org/drawingml/2006/main">
          <a:camera prst="orthographicFront">
            <a:rot lat="0" lon="0" rev="0"/>
          </a:camera>
          <a:lightRig rig="threePt" dir="t">
            <a:rot lat="0" lon="0" rev="1200000"/>
          </a:lightRig>
        </a:scene3d>
        <a:sp3d xmlns:a="http://schemas.openxmlformats.org/drawingml/2006/main" prstMaterial="metal">
          <a:bevelT w="63500" h="25400"/>
        </a:sp3d>
      </cdr:spPr>
      <cdr:style>
        <a:lnRef xmlns:a="http://schemas.openxmlformats.org/drawingml/2006/main" idx="0">
          <a:schemeClr val="accent3"/>
        </a:lnRef>
        <a:fillRef xmlns:a="http://schemas.openxmlformats.org/drawingml/2006/main" idx="3">
          <a:schemeClr val="accent3"/>
        </a:fillRef>
        <a:effectRef xmlns:a="http://schemas.openxmlformats.org/drawingml/2006/main" idx="3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3200" b="1" dirty="0" smtClean="0"/>
            <a:t>Smiley 2011</a:t>
          </a:r>
        </a:p>
        <a:p xmlns:a="http://schemas.openxmlformats.org/drawingml/2006/main">
          <a:endParaRPr lang="da-DK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5DFFEB-20A4-4DCB-9B47-88485FE56861}" type="datetimeFigureOut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0064D3-20F3-4B35-BD63-B2100276790F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13937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EB7C23-9598-4773-BC44-CE6631C4C5DC}" type="datetimeFigureOut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a-DK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04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33755E-5866-44E0-9BF8-13F50BABEDD4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68603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60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135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653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177" algn="l" defTabSz="9130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  <a:defRPr/>
            </a:pPr>
            <a:fld id="{D64B5449-B88B-4ED1-BD77-604BA8433D17}" type="slidenum">
              <a:rPr lang="da-DK"/>
              <a:pPr defTabSz="912813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DB2E-B13A-4DCD-8B00-FAEF29DCE5B3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22FB-71E2-4F21-A65C-45B3B81D1BA3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A0409-A597-45E8-B8B5-6F756517FA80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3032B-95ED-4BD8-9089-3FCD46855286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7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7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CC05-1B48-4012-8273-DB081CA820AC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6AA87-7247-44C3-9E0E-C8BFCB63F2B1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Arbejdsmiljøroadshow 2012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6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2471-013B-487E-95EF-EB2A073FABC8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/>
              <a:t>Arbejdsmiljøroadshow 2012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0FA23-4101-493C-95F0-0A3C215E7EA4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8F84A-E07B-4B94-A1B6-7E614721525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5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5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0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1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6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1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AF553-CED8-4986-A0F8-119A262479EC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BF110-5A59-4BC3-AEA3-E3134039394A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C1F7-F28D-4415-80EB-0C520C9EB55E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D93E-F955-4405-997B-ADDA3DB00B18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4" indent="0">
              <a:buNone/>
              <a:defRPr sz="2000" b="1"/>
            </a:lvl2pPr>
            <a:lvl3pPr marL="913040" indent="0">
              <a:buNone/>
              <a:defRPr sz="1800" b="1"/>
            </a:lvl3pPr>
            <a:lvl4pPr marL="1369570" indent="0">
              <a:buNone/>
              <a:defRPr sz="1600" b="1"/>
            </a:lvl4pPr>
            <a:lvl5pPr marL="1826089" indent="0">
              <a:buNone/>
              <a:defRPr sz="1600" b="1"/>
            </a:lvl5pPr>
            <a:lvl6pPr marL="2282607" indent="0">
              <a:buNone/>
              <a:defRPr sz="1600" b="1"/>
            </a:lvl6pPr>
            <a:lvl7pPr marL="2739135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14" indent="0">
              <a:buNone/>
              <a:defRPr sz="2000" b="1"/>
            </a:lvl2pPr>
            <a:lvl3pPr marL="913040" indent="0">
              <a:buNone/>
              <a:defRPr sz="1800" b="1"/>
            </a:lvl3pPr>
            <a:lvl4pPr marL="1369570" indent="0">
              <a:buNone/>
              <a:defRPr sz="1600" b="1"/>
            </a:lvl4pPr>
            <a:lvl5pPr marL="1826089" indent="0">
              <a:buNone/>
              <a:defRPr sz="1600" b="1"/>
            </a:lvl5pPr>
            <a:lvl6pPr marL="2282607" indent="0">
              <a:buNone/>
              <a:defRPr sz="1600" b="1"/>
            </a:lvl6pPr>
            <a:lvl7pPr marL="2739135" indent="0">
              <a:buNone/>
              <a:defRPr sz="1600" b="1"/>
            </a:lvl7pPr>
            <a:lvl8pPr marL="3195653" indent="0">
              <a:buNone/>
              <a:defRPr sz="1600" b="1"/>
            </a:lvl8pPr>
            <a:lvl9pPr marL="365217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E1238-E81B-42C5-A24B-A4BC80BBE1F3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BACD0-1281-446E-AC2D-36956C8E18F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7FEA8-85D2-4E44-B2A4-F03E110364CF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BC8D-131E-4D69-AFAD-46B2C7DF429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F883E-765D-4B21-A9FA-66CF7F1EC25F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8B12A-99F0-4FAA-9EB9-2DF36F81CE3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14" indent="0">
              <a:buNone/>
              <a:defRPr sz="1200"/>
            </a:lvl2pPr>
            <a:lvl3pPr marL="913040" indent="0">
              <a:buNone/>
              <a:defRPr sz="1000"/>
            </a:lvl3pPr>
            <a:lvl4pPr marL="1369570" indent="0">
              <a:buNone/>
              <a:defRPr sz="900"/>
            </a:lvl4pPr>
            <a:lvl5pPr marL="1826089" indent="0">
              <a:buNone/>
              <a:defRPr sz="900"/>
            </a:lvl5pPr>
            <a:lvl6pPr marL="2282607" indent="0">
              <a:buNone/>
              <a:defRPr sz="900"/>
            </a:lvl6pPr>
            <a:lvl7pPr marL="2739135" indent="0">
              <a:buNone/>
              <a:defRPr sz="900"/>
            </a:lvl7pPr>
            <a:lvl8pPr marL="3195653" indent="0">
              <a:buNone/>
              <a:defRPr sz="900"/>
            </a:lvl8pPr>
            <a:lvl9pPr marL="36521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C13F3-0C85-4FC7-B33D-1308AD818FF3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D5B30-5218-4079-9C2E-35D611D49EF5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514" indent="0">
              <a:buNone/>
              <a:defRPr sz="2800"/>
            </a:lvl2pPr>
            <a:lvl3pPr marL="913040" indent="0">
              <a:buNone/>
              <a:defRPr sz="2400"/>
            </a:lvl3pPr>
            <a:lvl4pPr marL="1369570" indent="0">
              <a:buNone/>
              <a:defRPr sz="2000"/>
            </a:lvl4pPr>
            <a:lvl5pPr marL="1826089" indent="0">
              <a:buNone/>
              <a:defRPr sz="2000"/>
            </a:lvl5pPr>
            <a:lvl6pPr marL="2282607" indent="0">
              <a:buNone/>
              <a:defRPr sz="2000"/>
            </a:lvl6pPr>
            <a:lvl7pPr marL="2739135" indent="0">
              <a:buNone/>
              <a:defRPr sz="2000"/>
            </a:lvl7pPr>
            <a:lvl8pPr marL="3195653" indent="0">
              <a:buNone/>
              <a:defRPr sz="2000"/>
            </a:lvl8pPr>
            <a:lvl9pPr marL="3652177" indent="0">
              <a:buNone/>
              <a:defRPr sz="2000"/>
            </a:lvl9pPr>
          </a:lstStyle>
          <a:p>
            <a:pPr lvl="0"/>
            <a:endParaRPr lang="da-DK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14" indent="0">
              <a:buNone/>
              <a:defRPr sz="1200"/>
            </a:lvl2pPr>
            <a:lvl3pPr marL="913040" indent="0">
              <a:buNone/>
              <a:defRPr sz="1000"/>
            </a:lvl3pPr>
            <a:lvl4pPr marL="1369570" indent="0">
              <a:buNone/>
              <a:defRPr sz="900"/>
            </a:lvl4pPr>
            <a:lvl5pPr marL="1826089" indent="0">
              <a:buNone/>
              <a:defRPr sz="900"/>
            </a:lvl5pPr>
            <a:lvl6pPr marL="2282607" indent="0">
              <a:buNone/>
              <a:defRPr sz="900"/>
            </a:lvl6pPr>
            <a:lvl7pPr marL="2739135" indent="0">
              <a:buNone/>
              <a:defRPr sz="900"/>
            </a:lvl7pPr>
            <a:lvl8pPr marL="3195653" indent="0">
              <a:buNone/>
              <a:defRPr sz="900"/>
            </a:lvl8pPr>
            <a:lvl9pPr marL="365217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68CF5-7700-4C0F-9C5E-241AB313FF18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82FE-28C3-4F42-AF55-CE85BF59580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2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8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9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30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3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2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3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4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5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6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7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8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9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40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2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3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4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5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6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7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48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49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50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5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2" tIns="45652" rIns="91302" bIns="4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a-DK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02" tIns="45652" rIns="91302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 defTabSz="913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B5D7EB-83BE-4ED5-904D-E47334AD55E5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 defTabSz="913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 defTabSz="91304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70A758-C6D5-4AFE-850B-49C38BCEA807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7013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756" r:id="rId2"/>
    <p:sldLayoutId id="2147483757" r:id="rId3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9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3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302" tIns="45652" rIns="91302" bIns="456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9"/>
            <a:ext cx="8229600" cy="4525963"/>
          </a:xfrm>
          <a:prstGeom prst="rect">
            <a:avLst/>
          </a:prstGeom>
        </p:spPr>
        <p:txBody>
          <a:bodyPr vert="horz" lIns="91302" tIns="45652" rIns="91302" bIns="456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5CA17F7C-275A-4702-AFC7-87A2ECA09DE2}" type="datetime1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79"/>
            <a:ext cx="2895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r>
              <a:rPr lang="da-DK" dirty="0" smtClean="0">
                <a:solidFill>
                  <a:prstClr val="white">
                    <a:tint val="75000"/>
                  </a:prstClr>
                </a:solidFill>
                <a:latin typeface="Calibri"/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9"/>
            <a:ext cx="2133600" cy="365125"/>
          </a:xfrm>
          <a:prstGeom prst="rect">
            <a:avLst/>
          </a:prstGeom>
        </p:spPr>
        <p:txBody>
          <a:bodyPr vert="horz" lIns="91302" tIns="45652" rIns="91302" bIns="456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40" fontAlgn="auto">
              <a:spcBef>
                <a:spcPts val="0"/>
              </a:spcBef>
              <a:spcAft>
                <a:spcPts val="0"/>
              </a:spcAft>
            </a:pPr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3040" fontAlgn="auto">
                <a:spcBef>
                  <a:spcPts val="0"/>
                </a:spcBef>
                <a:spcAft>
                  <a:spcPts val="0"/>
                </a:spcAft>
              </a:pPr>
              <a:t>‹nr.›</a:t>
            </a:fld>
            <a:endParaRPr lang="da-DK" dirty="0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5" r:id="rId1"/>
  </p:sldLayoutIdLst>
  <p:hf hdr="0"/>
  <p:txStyles>
    <p:titleStyle>
      <a:lvl1pPr algn="ctr" defTabSz="91304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98" indent="-342398" algn="l" defTabSz="91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48" indent="-285333" algn="l" defTabSz="91304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03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823" indent="-228256" algn="l" defTabSz="91304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355" indent="-228256" algn="l" defTabSz="91304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874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92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18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31" indent="-228256" algn="l" defTabSz="91304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14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4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570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089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0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135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653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177" algn="l" defTabSz="9130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0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o-code.dk/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-bar.dk/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0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Arbejdsmiljøroadshow 2012</a:t>
            </a:r>
          </a:p>
        </p:txBody>
      </p:sp>
      <p:sp>
        <p:nvSpPr>
          <p:cNvPr id="15362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Velkommen til Arbejdsmiljøroadshow 2012.</a:t>
            </a:r>
          </a:p>
          <a:p>
            <a:pPr eaLnBrk="1" hangingPunct="1"/>
            <a:endParaRPr lang="da-DK" smtClean="0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B046C0-1705-4199-8D3A-17500CE401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FEA662-0AD7-435D-86FE-F7B1E456CE68}" type="slidenum">
              <a:rPr lang="da-DK"/>
              <a:pPr>
                <a:defRPr/>
              </a:pPr>
              <a:t>1</a:t>
            </a:fld>
            <a:endParaRPr lang="da-DK" dirty="0"/>
          </a:p>
        </p:txBody>
      </p:sp>
      <p:pic>
        <p:nvPicPr>
          <p:cNvPr id="15366" name="Picture 14" descr="br_ind_sto_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27813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971600" y="1700808"/>
            <a:ext cx="7056784" cy="31393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  <a:cs typeface="+mj-cs"/>
                <a:sym typeface="Gill Sans" pitchFamily="-32" charset="0"/>
              </a:rPr>
              <a:t>Status på arbejdsmiljøet i branchen</a:t>
            </a:r>
            <a:endParaRPr kumimoji="0" lang="da-DK" sz="6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95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505504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r>
              <a:rPr lang="da-DK" dirty="0"/>
              <a:t>1 Få medarbejderne på banen</a:t>
            </a:r>
          </a:p>
          <a:p>
            <a:pPr marL="399450" lvl="1" indent="0">
              <a:buNone/>
            </a:pPr>
            <a:r>
              <a:rPr lang="da-DK" dirty="0" smtClean="0"/>
              <a:t>Omhandler fordele ved at få medarbejdernes idéer frem. Og hvordan dette kan ske i praksis:</a:t>
            </a:r>
          </a:p>
          <a:p>
            <a:pPr marL="798905" lvl="2" indent="0">
              <a:buNone/>
            </a:pPr>
            <a:r>
              <a:rPr lang="da-DK" dirty="0" smtClean="0"/>
              <a:t>Tavlemøder</a:t>
            </a:r>
          </a:p>
          <a:p>
            <a:pPr marL="798905" lvl="2" indent="0">
              <a:buNone/>
            </a:pPr>
            <a:r>
              <a:rPr lang="da-DK" dirty="0" smtClean="0"/>
              <a:t>Idéregistrering og forslagskasser</a:t>
            </a:r>
          </a:p>
          <a:p>
            <a:pPr marL="798905" lvl="2" indent="0">
              <a:buNone/>
            </a:pPr>
            <a:r>
              <a:rPr lang="da-DK" dirty="0" smtClean="0"/>
              <a:t>Optimering af planlægningsmøder</a:t>
            </a:r>
          </a:p>
          <a:p>
            <a:pPr marL="0" indent="0">
              <a:buNone/>
            </a:pPr>
            <a:endParaRPr lang="da-DK" dirty="0" smtClean="0"/>
          </a:p>
          <a:p>
            <a:pPr marL="0" lvl="1" indent="0">
              <a:buNone/>
            </a:pPr>
            <a:r>
              <a:rPr lang="da-DK" dirty="0"/>
              <a:t>2 Inddrag medarbejderne i løsningerne</a:t>
            </a:r>
          </a:p>
          <a:p>
            <a:pPr marL="399450" lvl="1" indent="0">
              <a:buNone/>
            </a:pPr>
            <a:r>
              <a:rPr lang="da-DK" dirty="0" smtClean="0"/>
              <a:t>Beskriver hvorfor og hvordan medarbejdere inddrages i løsninger</a:t>
            </a:r>
          </a:p>
          <a:p>
            <a:pPr marL="798905" lvl="2" indent="0">
              <a:buNone/>
            </a:pPr>
            <a:r>
              <a:rPr lang="da-DK" dirty="0" smtClean="0"/>
              <a:t>Medarbejdere finder løsningerne</a:t>
            </a:r>
          </a:p>
          <a:p>
            <a:pPr marL="798905" lvl="2" indent="0">
              <a:buNone/>
            </a:pPr>
            <a:r>
              <a:rPr lang="da-DK" dirty="0" smtClean="0"/>
              <a:t>Medarbejderne fastsætter arbejdsmiljøregler</a:t>
            </a:r>
            <a:endParaRPr lang="da-DK" dirty="0"/>
          </a:p>
          <a:p>
            <a:pPr marL="798905" lvl="2" indent="0">
              <a:buNone/>
            </a:pPr>
            <a:endParaRPr lang="da-DK" dirty="0" smtClean="0"/>
          </a:p>
          <a:p>
            <a:pPr marL="798905" lvl="2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100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5484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64952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da-DK" dirty="0"/>
              <a:t>3 Opbygning af </a:t>
            </a:r>
            <a:r>
              <a:rPr lang="da-DK" dirty="0" smtClean="0"/>
              <a:t>arbejdsmiljøarbejdet</a:t>
            </a:r>
          </a:p>
          <a:p>
            <a:pPr marL="399455" lvl="2" indent="0">
              <a:buNone/>
            </a:pPr>
            <a:r>
              <a:rPr lang="da-DK" dirty="0" smtClean="0"/>
              <a:t>Omhandler former til at supplere og styrke arbejdsmiljøarbejdet ved hjælp af medarbejdere i og uden for den formelle Arbejdsmiljøorganisation</a:t>
            </a:r>
          </a:p>
          <a:p>
            <a:pPr marL="855975" lvl="3" indent="0">
              <a:buNone/>
            </a:pPr>
            <a:r>
              <a:rPr lang="da-DK" dirty="0" smtClean="0"/>
              <a:t>Sikkerhedsmedhjælperen</a:t>
            </a:r>
          </a:p>
          <a:p>
            <a:pPr marL="855975" lvl="3" indent="0">
              <a:buNone/>
            </a:pPr>
            <a:r>
              <a:rPr lang="da-DK" dirty="0" smtClean="0"/>
              <a:t>Trivselsmedarbejderen</a:t>
            </a:r>
          </a:p>
          <a:p>
            <a:pPr marL="855975" lvl="3" indent="0">
              <a:buNone/>
            </a:pPr>
            <a:r>
              <a:rPr lang="da-DK" dirty="0" smtClean="0"/>
              <a:t>Interne Arbejdsmiljøspecialister</a:t>
            </a:r>
          </a:p>
          <a:p>
            <a:pPr marL="855975" lvl="3" indent="0">
              <a:buNone/>
            </a:pPr>
            <a:r>
              <a:rPr lang="da-DK" dirty="0" smtClean="0"/>
              <a:t>Tværfaglighed i arbejdsmiljøorganisationen</a:t>
            </a:r>
          </a:p>
          <a:p>
            <a:pPr marL="0" lvl="1" indent="0">
              <a:buNone/>
            </a:pPr>
            <a:endParaRPr lang="da-DK" sz="1400" dirty="0"/>
          </a:p>
          <a:p>
            <a:pPr marL="0" lvl="1" indent="0">
              <a:buNone/>
            </a:pPr>
            <a:r>
              <a:rPr lang="da-DK" dirty="0"/>
              <a:t>4 Ledelse</a:t>
            </a:r>
          </a:p>
          <a:p>
            <a:pPr marL="399455" lvl="2" indent="0">
              <a:buNone/>
            </a:pPr>
            <a:r>
              <a:rPr lang="da-DK" dirty="0" smtClean="0"/>
              <a:t>Beskriver hvad der kræves af ledere mht. synlighed og engagement for at lykkes med arbejdsmiljøindsatsen</a:t>
            </a:r>
          </a:p>
          <a:p>
            <a:pPr marL="855975" lvl="3" indent="0">
              <a:buNone/>
            </a:pPr>
            <a:r>
              <a:rPr lang="da-DK" dirty="0" smtClean="0"/>
              <a:t>Ledere og mellemlederes rolle</a:t>
            </a:r>
          </a:p>
          <a:p>
            <a:pPr marL="855975" lvl="3" indent="0">
              <a:buNone/>
            </a:pPr>
            <a:r>
              <a:rPr lang="da-DK" dirty="0" smtClean="0"/>
              <a:t>Lederen er rollemodel</a:t>
            </a:r>
          </a:p>
          <a:p>
            <a:pPr marL="855975" lvl="3" indent="0">
              <a:buNone/>
            </a:pPr>
            <a:r>
              <a:rPr lang="da-DK" dirty="0" smtClean="0"/>
              <a:t>Safety </a:t>
            </a:r>
            <a:r>
              <a:rPr lang="da-DK" dirty="0" err="1"/>
              <a:t>W</a:t>
            </a:r>
            <a:r>
              <a:rPr lang="da-DK" dirty="0" err="1" smtClean="0"/>
              <a:t>alk</a:t>
            </a:r>
            <a:endParaRPr lang="da-DK" dirty="0" smtClean="0"/>
          </a:p>
          <a:p>
            <a:pPr marL="855975" lvl="3" indent="0">
              <a:buNone/>
            </a:pPr>
            <a:r>
              <a:rPr lang="da-DK" dirty="0" smtClean="0"/>
              <a:t>Motivation og bonus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101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8458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Værktøjskasserne er baseret på erfaringer fra syv virksomheder. Disse beskrives bagest i pjecen.</a:t>
            </a:r>
          </a:p>
          <a:p>
            <a:pPr marL="399450" lvl="1" indent="0" algn="ctr">
              <a:buNone/>
            </a:pPr>
            <a:r>
              <a:rPr lang="da-DK" dirty="0" err="1" smtClean="0"/>
              <a:t>MidtLab</a:t>
            </a:r>
            <a:endParaRPr lang="da-DK" dirty="0" smtClean="0"/>
          </a:p>
          <a:p>
            <a:pPr marL="399450" lvl="1" indent="0" algn="ctr">
              <a:buNone/>
            </a:pPr>
            <a:r>
              <a:rPr lang="da-DK" dirty="0" smtClean="0"/>
              <a:t>SCA </a:t>
            </a:r>
            <a:r>
              <a:rPr lang="da-DK" dirty="0" err="1" smtClean="0"/>
              <a:t>Packaging</a:t>
            </a:r>
            <a:r>
              <a:rPr lang="da-DK" dirty="0" smtClean="0"/>
              <a:t> Denmark A/S</a:t>
            </a:r>
          </a:p>
          <a:p>
            <a:pPr marL="399450" lvl="1" indent="0" algn="ctr">
              <a:buNone/>
            </a:pPr>
            <a:r>
              <a:rPr lang="da-DK" dirty="0" smtClean="0"/>
              <a:t>Vingefabrikken Vestas Blades</a:t>
            </a:r>
          </a:p>
          <a:p>
            <a:pPr marL="399450" lvl="1" indent="0" algn="ctr">
              <a:buNone/>
            </a:pPr>
            <a:r>
              <a:rPr lang="da-DK" dirty="0" err="1" smtClean="0"/>
              <a:t>Modulex</a:t>
            </a:r>
            <a:r>
              <a:rPr lang="da-DK" dirty="0" smtClean="0"/>
              <a:t> A/S</a:t>
            </a:r>
          </a:p>
          <a:p>
            <a:pPr marL="399450" lvl="1" indent="0" algn="ctr">
              <a:buNone/>
            </a:pPr>
            <a:r>
              <a:rPr lang="da-DK" dirty="0" err="1" smtClean="0"/>
              <a:t>Solae</a:t>
            </a:r>
            <a:r>
              <a:rPr lang="da-DK" dirty="0" smtClean="0"/>
              <a:t> Denmark A/S</a:t>
            </a:r>
          </a:p>
          <a:p>
            <a:pPr marL="399450" lvl="1" indent="0" algn="ctr">
              <a:buNone/>
            </a:pPr>
            <a:r>
              <a:rPr lang="da-DK" dirty="0" smtClean="0"/>
              <a:t>Enemærke &amp; Petersen a/s</a:t>
            </a:r>
          </a:p>
          <a:p>
            <a:pPr marL="399450" lvl="1" indent="0" algn="ctr">
              <a:buNone/>
            </a:pPr>
            <a:r>
              <a:rPr lang="da-DK" dirty="0" smtClean="0"/>
              <a:t>Danish Crown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4240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103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88" y="548680"/>
            <a:ext cx="393382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0676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PC-arbejdspladser i servicebiler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Tænkt som hjælp til virksomheder som ved eksterne opgaver anvender servicebiler og hvor der i forbindelse hermed anvendes </a:t>
            </a:r>
            <a:r>
              <a:rPr lang="da-DK" dirty="0" err="1" smtClean="0"/>
              <a:t>PC’er</a:t>
            </a:r>
            <a:r>
              <a:rPr lang="da-DK" dirty="0" smtClean="0"/>
              <a:t>.</a:t>
            </a:r>
          </a:p>
          <a:p>
            <a:pPr marL="0" indent="0">
              <a:buNone/>
            </a:pPr>
            <a:r>
              <a:rPr lang="da-DK" dirty="0" smtClean="0"/>
              <a:t>Guideline i tre tempi:</a:t>
            </a:r>
          </a:p>
          <a:p>
            <a:pPr lvl="1"/>
            <a:r>
              <a:rPr lang="da-DK" dirty="0" smtClean="0"/>
              <a:t>APV og planlægning</a:t>
            </a:r>
          </a:p>
          <a:p>
            <a:pPr lvl="1"/>
            <a:r>
              <a:rPr lang="da-DK" dirty="0" smtClean="0"/>
              <a:t>Områder der skal vurderes – arbejdsmiljømæssigt – ved pc-arbejdsplads i biler</a:t>
            </a:r>
          </a:p>
          <a:p>
            <a:pPr lvl="1"/>
            <a:r>
              <a:rPr lang="da-DK" dirty="0" smtClean="0"/>
              <a:t>Konkrete løsningsforslag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104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955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105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08536"/>
            <a:ext cx="2604021" cy="36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4400" y="1227054"/>
            <a:ext cx="2086032" cy="30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7573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err="1" smtClean="0"/>
              <a:t>ArbejdsmiljøVenlig</a:t>
            </a:r>
            <a:r>
              <a:rPr lang="da-DK" dirty="0" smtClean="0"/>
              <a:t> </a:t>
            </a:r>
            <a:r>
              <a:rPr lang="da-DK" dirty="0" err="1" smtClean="0"/>
              <a:t>ProjektLedelse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(AVPL)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To foldere:</a:t>
            </a:r>
          </a:p>
          <a:p>
            <a:pPr lvl="1"/>
            <a:r>
              <a:rPr lang="da-DK" dirty="0" smtClean="0"/>
              <a:t>Minipjece der kort giver introduktion til forhold og regler der arbejdsmiljømæssigt kan/skal/bør iagttages ved gennemførelse af projekter i virksomheder</a:t>
            </a:r>
          </a:p>
          <a:p>
            <a:pPr lvl="1"/>
            <a:r>
              <a:rPr lang="da-DK" dirty="0" smtClean="0"/>
              <a:t>Vejledning som anviser hvordan man som virksomhed og projektmedarbejder kan tackle de særlige arbejdsmiljøforhold, som findes ved projektarbejder.</a:t>
            </a:r>
          </a:p>
          <a:p>
            <a:pPr marL="855970" lvl="2" indent="0">
              <a:buNone/>
            </a:pPr>
            <a:r>
              <a:rPr lang="da-DK" dirty="0" smtClean="0"/>
              <a:t>Et godt redskab for </a:t>
            </a:r>
            <a:r>
              <a:rPr lang="da-DK" dirty="0" err="1" smtClean="0"/>
              <a:t>AMiO</a:t>
            </a:r>
            <a:r>
              <a:rPr lang="da-DK" dirty="0" smtClean="0"/>
              <a:t> i virksomheder som har, eller planlægger, projektarbejde.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106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063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107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76672"/>
            <a:ext cx="395287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3112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Natarbejde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CO-i og DI besluttede ved OK-2010 at sætte arbejde i gang omkring natarbejde til afklaring af forhold der skal opfyldes i forbindelse med helbredskontrol, afdækning af gener ved natarbejde og mulige løsninger.</a:t>
            </a:r>
          </a:p>
          <a:p>
            <a:pPr marL="0" indent="0">
              <a:buNone/>
            </a:pPr>
            <a:r>
              <a:rPr lang="da-DK" dirty="0" smtClean="0"/>
              <a:t>Endte med beslutninger i form af protokollater der fastslår at helbredskontrol skal tilbydes medarbejdere, som omfattes af Industriens Overenskomster, mindst hvert andet år.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108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9837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Natarbejde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 smtClean="0"/>
              <a:t>Mange uafklarede spørgsmål – læs ikke videnskabeligt dokumenteret – om natarbejdets påvirkning af helbredet. </a:t>
            </a:r>
          </a:p>
          <a:p>
            <a:pPr marL="0" indent="0">
              <a:buNone/>
            </a:pPr>
            <a:r>
              <a:rPr lang="da-DK" dirty="0" smtClean="0"/>
              <a:t>Derfor pjecen ”Natarbejde”</a:t>
            </a:r>
          </a:p>
          <a:p>
            <a:pPr marL="0" indent="0">
              <a:buNone/>
            </a:pPr>
            <a:r>
              <a:rPr lang="da-DK" dirty="0" smtClean="0"/>
              <a:t>Gode råd til den enkelte om hvad man selv kan gøre for at mindske risikoen for at pådrage sig gener der kan relatere sig til det at arbejde om natten</a:t>
            </a:r>
          </a:p>
          <a:p>
            <a:pPr marL="0" indent="0">
              <a:buNone/>
            </a:pPr>
            <a:r>
              <a:rPr lang="da-DK" dirty="0" smtClean="0"/>
              <a:t>Pjecen skal ifølge aftale udleveres til de som takker ja til helbredskontrol.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109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986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11</a:t>
            </a:fld>
            <a:endParaRPr lang="da-DK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6060357"/>
              </p:ext>
            </p:extLst>
          </p:nvPr>
        </p:nvGraphicFramePr>
        <p:xfrm>
          <a:off x="395536" y="404664"/>
          <a:ext cx="820891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110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476672"/>
            <a:ext cx="39528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43573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Hygiejne og renlighed på støberier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 smtClean="0"/>
              <a:t>Støberierne har i mange år været i søgelyset grundet arbejdsmiljøforhold knyttet til bl.a. luftbårne partikler. Trods ventilationssystemer og andre lignende tiltag er der stadig tilfælde hvor der måles et for højt blyindhold i blodet.</a:t>
            </a:r>
          </a:p>
          <a:p>
            <a:pPr marL="0" indent="0">
              <a:buNone/>
            </a:pPr>
            <a:r>
              <a:rPr lang="da-DK" dirty="0" smtClean="0"/>
              <a:t>Denne pjece tager udgangspunkt i at der findes regler for renlighed og hygiejne på støberier, men der også er en daglig praksis på støberier som måske ikke i alle tilfælde er hensigtsmæssigt – set ud fra en helbredsmæssigt synsvinkel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111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2731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Hygiejne og renlighed på støberier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 smtClean="0"/>
              <a:t>Pjecen indeholder syv afsnit og er tænkt som en praktisk guide for at få styr på uhensigtsmæssige forhold, der kan relateres til hygiejne.</a:t>
            </a:r>
          </a:p>
          <a:p>
            <a:pPr marL="1313255" lvl="2" indent="-514350">
              <a:buFont typeface="+mj-lt"/>
              <a:buAutoNum type="arabicPeriod"/>
            </a:pPr>
            <a:r>
              <a:rPr lang="da-DK" dirty="0" smtClean="0"/>
              <a:t>Indledning</a:t>
            </a:r>
          </a:p>
          <a:p>
            <a:pPr marL="1313255" lvl="2" indent="-514350">
              <a:buFont typeface="+mj-lt"/>
              <a:buAutoNum type="arabicPeriod"/>
            </a:pPr>
            <a:r>
              <a:rPr lang="da-DK" dirty="0" smtClean="0"/>
              <a:t>Arbejdsmiljøorganisationens arbejde</a:t>
            </a:r>
          </a:p>
          <a:p>
            <a:pPr marL="1313255" lvl="2" indent="-514350">
              <a:buFont typeface="+mj-lt"/>
              <a:buAutoNum type="arabicPeriod"/>
            </a:pPr>
            <a:r>
              <a:rPr lang="da-DK" dirty="0" smtClean="0"/>
              <a:t>Indretning af velfærdforanstaltninger</a:t>
            </a:r>
          </a:p>
          <a:p>
            <a:pPr marL="1313255" lvl="2" indent="-514350">
              <a:buFont typeface="+mj-lt"/>
              <a:buAutoNum type="arabicPeriod"/>
            </a:pPr>
            <a:r>
              <a:rPr lang="da-DK" dirty="0" smtClean="0"/>
              <a:t>Indretning af arbejdsstedet og tekniske tiltag</a:t>
            </a:r>
          </a:p>
          <a:p>
            <a:pPr marL="1313255" lvl="2" indent="-514350">
              <a:buFont typeface="+mj-lt"/>
              <a:buAutoNum type="arabicPeriod"/>
            </a:pPr>
            <a:r>
              <a:rPr lang="da-DK" dirty="0" smtClean="0"/>
              <a:t>Rengøring</a:t>
            </a:r>
          </a:p>
          <a:p>
            <a:pPr marL="1313255" lvl="2" indent="-514350">
              <a:buFont typeface="+mj-lt"/>
              <a:buAutoNum type="arabicPeriod"/>
            </a:pPr>
            <a:r>
              <a:rPr lang="da-DK" dirty="0" smtClean="0"/>
              <a:t>Personlige værnemidler og arbejdstøj</a:t>
            </a:r>
          </a:p>
          <a:p>
            <a:pPr marL="1313255" lvl="2" indent="-514350">
              <a:buFont typeface="+mj-lt"/>
              <a:buAutoNum type="arabicPeriod"/>
            </a:pPr>
            <a:r>
              <a:rPr lang="da-DK" dirty="0" smtClean="0"/>
              <a:t>Personlig hygiejne og holdningsbearbejdning</a:t>
            </a:r>
          </a:p>
          <a:p>
            <a:pPr marL="0" indent="0">
              <a:buNone/>
            </a:pPr>
            <a:r>
              <a:rPr lang="da-DK" dirty="0" smtClean="0"/>
              <a:t>Pjecen vil også kunne anvendes af andre former for virksomheder end støberier, hvor der som følge af produktion er meget støv og/eller andre skadelige stoffer. </a:t>
            </a:r>
          </a:p>
          <a:p>
            <a:pPr marL="1313255" lvl="2" indent="-514350">
              <a:buFont typeface="+mj-lt"/>
              <a:buAutoNum type="arabicPeriod"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5093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113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891" y="476672"/>
            <a:ext cx="3924300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57374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114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1228691" y="1556792"/>
            <a:ext cx="698477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31825" fontAlgn="auto">
              <a:spcBef>
                <a:spcPts val="0"/>
              </a:spcBef>
              <a:spcAft>
                <a:spcPts val="0"/>
              </a:spcAft>
            </a:pPr>
            <a:r>
              <a:rPr lang="da-DK" sz="2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Gill Sans"/>
              </a:rPr>
              <a:t>Materialer kan bestilles </a:t>
            </a:r>
            <a:r>
              <a:rPr lang="da-DK" sz="2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Gill Sans"/>
              </a:rPr>
              <a:t>gennem organisationerne</a:t>
            </a:r>
            <a:r>
              <a:rPr lang="da-DK" sz="2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Gill Sans"/>
              </a:rPr>
              <a:t>, hvis medlem.</a:t>
            </a:r>
          </a:p>
          <a:p>
            <a:pPr defTabSz="631825" fontAlgn="auto">
              <a:spcBef>
                <a:spcPts val="0"/>
              </a:spcBef>
              <a:spcAft>
                <a:spcPts val="0"/>
              </a:spcAft>
            </a:pPr>
            <a:endParaRPr lang="da-DK" sz="27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Gill Sans"/>
            </a:endParaRPr>
          </a:p>
          <a:p>
            <a:pPr defTabSz="631825" fontAlgn="auto">
              <a:spcBef>
                <a:spcPts val="0"/>
              </a:spcBef>
              <a:spcAft>
                <a:spcPts val="0"/>
              </a:spcAft>
            </a:pPr>
            <a:r>
              <a:rPr lang="da-DK" sz="2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Gill Sans"/>
              </a:rPr>
              <a:t>Købes i Arbejdsmiljøbutikken. Betaler for fragt og håndtering. Produktet er gratis.</a:t>
            </a:r>
          </a:p>
          <a:p>
            <a:pPr defTabSz="631825" fontAlgn="auto">
              <a:spcBef>
                <a:spcPts val="0"/>
              </a:spcBef>
              <a:spcAft>
                <a:spcPts val="0"/>
              </a:spcAft>
            </a:pPr>
            <a:endParaRPr lang="da-DK" sz="27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Gill Sans"/>
            </a:endParaRPr>
          </a:p>
          <a:p>
            <a:pPr defTabSz="631825" fontAlgn="auto">
              <a:spcBef>
                <a:spcPts val="0"/>
              </a:spcBef>
              <a:spcAft>
                <a:spcPts val="0"/>
              </a:spcAft>
            </a:pPr>
            <a:r>
              <a:rPr lang="da-DK" sz="2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Gill Sans"/>
              </a:rPr>
              <a:t>Alle materialer kan downloades fra i-bar.dk</a:t>
            </a:r>
          </a:p>
          <a:p>
            <a:pPr defTabSz="631825" fontAlgn="auto">
              <a:spcBef>
                <a:spcPts val="0"/>
              </a:spcBef>
              <a:spcAft>
                <a:spcPts val="0"/>
              </a:spcAft>
            </a:pPr>
            <a:endParaRPr lang="da-DK" sz="2700" dirty="0">
              <a:solidFill>
                <a:srgbClr val="FFFFFF"/>
              </a:solidFill>
              <a:latin typeface="Calibri" pitchFamily="34" charset="0"/>
              <a:cs typeface="Calibri" pitchFamily="34" charset="0"/>
              <a:sym typeface="Gill Sans"/>
            </a:endParaRPr>
          </a:p>
          <a:p>
            <a:pPr defTabSz="631825" fontAlgn="auto">
              <a:spcBef>
                <a:spcPts val="0"/>
              </a:spcBef>
              <a:spcAft>
                <a:spcPts val="0"/>
              </a:spcAft>
            </a:pPr>
            <a:r>
              <a:rPr lang="da-DK" sz="2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Gill Sans"/>
              </a:rPr>
              <a:t>Husk </a:t>
            </a:r>
            <a:r>
              <a:rPr lang="da-DK" sz="2700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Gill Sans"/>
              </a:rPr>
              <a:t>at </a:t>
            </a:r>
            <a:r>
              <a:rPr lang="da-DK" sz="27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  <a:sym typeface="Gill Sans"/>
              </a:rPr>
              <a:t>tilmelde nyhedsbrevet</a:t>
            </a:r>
            <a:endParaRPr lang="da-DK" sz="27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0944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www.i-bar.dk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115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864200" cy="46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92102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l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223963"/>
          </a:xfrm>
        </p:spPr>
        <p:txBody>
          <a:bodyPr/>
          <a:lstStyle/>
          <a:p>
            <a:pPr eaLnBrk="1" hangingPunct="1"/>
            <a:r>
              <a:rPr lang="da-DK" smtClean="0"/>
              <a:t>Arbejdsmiljøroadshow 2012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3073400"/>
          </a:xfrm>
        </p:spPr>
        <p:txBody>
          <a:bodyPr rtlCol="0">
            <a:normAutofit/>
          </a:bodyPr>
          <a:lstStyle/>
          <a:p>
            <a:pPr defTabSz="91304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5400" dirty="0" smtClean="0"/>
              <a:t>Husk at aflevere evalueringsskemaet</a:t>
            </a:r>
            <a:endParaRPr lang="da-DK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12</a:t>
            </a:fld>
            <a:endParaRPr lang="da-D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6049539"/>
              </p:ext>
            </p:extLst>
          </p:nvPr>
        </p:nvGraphicFramePr>
        <p:xfrm>
          <a:off x="467544" y="548680"/>
          <a:ext cx="8352928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5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13</a:t>
            </a:fld>
            <a:endParaRPr lang="da-DK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30525362"/>
              </p:ext>
            </p:extLst>
          </p:nvPr>
        </p:nvGraphicFramePr>
        <p:xfrm>
          <a:off x="467544" y="1988840"/>
          <a:ext cx="8136904" cy="30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boks 6"/>
          <p:cNvSpPr txBox="1"/>
          <p:nvPr/>
        </p:nvSpPr>
        <p:spPr>
          <a:xfrm>
            <a:off x="2195736" y="460446"/>
            <a:ext cx="4824536" cy="584775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Anmeldte ulykker 2011  </a:t>
            </a:r>
          </a:p>
        </p:txBody>
      </p:sp>
    </p:spTree>
    <p:extLst>
      <p:ext uri="{BB962C8B-B14F-4D97-AF65-F5344CB8AC3E}">
        <p14:creationId xmlns:p14="http://schemas.microsoft.com/office/powerpoint/2010/main" val="80899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14</a:t>
            </a:fld>
            <a:endParaRPr lang="da-DK" dirty="0"/>
          </a:p>
        </p:txBody>
      </p:sp>
      <p:graphicFrame>
        <p:nvGraphicFramePr>
          <p:cNvPr id="5" name="Group 2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8579092"/>
              </p:ext>
            </p:extLst>
          </p:nvPr>
        </p:nvGraphicFramePr>
        <p:xfrm>
          <a:off x="179512" y="1196752"/>
          <a:ext cx="8640960" cy="5118920"/>
        </p:xfrm>
        <a:graphic>
          <a:graphicData uri="http://schemas.openxmlformats.org/drawingml/2006/table">
            <a:tbl>
              <a:tblPr/>
              <a:tblGrid>
                <a:gridCol w="2147583"/>
                <a:gridCol w="1232099"/>
                <a:gridCol w="1670440"/>
                <a:gridCol w="1105304"/>
                <a:gridCol w="1523403"/>
                <a:gridCol w="962131"/>
              </a:tblGrid>
              <a:tr h="512502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Reaktioner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Forbud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Strakspåbud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Påbud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Vejledning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510977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Egenindsats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512502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Ulykkesricisi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510977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Ergonomi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512502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Støj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512502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Kemi/biologi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510977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Indeklima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512502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Psykisk Arb. miljø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510977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Unge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512502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662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kstboks 5"/>
          <p:cNvSpPr txBox="1"/>
          <p:nvPr/>
        </p:nvSpPr>
        <p:spPr>
          <a:xfrm>
            <a:off x="561504" y="47667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kern="0" dirty="0">
                <a:solidFill>
                  <a:sysClr val="window" lastClr="FFFFFF"/>
                </a:solidFill>
                <a:latin typeface="Calibri"/>
              </a:rPr>
              <a:t>Påbud og reaktioner i </a:t>
            </a:r>
            <a:r>
              <a:rPr lang="da-DK" sz="3200" b="1" kern="0" dirty="0" smtClean="0">
                <a:solidFill>
                  <a:sysClr val="window" lastClr="FFFFFF"/>
                </a:solidFill>
                <a:latin typeface="Calibri"/>
              </a:rPr>
              <a:t>2011</a:t>
            </a:r>
            <a:r>
              <a:rPr lang="da-DK" dirty="0" smtClean="0"/>
              <a:t>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73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15</a:t>
            </a:fld>
            <a:endParaRPr lang="da-DK" dirty="0"/>
          </a:p>
        </p:txBody>
      </p:sp>
      <p:graphicFrame>
        <p:nvGraphicFramePr>
          <p:cNvPr id="5" name="Group 37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5928902"/>
              </p:ext>
            </p:extLst>
          </p:nvPr>
        </p:nvGraphicFramePr>
        <p:xfrm>
          <a:off x="419677" y="548680"/>
          <a:ext cx="8328787" cy="5764214"/>
        </p:xfrm>
        <a:graphic>
          <a:graphicData uri="http://schemas.openxmlformats.org/drawingml/2006/table">
            <a:tbl>
              <a:tblPr/>
              <a:tblGrid>
                <a:gridCol w="1353947"/>
                <a:gridCol w="871855"/>
                <a:gridCol w="871855"/>
                <a:gridCol w="871855"/>
                <a:gridCol w="871855"/>
                <a:gridCol w="871855"/>
                <a:gridCol w="871855"/>
                <a:gridCol w="871855"/>
                <a:gridCol w="871855"/>
              </a:tblGrid>
              <a:tr h="557213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Antal ulykker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2006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2007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2008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2009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2010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Død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endParaRPr kumimoji="0" lang="da-DK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/>
                        <a:ea typeface="ヒラギノ角ゴ ProN W3"/>
                        <a:cs typeface="ヒラギノ角ゴ ProN W3"/>
                        <a:sym typeface="Gill Sans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Amputation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Knoglebrud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468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Forstuvning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949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939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1.033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1.232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1.425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1.519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875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Sårskade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1.110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1.009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1.117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1.124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1.270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1.207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645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585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Termisk skade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81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83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Bløddel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402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329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393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156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Ætsning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4663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Forgiftning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Andet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279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478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  <a:tr h="473075"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Total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3.277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3.165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3.491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3.664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4.201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1pPr>
                      <a:lvl2pPr marL="456514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2pPr>
                      <a:lvl3pPr marL="91304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3pPr>
                      <a:lvl4pPr marL="1369570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4pPr>
                      <a:lvl5pPr marL="1826089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5pPr>
                      <a:lvl6pPr marL="228260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6pPr>
                      <a:lvl7pPr marL="2739135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7pPr>
                      <a:lvl8pPr marL="3195653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8pPr>
                      <a:lvl9pPr marL="3652177" algn="l" defTabSz="91304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"/>
                          <a:ea typeface="ヒラギノ角ゴ ProN W3"/>
                        </a:defRPr>
                      </a:lvl9pPr>
                    </a:lstStyle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4.248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2.595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670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Pct val="171000"/>
                        <a:buFont typeface="Gill Sans"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/>
                          <a:ea typeface="ヒラギノ角ゴ ProN W3"/>
                          <a:cs typeface="ヒラギノ角ゴ ProN W3"/>
                          <a:sym typeface="Gill Sans"/>
                        </a:rPr>
                        <a:t>2.275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766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0A3C-E878-478F-90C8-4BA6642DD7E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16</a:t>
            </a:fld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997077" y="1844824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800" dirty="0"/>
              <a:t>De nye initiativer</a:t>
            </a:r>
            <a:br>
              <a:rPr lang="da-DK" sz="4800" dirty="0"/>
            </a:br>
            <a:r>
              <a:rPr lang="da-DK" sz="4800" dirty="0"/>
              <a:t>– hvad betyder de for virksomheden?</a:t>
            </a:r>
          </a:p>
        </p:txBody>
      </p:sp>
    </p:spTree>
    <p:extLst>
      <p:ext uri="{BB962C8B-B14F-4D97-AF65-F5344CB8AC3E}">
        <p14:creationId xmlns:p14="http://schemas.microsoft.com/office/powerpoint/2010/main" val="12341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008111"/>
          </a:xfrm>
        </p:spPr>
        <p:txBody>
          <a:bodyPr>
            <a:normAutofit/>
          </a:bodyPr>
          <a:lstStyle/>
          <a:p>
            <a:r>
              <a:rPr lang="da-DK" sz="3200" b="1" dirty="0" smtClean="0"/>
              <a:t>Risikobaseret tilsyn </a:t>
            </a: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824536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Risikobaseret tilsyn er en ny </a:t>
            </a:r>
            <a:r>
              <a:rPr lang="da-DK" sz="2000" dirty="0" smtClean="0"/>
              <a:t>tilsynsform - start </a:t>
            </a:r>
            <a:r>
              <a:rPr lang="da-DK" sz="2000" dirty="0"/>
              <a:t>2012</a:t>
            </a:r>
            <a:r>
              <a:rPr lang="da-DK" sz="2000" dirty="0" smtClean="0"/>
              <a:t>.</a:t>
            </a:r>
            <a:br>
              <a:rPr lang="da-DK" sz="2000" dirty="0" smtClean="0"/>
            </a:br>
            <a:r>
              <a:rPr lang="da-DK" sz="2000" dirty="0" smtClean="0"/>
              <a:t> </a:t>
            </a:r>
            <a:endParaRPr lang="da-DK" sz="2000" dirty="0"/>
          </a:p>
          <a:p>
            <a:pPr algn="l"/>
            <a:r>
              <a:rPr lang="da-DK" sz="2000" dirty="0"/>
              <a:t>Risikobaseret tilsyn </a:t>
            </a:r>
            <a:r>
              <a:rPr lang="da-DK" sz="2000" dirty="0" smtClean="0"/>
              <a:t>afløser:</a:t>
            </a:r>
          </a:p>
          <a:p>
            <a:pPr algn="l"/>
            <a:r>
              <a:rPr lang="da-DK" sz="2000" dirty="0"/>
              <a:t>	</a:t>
            </a:r>
            <a:r>
              <a:rPr lang="da-DK" sz="2000" dirty="0" smtClean="0"/>
              <a:t>screening, tilpasset </a:t>
            </a:r>
            <a:r>
              <a:rPr lang="da-DK" sz="2000" dirty="0"/>
              <a:t>tilsyn og opfølgningsbesøg.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/>
          </a:p>
          <a:p>
            <a:pPr algn="l"/>
            <a:r>
              <a:rPr lang="da-DK" sz="2000" dirty="0"/>
              <a:t>Risikobaseret tilsyn </a:t>
            </a:r>
            <a:r>
              <a:rPr lang="da-DK" sz="2000" dirty="0" smtClean="0"/>
              <a:t>målrettes </a:t>
            </a:r>
            <a:r>
              <a:rPr lang="da-DK" sz="2000" dirty="0"/>
              <a:t>de virksomheder, som forventes at have problemer i arbejdsmiljøet. </a:t>
            </a:r>
          </a:p>
        </p:txBody>
      </p:sp>
    </p:spTree>
    <p:extLst>
      <p:ext uri="{BB962C8B-B14F-4D97-AF65-F5344CB8AC3E}">
        <p14:creationId xmlns:p14="http://schemas.microsoft.com/office/powerpoint/2010/main" val="211679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67544" y="908720"/>
            <a:ext cx="85072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Risikobaseret tilsyn </a:t>
            </a:r>
            <a:r>
              <a:rPr lang="da-DK" sz="2000" dirty="0" smtClean="0"/>
              <a:t>indebærer:</a:t>
            </a:r>
            <a:br>
              <a:rPr lang="da-DK" sz="2000" dirty="0" smtClean="0"/>
            </a:b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at virksomhederne kontaktes </a:t>
            </a:r>
            <a:r>
              <a:rPr lang="da-DK" sz="2000" dirty="0"/>
              <a:t>telefonisk 1-4 måneder, inden Arbejdstilsynet kommer på besøg.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at </a:t>
            </a:r>
            <a:r>
              <a:rPr lang="da-DK" sz="2000" dirty="0"/>
              <a:t>Arbejdstilsynet gennemgår hele virksomhedens arbejdsmiljø. </a:t>
            </a:r>
            <a:r>
              <a:rPr lang="da-DK" sz="2000" dirty="0" smtClean="0"/>
              <a:t>Normalt ét </a:t>
            </a:r>
            <a:r>
              <a:rPr lang="da-DK" sz="2000" dirty="0"/>
              <a:t>besøg.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at </a:t>
            </a:r>
            <a:r>
              <a:rPr lang="da-DK" sz="2000" dirty="0"/>
              <a:t>virksomheder med materielle arbejdsmiljøproblemer eller vejledning om psykisk arbejdsmiljø får et nyt risikobaseret tilsynsbesøg 12-18 måneder efter det første besøg.</a:t>
            </a:r>
          </a:p>
          <a:p>
            <a:endParaRPr lang="da-DK" sz="2000" dirty="0"/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942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da-DK" sz="3200" b="1" dirty="0"/>
              <a:t>Vejledning om sundhedsfremme</a:t>
            </a:r>
            <a:r>
              <a:rPr lang="da-DK" dirty="0"/>
              <a:t/>
            </a:r>
            <a:br>
              <a:rPr lang="da-DK" dirty="0"/>
            </a:b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99592" y="1052736"/>
            <a:ext cx="7560840" cy="5040560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Arbejdstilsynets vejledning om sundhedsfremme fokuserer på aktiviteter, der kan fremme medarbejdernes trivsel og sundhed og styrke kroppen. </a:t>
            </a:r>
            <a:r>
              <a:rPr lang="da-DK" sz="2000" dirty="0" smtClean="0"/>
              <a:t/>
            </a:r>
            <a:br>
              <a:rPr lang="da-DK" sz="2000" dirty="0" smtClean="0"/>
            </a:br>
            <a:r>
              <a:rPr lang="da-DK" sz="2000" dirty="0" smtClean="0"/>
              <a:t>Det </a:t>
            </a:r>
            <a:r>
              <a:rPr lang="da-DK" sz="2000" dirty="0"/>
              <a:t>kan fx være aktiviteter, der forbedrer det psykiske arbejdsmiljø eller gennem træning og bevægelse. </a:t>
            </a:r>
            <a:endParaRPr lang="da-DK" sz="2000" dirty="0" smtClean="0"/>
          </a:p>
          <a:p>
            <a:pPr algn="l"/>
            <a:endParaRPr lang="da-DK" sz="2000" dirty="0"/>
          </a:p>
          <a:p>
            <a:pPr algn="l"/>
            <a:r>
              <a:rPr lang="da-DK" sz="2000" dirty="0"/>
              <a:t>Vejledningen er også relevant for virksomheder, der allerede har iværksat sundhedsfremmeaktiviteter, men endnu ikke har integreret aktiviteterne i deres arbejdsmiljøarbejde.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/>
          </a:p>
          <a:p>
            <a:pPr algn="l"/>
            <a:r>
              <a:rPr lang="da-DK" sz="2000" dirty="0"/>
              <a:t>Vejledningen er et tilbud til virksomhederne. Hensigten er at motivere virksomhederne til at arbejde med sundhedsfremme – det er ikke et område, hvor Arbejdstilsynet stiller krav.</a:t>
            </a:r>
          </a:p>
          <a:p>
            <a:pPr algn="l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41437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Arbejdsmiljøroadshow 2012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398" indent="-342398" defTabSz="9130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DI-organisation for erhvervslivet              </a:t>
            </a:r>
          </a:p>
          <a:p>
            <a:pPr marL="342398" indent="-342398" defTabSz="9130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Danske Maritime                              </a:t>
            </a:r>
          </a:p>
          <a:p>
            <a:pPr marL="342398" indent="-342398" defTabSz="9130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CO-Industri   </a:t>
            </a:r>
          </a:p>
          <a:p>
            <a:pPr marL="342398" indent="-342398" defTabSz="9130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Dansk Metal                </a:t>
            </a:r>
          </a:p>
          <a:p>
            <a:pPr marL="342398" indent="-342398" defTabSz="9130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Lederne		         </a:t>
            </a:r>
          </a:p>
          <a:p>
            <a:pPr marL="342398" indent="-342398" defTabSz="913040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3F   Fælles fagligt forbund		</a:t>
            </a:r>
          </a:p>
          <a:p>
            <a:pPr marL="342398" indent="-342398" defTabSz="913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5DC2D2-6D24-42F3-B838-F114B4498C49}" type="slidenum">
              <a:rPr lang="da-DK"/>
              <a:pPr>
                <a:defRPr/>
              </a:pPr>
              <a:t>2</a:t>
            </a:fld>
            <a:endParaRPr lang="da-DK" dirty="0"/>
          </a:p>
        </p:txBody>
      </p:sp>
      <p:pic>
        <p:nvPicPr>
          <p:cNvPr id="7" name="Billede 11" descr="DI_logo_basis_OF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700213"/>
            <a:ext cx="1835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lede 9" descr="topframedklogo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492375"/>
            <a:ext cx="17272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ladsholder til indhold 4" descr="CO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141663"/>
            <a:ext cx="4381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Billede 6" descr="dme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3789363"/>
            <a:ext cx="10763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Billede 7" descr="logo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4652963"/>
            <a:ext cx="207645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Billede 14" descr="logo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325" y="5445125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/>
          </a:bodyPr>
          <a:lstStyle/>
          <a:p>
            <a:r>
              <a:rPr lang="da-DK" sz="3200" b="1" dirty="0"/>
              <a:t>Vejledning til små </a:t>
            </a:r>
            <a:r>
              <a:rPr lang="da-DK" sz="3200" b="1" dirty="0" smtClean="0"/>
              <a:t>virksomheder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Vejledningen til små virksomheder med 1-4 ansatte skal både styrke virksomhedernes motivation og evne til selv at løse problemer i arbejdsmiljøet og gøre dem bedre i stand til at opfylde kravene til deres egen arbejdsmiljøindsats</a:t>
            </a:r>
            <a:r>
              <a:rPr lang="da-DK" sz="2000" dirty="0" smtClean="0"/>
              <a:t>.</a:t>
            </a:r>
            <a:br>
              <a:rPr lang="da-DK" sz="2000" dirty="0" smtClean="0"/>
            </a:br>
            <a:endParaRPr lang="da-DK" sz="2000" dirty="0"/>
          </a:p>
          <a:p>
            <a:r>
              <a:rPr lang="da-DK" sz="2000" dirty="0"/>
              <a:t>Vejledningen </a:t>
            </a:r>
            <a:r>
              <a:rPr lang="da-DK" sz="2000" dirty="0" smtClean="0"/>
              <a:t>indebærer:</a:t>
            </a:r>
          </a:p>
          <a:p>
            <a:pPr marL="0" indent="0">
              <a:buNone/>
            </a:pPr>
            <a:r>
              <a:rPr lang="da-DK" sz="2000" dirty="0" smtClean="0"/>
              <a:t>at </a:t>
            </a:r>
            <a:r>
              <a:rPr lang="da-DK" sz="2000" dirty="0"/>
              <a:t>reglerne bliver forklaret i forhold til konkrete forhold i virksomheden, så virksomheden </a:t>
            </a:r>
            <a:r>
              <a:rPr lang="da-DK" sz="2000" dirty="0" smtClean="0"/>
              <a:t>ved, </a:t>
            </a:r>
            <a:r>
              <a:rPr lang="da-DK" sz="2000" dirty="0"/>
              <a:t>hvad der kræves </a:t>
            </a:r>
            <a:r>
              <a:rPr lang="da-DK" sz="2000" dirty="0" smtClean="0"/>
              <a:t>for </a:t>
            </a:r>
            <a:r>
              <a:rPr lang="da-DK" sz="2000" dirty="0"/>
              <a:t>at leve op til reglerne. </a:t>
            </a:r>
          </a:p>
          <a:p>
            <a:pPr marL="0" indent="0">
              <a:buNone/>
            </a:pPr>
            <a:r>
              <a:rPr lang="da-DK" sz="2000" dirty="0" smtClean="0"/>
              <a:t>at </a:t>
            </a:r>
            <a:r>
              <a:rPr lang="da-DK" sz="2000" dirty="0"/>
              <a:t>virksomheden får eksempler på, hvordan det konkrete arbejdsmiljøproblem kan </a:t>
            </a:r>
            <a:r>
              <a:rPr lang="da-DK" sz="2000" dirty="0" smtClean="0"/>
              <a:t>løses. </a:t>
            </a:r>
            <a:endParaRPr lang="da-DK" sz="2000" dirty="0"/>
          </a:p>
          <a:p>
            <a:pPr marL="0" indent="0">
              <a:buNone/>
            </a:pPr>
            <a:r>
              <a:rPr lang="da-DK" sz="2000" dirty="0" smtClean="0"/>
              <a:t>at </a:t>
            </a:r>
            <a:r>
              <a:rPr lang="da-DK" sz="2000" dirty="0"/>
              <a:t>virksomheden får ideer til, hvordan den kan forebygge </a:t>
            </a:r>
            <a:r>
              <a:rPr lang="da-DK" sz="2000" dirty="0" smtClean="0"/>
              <a:t>arbejdsmiljøproblemer</a:t>
            </a:r>
            <a:r>
              <a:rPr lang="da-DK" sz="2000" dirty="0"/>
              <a:t>. </a:t>
            </a:r>
          </a:p>
          <a:p>
            <a:pPr marL="0" indent="0">
              <a:buNone/>
            </a:pPr>
            <a:r>
              <a:rPr lang="da-DK" sz="2000" dirty="0"/>
              <a:t>Vejledningen erstatter ikke afgørelser. Hvis problemet ikke er løst, når Arbejdstilsynet forlader virksomheden, får den et påbud.</a:t>
            </a:r>
          </a:p>
          <a:p>
            <a:pPr marL="0" indent="0">
              <a:buNone/>
            </a:pPr>
            <a:endParaRPr lang="da-DK" sz="20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20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1441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b="1" dirty="0" smtClean="0"/>
              <a:t>Bagatelgrænsen</a:t>
            </a:r>
            <a:endParaRPr lang="da-DK" sz="32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Bagatelgrænsen </a:t>
            </a:r>
            <a:r>
              <a:rPr lang="da-DK" sz="2000" dirty="0" smtClean="0"/>
              <a:t>betyder, </a:t>
            </a:r>
            <a:r>
              <a:rPr lang="da-DK" sz="2000" dirty="0"/>
              <a:t>at Arbejdstilsynet ikke giver påbud om minimale overtrædelser af </a:t>
            </a:r>
            <a:r>
              <a:rPr lang="da-DK" sz="2000" dirty="0" smtClean="0"/>
              <a:t>arbejdsmiljølovgivningen. kun </a:t>
            </a:r>
            <a:r>
              <a:rPr lang="da-DK" sz="2000" dirty="0"/>
              <a:t>påbud, hvis der er tale om væsentlige problemer.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/>
          </a:p>
          <a:p>
            <a:pPr marL="0" indent="0">
              <a:buNone/>
            </a:pPr>
            <a:r>
              <a:rPr lang="da-DK" sz="2000" dirty="0"/>
              <a:t>Bagatelgrænsen betyder, at Arbejdstilsynet </a:t>
            </a:r>
            <a:r>
              <a:rPr lang="da-DK" sz="2000" dirty="0" smtClean="0"/>
              <a:t>i hvert </a:t>
            </a:r>
            <a:r>
              <a:rPr lang="da-DK" sz="2000" dirty="0"/>
              <a:t>enkelt tilfælde vurderer, om der er tale om et væsentligt problem eller om en bagatel. </a:t>
            </a:r>
            <a:r>
              <a:rPr lang="da-DK" sz="2000" dirty="0" smtClean="0"/>
              <a:t/>
            </a:r>
            <a:br>
              <a:rPr lang="da-DK" sz="2000" dirty="0" smtClean="0"/>
            </a:br>
            <a:endParaRPr lang="da-DK" sz="2000" dirty="0" smtClean="0"/>
          </a:p>
          <a:p>
            <a:pPr marL="0" indent="0">
              <a:buNone/>
            </a:pPr>
            <a:r>
              <a:rPr lang="da-DK" sz="2000" dirty="0" smtClean="0"/>
              <a:t>Det gøres ved </a:t>
            </a:r>
            <a:r>
              <a:rPr lang="da-DK" sz="2000" dirty="0"/>
              <a:t>at se på, hvor alvorligt problemet er, hvor tit de ansatte er udsat for problemet, og hvor længe de ansatte er udsat for problemet.</a:t>
            </a:r>
          </a:p>
          <a:p>
            <a:pPr marL="0" indent="0">
              <a:buNone/>
            </a:pPr>
            <a:endParaRPr lang="da-DK" sz="24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/>
              <a:pPr/>
              <a:t>13-01-2012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/>
              <a:pPr/>
              <a:t>21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5777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1080120"/>
          </a:xfrm>
        </p:spPr>
        <p:txBody>
          <a:bodyPr>
            <a:normAutofit/>
          </a:bodyPr>
          <a:lstStyle/>
          <a:p>
            <a:r>
              <a:rPr lang="da-DK" sz="3200" b="1" dirty="0"/>
              <a:t>Ændret smileyordning</a:t>
            </a:r>
            <a:br>
              <a:rPr lang="da-DK" sz="3200" b="1" dirty="0"/>
            </a:br>
            <a:endParaRPr lang="da-DK" sz="3200" b="1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11560" y="1124744"/>
            <a:ext cx="8064896" cy="4896544"/>
          </a:xfrm>
        </p:spPr>
        <p:txBody>
          <a:bodyPr>
            <a:normAutofit/>
          </a:bodyPr>
          <a:lstStyle/>
          <a:p>
            <a:pPr algn="l"/>
            <a:r>
              <a:rPr lang="da-DK" sz="2000" dirty="0"/>
              <a:t>Den grønne smiley på Arbejdstilsynets hjemmeside får en udløbsdato. Det vil sige, at den slukkes efter fem år. Dermed bliver den grønne smiley mere aktuel og får større værdi. </a:t>
            </a:r>
            <a:endParaRPr lang="da-DK" sz="2000" dirty="0" smtClean="0"/>
          </a:p>
          <a:p>
            <a:pPr algn="l"/>
            <a:endParaRPr lang="da-DK" sz="2000" dirty="0" smtClean="0"/>
          </a:p>
          <a:p>
            <a:pPr algn="l"/>
            <a:r>
              <a:rPr lang="da-DK" sz="2000" dirty="0"/>
              <a:t>Den grønne smiley forlænges efter et nyt risikobaseret tilsyn. Det kan rekvireres i Arbejdstilsynet. </a:t>
            </a:r>
            <a:endParaRPr lang="da-DK" sz="2000" dirty="0" smtClean="0"/>
          </a:p>
          <a:p>
            <a:pPr algn="l"/>
            <a:endParaRPr lang="da-DK" sz="2000" dirty="0"/>
          </a:p>
          <a:p>
            <a:pPr algn="l"/>
            <a:r>
              <a:rPr lang="da-DK" sz="2000" dirty="0" smtClean="0"/>
              <a:t>Gul og rød smiley ændres der ikke ved, de fjernes først når arbejdsmiljøproblemerne er løst – </a:t>
            </a:r>
            <a:r>
              <a:rPr lang="da-DK" sz="2000" dirty="0"/>
              <a:t>dog tidligst efter seks måneder</a:t>
            </a:r>
          </a:p>
          <a:p>
            <a:pPr algn="l"/>
            <a:endParaRPr lang="da-DK" sz="2000" dirty="0"/>
          </a:p>
          <a:p>
            <a:pPr algn="l"/>
            <a:endParaRPr lang="da-DK" sz="2000" dirty="0"/>
          </a:p>
          <a:p>
            <a:pPr algn="l"/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468117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Psykisk Arbejdsmiljø 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Stress</a:t>
            </a:r>
          </a:p>
          <a:p>
            <a:pPr eaLnBrk="1" hangingPunct="1"/>
            <a:r>
              <a:rPr lang="da-DK" smtClean="0"/>
              <a:t>Sygefravær</a:t>
            </a:r>
          </a:p>
          <a:p>
            <a:pPr eaLnBrk="1" hangingPunct="1"/>
            <a:r>
              <a:rPr lang="da-DK" smtClean="0"/>
              <a:t>En god arbejdsplads</a:t>
            </a:r>
          </a:p>
          <a:p>
            <a:pPr eaLnBrk="1" hangingPunct="1"/>
            <a:r>
              <a:rPr lang="da-DK" smtClean="0"/>
              <a:t>Gør noget – gør noget mere</a:t>
            </a:r>
          </a:p>
          <a:p>
            <a:pPr eaLnBrk="1" hangingPunct="1"/>
            <a:r>
              <a:rPr lang="da-DK" smtClean="0"/>
              <a:t>Intern lederrekruttering</a:t>
            </a:r>
          </a:p>
          <a:p>
            <a:pPr eaLnBrk="1" hangingPunct="1"/>
            <a:r>
              <a:rPr lang="da-DK" smtClean="0"/>
              <a:t>Konflikthåndtering</a:t>
            </a:r>
          </a:p>
          <a:p>
            <a:pPr eaLnBrk="1" hangingPunct="1"/>
            <a:r>
              <a:rPr lang="da-DK" smtClean="0"/>
              <a:t>Jobusikkerhed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B0234-3C70-476B-887F-D48BF9ACAB65}" type="slidenum">
              <a:rPr lang="da-DK"/>
              <a:pPr>
                <a:defRPr/>
              </a:pPr>
              <a:t>23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Stresshåndtering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BF56F-54A7-4E69-A8F8-60170FF909BA}" type="slidenum">
              <a:rPr lang="da-DK"/>
              <a:pPr>
                <a:defRPr/>
              </a:pPr>
              <a:t>24</a:t>
            </a:fld>
            <a:endParaRPr lang="da-DK" dirty="0"/>
          </a:p>
        </p:txBody>
      </p:sp>
      <p:pic>
        <p:nvPicPr>
          <p:cNvPr id="2662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68625" y="1600200"/>
            <a:ext cx="32067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Hvad indeholder pjecen?</a:t>
            </a:r>
          </a:p>
        </p:txBody>
      </p:sp>
      <p:sp>
        <p:nvSpPr>
          <p:cNvPr id="2765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179513" lvl="1" eaLnBrk="1" hangingPunct="1">
              <a:lnSpc>
                <a:spcPct val="80000"/>
              </a:lnSpc>
            </a:pPr>
            <a:endParaRPr lang="da-DK" sz="2700" smtClean="0">
              <a:solidFill>
                <a:schemeClr val="bg1"/>
              </a:solidFill>
            </a:endParaRPr>
          </a:p>
          <a:p>
            <a:pPr marL="1179513" lvl="1" eaLnBrk="1" hangingPunct="1">
              <a:lnSpc>
                <a:spcPct val="80000"/>
              </a:lnSpc>
              <a:buFontTx/>
              <a:buChar char="•"/>
            </a:pPr>
            <a:r>
              <a:rPr lang="da-DK" sz="2700" smtClean="0"/>
              <a:t>Hvorfor forebygge stress?</a:t>
            </a:r>
          </a:p>
          <a:p>
            <a:pPr marL="1179513" lvl="1" eaLnBrk="1" hangingPunct="1">
              <a:lnSpc>
                <a:spcPct val="80000"/>
              </a:lnSpc>
              <a:buFontTx/>
              <a:buChar char="•"/>
            </a:pPr>
            <a:r>
              <a:rPr lang="da-DK" sz="2700" smtClean="0"/>
              <a:t>Hvad er stress?</a:t>
            </a:r>
          </a:p>
          <a:p>
            <a:pPr marL="1179513" lvl="1" eaLnBrk="1" hangingPunct="1">
              <a:lnSpc>
                <a:spcPct val="80000"/>
              </a:lnSpc>
              <a:buFontTx/>
              <a:buChar char="•"/>
            </a:pPr>
            <a:r>
              <a:rPr lang="da-DK" sz="2700" smtClean="0"/>
              <a:t>Hvad er årsagerne?</a:t>
            </a:r>
          </a:p>
          <a:p>
            <a:pPr marL="1179513" lvl="1" eaLnBrk="1" hangingPunct="1">
              <a:lnSpc>
                <a:spcPct val="80000"/>
              </a:lnSpc>
              <a:buFontTx/>
              <a:buChar char="•"/>
            </a:pPr>
            <a:r>
              <a:rPr lang="da-DK" sz="2700" smtClean="0"/>
              <a:t>Gode råd</a:t>
            </a:r>
          </a:p>
          <a:p>
            <a:pPr marL="1481138" lvl="2" eaLnBrk="1" hangingPunct="1">
              <a:lnSpc>
                <a:spcPct val="80000"/>
              </a:lnSpc>
              <a:buFontTx/>
              <a:buChar char="•"/>
            </a:pPr>
            <a:r>
              <a:rPr lang="da-DK" sz="1700" smtClean="0"/>
              <a:t>Arbejdspladsen</a:t>
            </a:r>
          </a:p>
          <a:p>
            <a:pPr marL="1481138" lvl="2" eaLnBrk="1" hangingPunct="1">
              <a:lnSpc>
                <a:spcPct val="80000"/>
              </a:lnSpc>
              <a:buFontTx/>
              <a:buChar char="•"/>
            </a:pPr>
            <a:r>
              <a:rPr lang="da-DK" sz="1700" smtClean="0"/>
              <a:t>Ledelsen</a:t>
            </a:r>
          </a:p>
          <a:p>
            <a:pPr marL="1481138" lvl="2" eaLnBrk="1" hangingPunct="1">
              <a:lnSpc>
                <a:spcPct val="80000"/>
              </a:lnSpc>
              <a:buFontTx/>
              <a:buChar char="•"/>
            </a:pPr>
            <a:r>
              <a:rPr lang="da-DK" sz="1700" smtClean="0"/>
              <a:t>Kollegaer</a:t>
            </a:r>
          </a:p>
          <a:p>
            <a:pPr marL="1481138" lvl="2" eaLnBrk="1" hangingPunct="1">
              <a:lnSpc>
                <a:spcPct val="80000"/>
              </a:lnSpc>
              <a:buFontTx/>
              <a:buChar char="•"/>
            </a:pPr>
            <a:r>
              <a:rPr lang="da-DK" sz="1700" smtClean="0"/>
              <a:t>Den stressede</a:t>
            </a:r>
          </a:p>
          <a:p>
            <a:pPr marL="1179513" lvl="1" eaLnBrk="1" hangingPunct="1">
              <a:lnSpc>
                <a:spcPct val="80000"/>
              </a:lnSpc>
              <a:buFontTx/>
              <a:buChar char="•"/>
            </a:pPr>
            <a:r>
              <a:rPr lang="da-DK" sz="2700" smtClean="0"/>
              <a:t>Eksempler fra virksomheder</a:t>
            </a:r>
          </a:p>
          <a:p>
            <a:pPr marL="1179513" lvl="1" eaLnBrk="1" hangingPunct="1">
              <a:lnSpc>
                <a:spcPct val="80000"/>
              </a:lnSpc>
              <a:buFontTx/>
              <a:buChar char="•"/>
            </a:pPr>
            <a:endParaRPr lang="da-DK" sz="23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 eaLnBrk="1" hangingPunct="1"/>
            <a:r>
              <a:rPr lang="da-DK" sz="3400" smtClean="0"/>
              <a:t>Hvad er stress?</a:t>
            </a:r>
          </a:p>
        </p:txBody>
      </p:sp>
      <p:sp>
        <p:nvSpPr>
          <p:cNvPr id="2867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3763" y="1504950"/>
            <a:ext cx="7729537" cy="4459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sz="2500" smtClean="0"/>
              <a:t>Travlhed og stress er ikke det samme!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De fleste eksperter enige om at: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/>
              <a:t>Stress bedst kan beskrives som en tilstand hos individet 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/>
              <a:t>Stress er en sund og naturlig reaktion på forhold i vores omgivelser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/>
              <a:t>Problemet opstår når stress-tilstand er omfattende eller står på i længere tid.</a:t>
            </a:r>
          </a:p>
          <a:p>
            <a:pPr lvl="1" eaLnBrk="1" hangingPunct="1">
              <a:lnSpc>
                <a:spcPct val="80000"/>
              </a:lnSpc>
            </a:pPr>
            <a:r>
              <a:rPr lang="da-DK" sz="2000" smtClean="0"/>
              <a:t>At selv ikke langvarig stress er en sygdom, men øger risikoen for en række alvorlige helbredsproblemer og sygdomme</a:t>
            </a:r>
            <a:r>
              <a:rPr lang="da-DK" sz="2000" smtClean="0">
                <a:solidFill>
                  <a:schemeClr val="bg1"/>
                </a:solidFill>
              </a:rPr>
              <a:t>.</a:t>
            </a:r>
            <a:endParaRPr lang="da-DK" sz="25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 eaLnBrk="1" hangingPunct="1"/>
            <a:r>
              <a:rPr lang="da-DK" sz="3400" smtClean="0"/>
              <a:t>Hvad er stress?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3763" y="1352550"/>
            <a:ext cx="7358062" cy="4460875"/>
          </a:xfrm>
        </p:spPr>
        <p:txBody>
          <a:bodyPr rtlCol="0">
            <a:normAutofit/>
          </a:bodyPr>
          <a:lstStyle/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500" dirty="0" smtClean="0"/>
              <a:t>To typer af stress:</a:t>
            </a:r>
          </a:p>
          <a:p>
            <a:pPr marL="180546" indent="0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a-DK" sz="2500" dirty="0"/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500" dirty="0"/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500" dirty="0" smtClean="0"/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500" dirty="0" smtClean="0"/>
              <a:t>Symptomer der er knyttet til udviklingen af alvorlig stress</a:t>
            </a:r>
          </a:p>
          <a:p>
            <a:pPr marL="741848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sz="2000" dirty="0" smtClean="0"/>
              <a:t>Kortvarig, gråzonen og langvarig</a:t>
            </a:r>
          </a:p>
          <a:p>
            <a:pPr marL="741848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sz="2000" dirty="0" smtClean="0"/>
              <a:t>Psykiske, fysiske og adfærdsmæssige</a:t>
            </a:r>
          </a:p>
          <a:p>
            <a:pPr marL="741848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da-DK" sz="2000" dirty="0" smtClean="0"/>
              <a:t>Tegn på arbejdspladsen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700213"/>
            <a:ext cx="46672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3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rtlCol="0" anchor="t">
            <a:normAutofit fontScale="90000"/>
          </a:bodyPr>
          <a:lstStyle/>
          <a:p>
            <a:pPr algn="l" defTabSz="913040" eaLnBrk="1" fontAlgn="auto" hangingPunct="1">
              <a:spcAft>
                <a:spcPts val="0"/>
              </a:spcAft>
              <a:defRPr/>
            </a:pPr>
            <a:r>
              <a:rPr lang="da-DK" sz="3400" dirty="0" smtClean="0"/>
              <a:t>Årsagerne til stress på arbejdspladsen</a:t>
            </a:r>
            <a:br>
              <a:rPr lang="da-DK" sz="3400" dirty="0" smtClean="0"/>
            </a:br>
            <a:endParaRPr lang="da-DK" sz="3400" dirty="0" smtClean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6775" y="1557338"/>
            <a:ext cx="8253413" cy="4175125"/>
          </a:xfrm>
        </p:spPr>
        <p:txBody>
          <a:bodyPr rtlCol="0">
            <a:normAutofit/>
          </a:bodyPr>
          <a:lstStyle/>
          <a:p>
            <a:pPr marL="386876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/>
              <a:t>F</a:t>
            </a:r>
            <a:r>
              <a:rPr lang="da-DK" sz="2200" dirty="0" smtClean="0"/>
              <a:t>orhold vi omgiver os med på arbejde og i fritiden</a:t>
            </a:r>
          </a:p>
          <a:p>
            <a:pPr marL="386876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200" dirty="0" smtClean="0"/>
          </a:p>
          <a:p>
            <a:pPr marL="386876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Egne forventninger og reaktioner på en opgave</a:t>
            </a:r>
          </a:p>
          <a:p>
            <a:pPr marL="386876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200" dirty="0" smtClean="0"/>
          </a:p>
          <a:p>
            <a:pPr marL="386876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/>
              <a:t>I</a:t>
            </a:r>
            <a:r>
              <a:rPr lang="da-DK" sz="2200" dirty="0" smtClean="0"/>
              <a:t>kke et spørgsmål om ”enten/eller”, men om et ”både-og”</a:t>
            </a:r>
          </a:p>
          <a:p>
            <a:pPr marL="0" indent="0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a-DK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88963" y="608013"/>
            <a:ext cx="7707312" cy="722312"/>
          </a:xfrm>
        </p:spPr>
        <p:txBody>
          <a:bodyPr rtlCol="0" anchor="t">
            <a:normAutofit fontScale="90000"/>
          </a:bodyPr>
          <a:lstStyle/>
          <a:p>
            <a:pPr algn="l" defTabSz="913040" eaLnBrk="1" fontAlgn="auto" hangingPunct="1">
              <a:spcAft>
                <a:spcPts val="0"/>
              </a:spcAft>
              <a:defRPr/>
            </a:pPr>
            <a:r>
              <a:rPr lang="da-DK" sz="3400" dirty="0" smtClean="0"/>
              <a:t>Forebyggelse af stress </a:t>
            </a:r>
            <a:br>
              <a:rPr lang="da-DK" sz="3400" dirty="0" smtClean="0"/>
            </a:br>
            <a:endParaRPr lang="da-DK" sz="3400" dirty="0" smtClean="0"/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66775" y="1916113"/>
            <a:ext cx="8253413" cy="3529012"/>
          </a:xfrm>
        </p:spPr>
        <p:txBody>
          <a:bodyPr/>
          <a:lstStyle/>
          <a:p>
            <a:pPr marL="307975" indent="-307975" eaLnBrk="1" hangingPunct="1">
              <a:lnSpc>
                <a:spcPct val="80000"/>
              </a:lnSpc>
            </a:pPr>
            <a:r>
              <a:rPr lang="da-DK" sz="2200" smtClean="0"/>
              <a:t>Indflydelse på eget arbejde og arbejdsbetingelser</a:t>
            </a:r>
          </a:p>
          <a:p>
            <a:pPr marL="307975" indent="-307975" eaLnBrk="1" hangingPunct="1">
              <a:lnSpc>
                <a:spcPct val="80000"/>
              </a:lnSpc>
            </a:pPr>
            <a:r>
              <a:rPr lang="da-DK" sz="2200" smtClean="0"/>
              <a:t>Mening med arbejdet</a:t>
            </a:r>
          </a:p>
          <a:p>
            <a:pPr marL="307975" indent="-307975" eaLnBrk="1" hangingPunct="1">
              <a:lnSpc>
                <a:spcPct val="80000"/>
              </a:lnSpc>
            </a:pPr>
            <a:r>
              <a:rPr lang="da-DK" sz="2200" smtClean="0"/>
              <a:t>Forudsigelighed</a:t>
            </a:r>
          </a:p>
          <a:p>
            <a:pPr marL="307975" indent="-307975" eaLnBrk="1" hangingPunct="1">
              <a:lnSpc>
                <a:spcPct val="80000"/>
              </a:lnSpc>
            </a:pPr>
            <a:r>
              <a:rPr lang="da-DK" sz="2200" smtClean="0"/>
              <a:t>Støtte fra ledelse og kollegaer</a:t>
            </a:r>
          </a:p>
          <a:p>
            <a:pPr marL="307975" indent="-307975" eaLnBrk="1" hangingPunct="1">
              <a:lnSpc>
                <a:spcPct val="80000"/>
              </a:lnSpc>
            </a:pPr>
            <a:r>
              <a:rPr lang="da-DK" sz="2200" smtClean="0"/>
              <a:t>Belønning og anerkendelse</a:t>
            </a:r>
          </a:p>
          <a:p>
            <a:pPr marL="307975" indent="-307975" eaLnBrk="1" hangingPunct="1">
              <a:lnSpc>
                <a:spcPct val="80000"/>
              </a:lnSpc>
            </a:pPr>
            <a:r>
              <a:rPr lang="da-DK" sz="2200" smtClean="0"/>
              <a:t>Krav i arbejdet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Arbejdsmiljøroadshow 2012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Baggrund for Arbejdsmiljøroadshow 2012	</a:t>
            </a:r>
          </a:p>
          <a:p>
            <a:pPr lvl="1" eaLnBrk="1" hangingPunct="1"/>
            <a:r>
              <a:rPr lang="da-DK" smtClean="0"/>
              <a:t>Præsentation af det nyeste materiale som Metal- og Maskinindustriens arbejdsmiljøudvalg har udarbejdet i 2011</a:t>
            </a:r>
          </a:p>
          <a:p>
            <a:pPr lvl="1" eaLnBrk="1" hangingPunct="1"/>
            <a:r>
              <a:rPr lang="da-DK" smtClean="0"/>
              <a:t>Gennemgang af arbejdsmiljøets status i Metal- og maskinindustrien</a:t>
            </a:r>
          </a:p>
          <a:p>
            <a:pPr lvl="1" eaLnBrk="1" hangingPunct="1"/>
            <a:r>
              <a:rPr lang="da-DK" smtClean="0"/>
              <a:t>Præsentere tidligere udarbejdet materiale </a:t>
            </a:r>
          </a:p>
          <a:p>
            <a:pPr lvl="1" eaLnBrk="1" hangingPunct="1"/>
            <a:r>
              <a:rPr lang="da-DK" smtClean="0"/>
              <a:t>Præsentere materialer fra Industriens Branchearbejdsmiljøråd.</a:t>
            </a:r>
          </a:p>
          <a:p>
            <a:pPr lvl="1" eaLnBrk="1" hangingPunct="1"/>
            <a:endParaRPr 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9A9913-3EEA-4D68-8432-E91E6B855205}" type="slidenum">
              <a:rPr lang="da-DK"/>
              <a:pPr>
                <a:defRPr/>
              </a:pPr>
              <a:t>3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 eaLnBrk="1" hangingPunct="1"/>
            <a:r>
              <a:rPr lang="da-DK" sz="3400" smtClean="0"/>
              <a:t>Hvem har ansvaret?</a:t>
            </a:r>
          </a:p>
        </p:txBody>
      </p:sp>
      <p:sp>
        <p:nvSpPr>
          <p:cNvPr id="327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2133600"/>
            <a:ext cx="8253413" cy="3624263"/>
          </a:xfrm>
        </p:spPr>
        <p:txBody>
          <a:bodyPr/>
          <a:lstStyle/>
          <a:p>
            <a:pPr marL="385763" eaLnBrk="1" hangingPunct="1">
              <a:lnSpc>
                <a:spcPct val="80000"/>
              </a:lnSpc>
            </a:pPr>
            <a:r>
              <a:rPr lang="da-DK" sz="2200" smtClean="0"/>
              <a:t>Er det medarbejderens eget ansvar?</a:t>
            </a:r>
          </a:p>
          <a:p>
            <a:pPr marL="385763" eaLnBrk="1" hangingPunct="1">
              <a:lnSpc>
                <a:spcPct val="80000"/>
              </a:lnSpc>
            </a:pPr>
            <a:r>
              <a:rPr lang="da-DK" sz="2200" smtClean="0"/>
              <a:t>Er det primært ledelsens ansvar? </a:t>
            </a:r>
          </a:p>
          <a:p>
            <a:pPr marL="385763" eaLnBrk="1" hangingPunct="1">
              <a:lnSpc>
                <a:spcPct val="80000"/>
              </a:lnSpc>
            </a:pPr>
            <a:r>
              <a:rPr lang="da-DK" sz="2200" smtClean="0"/>
              <a:t>Hvad med kollegerne?</a:t>
            </a:r>
          </a:p>
          <a:p>
            <a:pPr marL="385763" eaLnBrk="1" hangingPunct="1">
              <a:lnSpc>
                <a:spcPct val="80000"/>
              </a:lnSpc>
            </a:pPr>
            <a:r>
              <a:rPr lang="da-DK" sz="2200" smtClean="0"/>
              <a:t>Denne diskussion er meningsløs og uproduktiv</a:t>
            </a:r>
          </a:p>
          <a:p>
            <a:pPr marL="385763" eaLnBrk="1" hangingPunct="1">
              <a:lnSpc>
                <a:spcPct val="80000"/>
              </a:lnSpc>
            </a:pPr>
            <a:r>
              <a:rPr lang="da-DK" sz="2200" smtClean="0"/>
              <a:t>Igen: ikke tale om et ”enten/eller”, men om et ”både-og</a:t>
            </a:r>
            <a:r>
              <a:rPr lang="da-DK" sz="2200" smtClean="0">
                <a:solidFill>
                  <a:schemeClr val="bg1"/>
                </a:solidFill>
              </a:rPr>
              <a:t>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 eaLnBrk="1" hangingPunct="1"/>
            <a:r>
              <a:rPr lang="da-DK" sz="3400" smtClean="0"/>
              <a:t>Gode råd - værktøjskasse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1150938"/>
            <a:ext cx="8253413" cy="4606925"/>
          </a:xfrm>
        </p:spPr>
        <p:txBody>
          <a:bodyPr rtlCol="0">
            <a:normAutofit/>
          </a:bodyPr>
          <a:lstStyle/>
          <a:p>
            <a:pPr marL="387114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200" dirty="0" smtClean="0">
              <a:solidFill>
                <a:schemeClr val="bg1"/>
              </a:solidFill>
            </a:endParaRPr>
          </a:p>
          <a:p>
            <a:pPr marL="387114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Arbejdspladsen</a:t>
            </a:r>
          </a:p>
          <a:p>
            <a:pPr marL="387114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Ledelsen</a:t>
            </a:r>
          </a:p>
          <a:p>
            <a:pPr marL="387114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Kollegaer</a:t>
            </a:r>
          </a:p>
          <a:p>
            <a:pPr marL="387114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Til dig der er er stresset</a:t>
            </a:r>
            <a:endParaRPr lang="da-DK" sz="2200" dirty="0"/>
          </a:p>
          <a:p>
            <a:pPr marL="309706" indent="-309706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Forebyggelse af stress</a:t>
            </a:r>
          </a:p>
          <a:p>
            <a:pPr marL="309706" indent="-309706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Håndtering af stress</a:t>
            </a:r>
          </a:p>
          <a:p>
            <a:pPr marL="309706" indent="-309706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Hvad gør man, hvis det er gået galt</a:t>
            </a:r>
          </a:p>
          <a:p>
            <a:pPr marL="0" indent="0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a-DK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Sygefravær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C77A3-A8C9-400E-ACCA-4AD3F4360C78}" type="slidenum">
              <a:rPr lang="da-DK"/>
              <a:pPr>
                <a:defRPr/>
              </a:pPr>
              <a:t>32</a:t>
            </a:fld>
            <a:endParaRPr lang="da-DK" dirty="0"/>
          </a:p>
        </p:txBody>
      </p:sp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 rot="188675">
            <a:off x="2949575" y="1600200"/>
            <a:ext cx="32448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Sygefravær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Hvorfor sygefravær?</a:t>
            </a:r>
          </a:p>
          <a:p>
            <a:pPr lvl="1" eaLnBrk="1" hangingPunct="1"/>
            <a:r>
              <a:rPr lang="da-DK" smtClean="0"/>
              <a:t>Former for sygefravær</a:t>
            </a:r>
          </a:p>
          <a:p>
            <a:pPr lvl="2" eaLnBrk="1" hangingPunct="1"/>
            <a:r>
              <a:rPr lang="da-DK" smtClean="0"/>
              <a:t>Korttidsfravær</a:t>
            </a:r>
          </a:p>
          <a:p>
            <a:pPr lvl="2" eaLnBrk="1" hangingPunct="1"/>
            <a:r>
              <a:rPr lang="da-DK" smtClean="0"/>
              <a:t>Langtidsfravær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42DFC-9871-4BF1-A4EA-F4D7962B323E}" type="slidenum">
              <a:rPr lang="da-DK"/>
              <a:pPr>
                <a:defRPr/>
              </a:pPr>
              <a:t>33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Sygefravær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Årsager</a:t>
            </a:r>
          </a:p>
          <a:p>
            <a:pPr eaLnBrk="1" hangingPunct="1"/>
            <a:r>
              <a:rPr lang="da-DK" smtClean="0"/>
              <a:t>Forebyggelse</a:t>
            </a:r>
          </a:p>
          <a:p>
            <a:pPr eaLnBrk="1" hangingPunct="1"/>
            <a:r>
              <a:rPr lang="da-DK" smtClean="0"/>
              <a:t>Håndtering af fravær</a:t>
            </a:r>
          </a:p>
          <a:p>
            <a:pPr lvl="1" eaLnBrk="1" hangingPunct="1"/>
            <a:r>
              <a:rPr lang="da-DK" smtClean="0"/>
              <a:t>Fraværspolitik</a:t>
            </a:r>
          </a:p>
          <a:p>
            <a:pPr lvl="1" eaLnBrk="1" hangingPunct="1"/>
            <a:r>
              <a:rPr lang="da-DK" smtClean="0"/>
              <a:t>Raskmelding</a:t>
            </a:r>
          </a:p>
          <a:p>
            <a:pPr lvl="1" eaLnBrk="1" hangingPunct="1"/>
            <a:r>
              <a:rPr lang="da-DK" smtClean="0"/>
              <a:t>fastholdelse</a:t>
            </a:r>
          </a:p>
          <a:p>
            <a:pPr lvl="1" eaLnBrk="1" hangingPunct="1"/>
            <a:r>
              <a:rPr lang="da-DK" smtClean="0"/>
              <a:t>Fri Attest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B38D43-31A2-454B-B0AD-C910431CB200}" type="slidenum">
              <a:rPr lang="da-DK"/>
              <a:pPr>
                <a:defRPr/>
              </a:pPr>
              <a:t>34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Sygefravær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29"/>
            <a:ext cx="8229600" cy="4525963"/>
          </a:xfrm>
        </p:spPr>
        <p:txBody>
          <a:bodyPr rtlCol="0">
            <a:normAutofit/>
          </a:bodyPr>
          <a:lstStyle/>
          <a:p>
            <a:pPr marL="342398" indent="-342398" defTabSz="913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Gode råd til fraværshåndtering</a:t>
            </a:r>
          </a:p>
          <a:p>
            <a:pPr marL="342398" indent="-342398" defTabSz="913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dirty="0" smtClean="0"/>
          </a:p>
          <a:p>
            <a:pPr marL="342398" indent="-342398" defTabSz="913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dirty="0" smtClean="0"/>
              <a:t>Gåde råd til:</a:t>
            </a:r>
          </a:p>
          <a:p>
            <a:pPr lvl="5">
              <a:defRPr/>
            </a:pPr>
            <a:r>
              <a:rPr lang="da-DK" sz="2400" dirty="0" smtClean="0"/>
              <a:t>Den fraværende</a:t>
            </a:r>
          </a:p>
          <a:p>
            <a:pPr lvl="5">
              <a:defRPr/>
            </a:pPr>
            <a:r>
              <a:rPr lang="da-DK" sz="2400" dirty="0" smtClean="0"/>
              <a:t>Kolleger</a:t>
            </a:r>
          </a:p>
          <a:p>
            <a:pPr lvl="5">
              <a:defRPr/>
            </a:pPr>
            <a:r>
              <a:rPr lang="da-DK" sz="2400" dirty="0" smtClean="0"/>
              <a:t>Tillidsvalgte</a:t>
            </a:r>
          </a:p>
          <a:p>
            <a:pPr lvl="5">
              <a:defRPr/>
            </a:pPr>
            <a:r>
              <a:rPr lang="da-DK" sz="2400" dirty="0" smtClean="0"/>
              <a:t>Ledelsen</a:t>
            </a:r>
          </a:p>
          <a:p>
            <a:pPr lvl="5">
              <a:defRPr/>
            </a:pPr>
            <a:r>
              <a:rPr lang="da-DK" sz="2400" dirty="0" smtClean="0"/>
              <a:t>Arbejdsmiljøorganisationen</a:t>
            </a:r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AB2EA7-FD10-4A0D-9043-F99A9A7FD45B}" type="slidenum">
              <a:rPr lang="da-DK"/>
              <a:pPr>
                <a:defRPr/>
              </a:pPr>
              <a:t>35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38914" name="Content Placeholder 7" descr="Midi_forside_arbejdsmilj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913" y="1844675"/>
            <a:ext cx="2543175" cy="3594100"/>
          </a:xfrm>
        </p:spPr>
      </p:pic>
      <p:sp>
        <p:nvSpPr>
          <p:cNvPr id="389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da-DK" smtClean="0"/>
              <a:t>Trivslen og det psykiske arbejdsmiljø</a:t>
            </a:r>
          </a:p>
          <a:p>
            <a:pPr eaLnBrk="1" hangingPunct="1"/>
            <a:r>
              <a:rPr lang="da-DK" smtClean="0"/>
              <a:t>Gode råd</a:t>
            </a:r>
          </a:p>
          <a:p>
            <a:pPr eaLnBrk="1" hangingPunct="1"/>
            <a:r>
              <a:rPr lang="da-DK" smtClean="0"/>
              <a:t>Redskaber</a:t>
            </a:r>
          </a:p>
          <a:p>
            <a:pPr eaLnBrk="1" hangingPunct="1"/>
            <a:r>
              <a:rPr lang="da-DK" smtClean="0"/>
              <a:t>Hjælp til at komme videre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E9F611-BF66-4958-BCE8-6146A42CA714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B29FF-D7C2-4F96-9D1F-68B2E9C4C6E6}" type="slidenum">
              <a:rPr lang="da-DK"/>
              <a:pPr>
                <a:defRPr/>
              </a:pPr>
              <a:t>36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En god arbejdsdag</a:t>
            </a:r>
          </a:p>
        </p:txBody>
      </p:sp>
      <p:sp>
        <p:nvSpPr>
          <p:cNvPr id="39938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Trivslen og det psykiske arbejdsmiljø</a:t>
            </a:r>
          </a:p>
          <a:p>
            <a:pPr lvl="1" eaLnBrk="1" hangingPunct="1"/>
            <a:r>
              <a:rPr lang="da-DK" smtClean="0"/>
              <a:t>Engagement, motivation og kreativitet</a:t>
            </a:r>
          </a:p>
          <a:p>
            <a:pPr lvl="1" eaLnBrk="1" hangingPunct="1"/>
            <a:r>
              <a:rPr lang="da-DK" smtClean="0"/>
              <a:t>Trivsel, sundhed og velvære</a:t>
            </a:r>
          </a:p>
          <a:p>
            <a:pPr lvl="1" eaLnBrk="1" hangingPunct="1"/>
            <a:r>
              <a:rPr lang="da-DK" smtClean="0"/>
              <a:t>Mindre fravær</a:t>
            </a:r>
          </a:p>
          <a:p>
            <a:pPr lvl="1" eaLnBrk="1" hangingPunct="1"/>
            <a:r>
              <a:rPr lang="da-DK" smtClean="0"/>
              <a:t>Øget produktivitet og effektivitet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E9F611-BF66-4958-BCE8-6146A42CA714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197667-CC6E-403D-BA97-14650C080468}" type="slidenum">
              <a:rPr lang="da-DK"/>
              <a:pPr>
                <a:defRPr/>
              </a:pPr>
              <a:t>37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En god arbejdsdag	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Gode råd i kendte situationer</a:t>
            </a:r>
          </a:p>
          <a:p>
            <a:pPr lvl="1" eaLnBrk="1" hangingPunct="1"/>
            <a:r>
              <a:rPr lang="da-DK" smtClean="0"/>
              <a:t>F.eks.</a:t>
            </a:r>
          </a:p>
          <a:p>
            <a:pPr lvl="2" eaLnBrk="1" hangingPunct="1"/>
            <a:r>
              <a:rPr lang="da-DK" smtClean="0"/>
              <a:t>Dårlig stemning</a:t>
            </a:r>
          </a:p>
          <a:p>
            <a:pPr lvl="2" eaLnBrk="1" hangingPunct="1"/>
            <a:r>
              <a:rPr lang="da-DK" smtClean="0"/>
              <a:t>Arbejdspres</a:t>
            </a:r>
          </a:p>
          <a:p>
            <a:pPr lvl="2" eaLnBrk="1" hangingPunct="1"/>
            <a:r>
              <a:rPr lang="da-DK" smtClean="0"/>
              <a:t>Nedgangstider</a:t>
            </a:r>
          </a:p>
          <a:p>
            <a:pPr lvl="2" eaLnBrk="1" hangingPunct="1"/>
            <a:r>
              <a:rPr lang="da-DK" smtClean="0"/>
              <a:t>Værkstedshumor</a:t>
            </a:r>
          </a:p>
          <a:p>
            <a:pPr lvl="2" eaLnBrk="1" hangingPunct="1"/>
            <a:r>
              <a:rPr lang="da-DK" smtClean="0"/>
              <a:t>Indflydelse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4BA6C-E859-48C1-9918-F9DDA4C68201}" type="slidenum">
              <a:rPr lang="da-DK"/>
              <a:pPr>
                <a:defRPr/>
              </a:pPr>
              <a:t>38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En god arbejdsdag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Redskaber:</a:t>
            </a:r>
          </a:p>
          <a:p>
            <a:pPr lvl="1" eaLnBrk="1" hangingPunct="1"/>
            <a:r>
              <a:rPr lang="da-DK" smtClean="0"/>
              <a:t>Test </a:t>
            </a:r>
          </a:p>
          <a:p>
            <a:pPr lvl="1" eaLnBrk="1" hangingPunct="1"/>
            <a:r>
              <a:rPr lang="da-DK" smtClean="0"/>
              <a:t>APV og det psykiske arbejdsmiljø</a:t>
            </a:r>
          </a:p>
          <a:p>
            <a:pPr lvl="1" eaLnBrk="1" hangingPunct="1"/>
            <a:r>
              <a:rPr lang="da-DK" smtClean="0"/>
              <a:t>Hjælp til at komme videre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F7C5DD-F2C1-41E8-A443-FF9C9F4DD852}" type="slidenum">
              <a:rPr lang="da-DK"/>
              <a:pPr>
                <a:defRPr/>
              </a:pPr>
              <a:t>39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Arbejdsmiljøroadshow 2012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Årets emner:</a:t>
            </a:r>
          </a:p>
          <a:p>
            <a:pPr lvl="1" eaLnBrk="1" hangingPunct="1"/>
            <a:r>
              <a:rPr lang="da-DK" smtClean="0"/>
              <a:t>Status for arbejdsmiljøet i Metal og Maskinindustrien</a:t>
            </a:r>
          </a:p>
          <a:p>
            <a:pPr lvl="1" eaLnBrk="1" hangingPunct="1"/>
            <a:r>
              <a:rPr lang="da-DK" smtClean="0"/>
              <a:t>Psykisk arbejdsmiljø	</a:t>
            </a:r>
          </a:p>
          <a:p>
            <a:pPr lvl="2" eaLnBrk="1" hangingPunct="1"/>
            <a:r>
              <a:rPr lang="da-DK" smtClean="0"/>
              <a:t>Værktøjskasser om psykisk arbejdsmiljø Kåre Sørensen</a:t>
            </a:r>
          </a:p>
          <a:p>
            <a:pPr lvl="1" eaLnBrk="1" hangingPunct="1"/>
            <a:r>
              <a:rPr lang="da-DK" smtClean="0"/>
              <a:t>Ulykker og forebyggelse</a:t>
            </a:r>
          </a:p>
          <a:p>
            <a:pPr lvl="2" eaLnBrk="1" hangingPunct="1"/>
            <a:r>
              <a:rPr lang="da-DK" smtClean="0"/>
              <a:t>Unge og nyansatte	Lars Andersen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FE524-7254-43B5-85FC-9DCF4B82E6A2}" type="slidenum">
              <a:rPr lang="da-DK"/>
              <a:pPr>
                <a:defRPr/>
              </a:pPr>
              <a:t>4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Gør noget – Gør noget mere</a:t>
            </a:r>
          </a:p>
        </p:txBody>
      </p:sp>
      <p:pic>
        <p:nvPicPr>
          <p:cNvPr id="43010" name="Content Placeholder 13" descr="goer%20noget%20me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51500" y="1720850"/>
            <a:ext cx="1804988" cy="2571750"/>
          </a:xfrm>
        </p:spPr>
      </p:pic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E9F611-BF66-4958-BCE8-6146A42CA714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3C12D-A0DD-4AC6-9B79-99638A19405A}" type="slidenum">
              <a:rPr lang="da-DK"/>
              <a:pPr>
                <a:defRPr/>
              </a:pPr>
              <a:t>40</a:t>
            </a:fld>
            <a:endParaRPr lang="da-DK" dirty="0"/>
          </a:p>
        </p:txBody>
      </p:sp>
      <p:pic>
        <p:nvPicPr>
          <p:cNvPr id="43014" name="Content Placeholder 12" descr="goer%20noget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6375" y="1773238"/>
            <a:ext cx="1706563" cy="2425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Gør noget – Gør noget mere</a:t>
            </a:r>
          </a:p>
        </p:txBody>
      </p:sp>
      <p:sp>
        <p:nvSpPr>
          <p:cNvPr id="4403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da-DK" smtClean="0"/>
              <a:t>Gør noget</a:t>
            </a:r>
          </a:p>
          <a:p>
            <a:pPr lvl="1" eaLnBrk="1" hangingPunct="1"/>
            <a:r>
              <a:rPr lang="da-DK" smtClean="0"/>
              <a:t>Inspiration til at arbejde med det psykiske arbejdsmiljø</a:t>
            </a:r>
          </a:p>
          <a:p>
            <a:pPr lvl="1" eaLnBrk="1" hangingPunct="1"/>
            <a:r>
              <a:rPr lang="da-DK" smtClean="0"/>
              <a:t>Artikelsamling på baggrund af temadage</a:t>
            </a:r>
          </a:p>
          <a:p>
            <a:pPr lvl="1" eaLnBrk="1" hangingPunct="1"/>
            <a:r>
              <a:rPr lang="da-DK" smtClean="0"/>
              <a:t>forandringsprocesser</a:t>
            </a:r>
          </a:p>
          <a:p>
            <a:pPr lvl="1" eaLnBrk="1" hangingPunct="1"/>
            <a:r>
              <a:rPr lang="da-DK" smtClean="0"/>
              <a:t>uklare roller</a:t>
            </a:r>
          </a:p>
          <a:p>
            <a:pPr lvl="1" eaLnBrk="1" hangingPunct="1"/>
            <a:r>
              <a:rPr lang="da-DK" smtClean="0"/>
              <a:t>gode råd til opstart</a:t>
            </a:r>
          </a:p>
        </p:txBody>
      </p:sp>
      <p:sp>
        <p:nvSpPr>
          <p:cNvPr id="44035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da-DK" smtClean="0"/>
              <a:t>Gør noget mere</a:t>
            </a:r>
          </a:p>
          <a:p>
            <a:pPr lvl="1" eaLnBrk="1" hangingPunct="1"/>
            <a:r>
              <a:rPr lang="da-DK" smtClean="0"/>
              <a:t>Kulturelle faktorer</a:t>
            </a:r>
          </a:p>
          <a:p>
            <a:pPr lvl="1" eaLnBrk="1" hangingPunct="1"/>
            <a:r>
              <a:rPr lang="da-DK" smtClean="0"/>
              <a:t>Lean og  det psykiske arbejdsmiljø</a:t>
            </a:r>
          </a:p>
          <a:p>
            <a:pPr lvl="1" eaLnBrk="1" hangingPunct="1"/>
            <a:r>
              <a:rPr lang="da-DK" smtClean="0"/>
              <a:t>Misbrug</a:t>
            </a:r>
          </a:p>
          <a:p>
            <a:pPr lvl="1" eaLnBrk="1" hangingPunct="1"/>
            <a:r>
              <a:rPr lang="da-DK" smtClean="0"/>
              <a:t>Konflikter</a:t>
            </a:r>
          </a:p>
          <a:p>
            <a:pPr lvl="1" eaLnBrk="1" hangingPunct="1"/>
            <a:endParaRPr lang="da-DK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24834-905C-4E27-B735-1FB59353FD19}" type="slidenum">
              <a:rPr lang="da-DK"/>
              <a:pPr>
                <a:defRPr/>
              </a:pPr>
              <a:t>41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Billede 1" descr="forside endelig til præ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7950" y="290513"/>
            <a:ext cx="3759200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3040" eaLnBrk="1" fontAlgn="auto" hangingPunct="1">
              <a:spcAft>
                <a:spcPts val="0"/>
              </a:spcAft>
              <a:defRPr/>
            </a:pPr>
            <a:r>
              <a:rPr lang="da-DK" sz="3800" b="1" dirty="0" smtClean="0"/>
              <a:t>Intern lederrekruttering</a:t>
            </a:r>
            <a:br>
              <a:rPr lang="da-DK" sz="3800" b="1" dirty="0" smtClean="0"/>
            </a:br>
            <a:r>
              <a:rPr lang="da-DK" sz="3800" b="1" dirty="0" smtClean="0"/>
              <a:t>Fra kollega til leder</a:t>
            </a:r>
          </a:p>
        </p:txBody>
      </p:sp>
      <p:sp>
        <p:nvSpPr>
          <p:cNvPr id="46082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2776537"/>
          </a:xfrm>
        </p:spPr>
        <p:txBody>
          <a:bodyPr/>
          <a:lstStyle/>
          <a:p>
            <a:pPr eaLnBrk="1" hangingPunct="1"/>
            <a:r>
              <a:rPr lang="da-DK" sz="2400" smtClean="0"/>
              <a:t>Værktøjer til hvordan virksomheder kan gennemføre vellykkede interne lederrekrutteringer</a:t>
            </a:r>
          </a:p>
          <a:p>
            <a:pPr eaLnBrk="1" hangingPunct="1"/>
            <a:r>
              <a:rPr lang="da-DK" sz="2400" smtClean="0"/>
              <a:t>Rekruttering og udvælgelse</a:t>
            </a:r>
          </a:p>
          <a:p>
            <a:pPr lvl="1" eaLnBrk="1" hangingPunct="1"/>
            <a:r>
              <a:rPr lang="da-DK" sz="2000" smtClean="0"/>
              <a:t>Politik for lederrekruttering</a:t>
            </a:r>
          </a:p>
          <a:p>
            <a:pPr lvl="1" eaLnBrk="1" hangingPunct="1"/>
            <a:r>
              <a:rPr lang="da-DK" sz="2000" smtClean="0"/>
              <a:t>Lederambitioner hos medarbejdere</a:t>
            </a:r>
          </a:p>
          <a:p>
            <a:pPr lvl="1" eaLnBrk="1" hangingPunct="1"/>
            <a:r>
              <a:rPr lang="da-DK" sz="2000" smtClean="0"/>
              <a:t>valg og fravalg af ledere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/>
              <a:t>Hvem kan primært have gavn af pjecen?</a:t>
            </a:r>
          </a:p>
        </p:txBody>
      </p:sp>
      <p:sp>
        <p:nvSpPr>
          <p:cNvPr id="47106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3281362"/>
          </a:xfrm>
        </p:spPr>
        <p:txBody>
          <a:bodyPr/>
          <a:lstStyle/>
          <a:p>
            <a:pPr lvl="2" eaLnBrk="1" hangingPunct="1"/>
            <a:r>
              <a:rPr lang="da-DK" sz="2000" smtClean="0"/>
              <a:t>Medarbejdere med lederambitioner</a:t>
            </a:r>
          </a:p>
          <a:p>
            <a:pPr lvl="2" eaLnBrk="1" hangingPunct="1"/>
            <a:r>
              <a:rPr lang="da-DK" sz="2000" smtClean="0"/>
              <a:t>Internt rekrutterede ledere</a:t>
            </a:r>
          </a:p>
          <a:p>
            <a:pPr lvl="2" eaLnBrk="1" hangingPunct="1"/>
            <a:r>
              <a:rPr lang="da-DK" sz="2000" smtClean="0"/>
              <a:t>Chefer til internt rekrutterede ledere</a:t>
            </a:r>
          </a:p>
          <a:p>
            <a:pPr lvl="2" eaLnBrk="1" hangingPunct="1"/>
            <a:r>
              <a:rPr lang="da-DK" sz="2000" smtClean="0"/>
              <a:t>De øvrige chefer i ledergruppen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/>
              <a:t>Fordele ved intern rekruttering</a:t>
            </a:r>
          </a:p>
        </p:txBody>
      </p:sp>
      <p:sp>
        <p:nvSpPr>
          <p:cNvPr id="48130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endParaRPr lang="da-DK" smtClean="0"/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Kompetencer</a:t>
            </a:r>
          </a:p>
          <a:p>
            <a:pPr eaLnBrk="1" hangingPunct="1"/>
            <a:r>
              <a:rPr lang="da-DK" smtClean="0"/>
              <a:t>Fastholdelse </a:t>
            </a:r>
          </a:p>
          <a:p>
            <a:pPr eaLnBrk="1" hangingPunct="1"/>
            <a:r>
              <a:rPr lang="da-DK" smtClean="0"/>
              <a:t>Relationer		</a:t>
            </a:r>
          </a:p>
        </p:txBody>
      </p:sp>
      <p:pic>
        <p:nvPicPr>
          <p:cNvPr id="48131" name="Content Placeholder 4" descr="thumbnailCA7YRVJ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8750" y="2433638"/>
            <a:ext cx="2857500" cy="28575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Intern Lederrekruttering</a:t>
            </a:r>
          </a:p>
        </p:txBody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Nye roller </a:t>
            </a:r>
          </a:p>
          <a:p>
            <a:pPr>
              <a:buFont typeface="Arial" charset="0"/>
              <a:buNone/>
            </a:pPr>
            <a:endParaRPr lang="da-DK" smtClean="0"/>
          </a:p>
          <a:p>
            <a:r>
              <a:rPr lang="da-DK" smtClean="0"/>
              <a:t>Forventninger til den nye leder</a:t>
            </a:r>
          </a:p>
          <a:p>
            <a:pPr>
              <a:buFont typeface="Arial" charset="0"/>
              <a:buNone/>
            </a:pPr>
            <a:endParaRPr lang="da-DK" smtClean="0"/>
          </a:p>
          <a:p>
            <a:r>
              <a:rPr lang="da-DK" smtClean="0"/>
              <a:t>Lederen er stadig en medarbejder</a:t>
            </a:r>
          </a:p>
          <a:p>
            <a:endParaRPr lang="da-DK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/>
              <a:t>Rekruttering og udvælgelse</a:t>
            </a:r>
          </a:p>
        </p:txBody>
      </p:sp>
      <p:sp>
        <p:nvSpPr>
          <p:cNvPr id="53250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3209925"/>
          </a:xfrm>
        </p:spPr>
        <p:txBody>
          <a:bodyPr/>
          <a:lstStyle/>
          <a:p>
            <a:pPr lvl="3" eaLnBrk="1" hangingPunct="1"/>
            <a:r>
              <a:rPr lang="da-DK" smtClean="0"/>
              <a:t>Politik for intern lederrekruttering</a:t>
            </a:r>
          </a:p>
          <a:p>
            <a:pPr lvl="3" eaLnBrk="1" hangingPunct="1"/>
            <a:r>
              <a:rPr lang="da-DK" smtClean="0"/>
              <a:t>Lederambitioner hos medarbejderne</a:t>
            </a:r>
          </a:p>
          <a:p>
            <a:pPr lvl="3" eaLnBrk="1" hangingPunct="1"/>
            <a:r>
              <a:rPr lang="da-DK" smtClean="0"/>
              <a:t>Valg og fravalg af ledere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Lederrekruttering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Forventninger</a:t>
            </a:r>
          </a:p>
          <a:p>
            <a:pPr lvl="2" eaLnBrk="1" hangingPunct="1"/>
            <a:r>
              <a:rPr lang="da-DK" smtClean="0"/>
              <a:t>Medarbejderne, Den nye leder, Lederens chef</a:t>
            </a:r>
          </a:p>
          <a:p>
            <a:pPr eaLnBrk="1" hangingPunct="1"/>
            <a:r>
              <a:rPr lang="da-DK" smtClean="0"/>
              <a:t>Uddannelse til leder</a:t>
            </a:r>
          </a:p>
          <a:p>
            <a:pPr eaLnBrk="1" hangingPunct="1"/>
            <a:r>
              <a:rPr lang="da-DK" smtClean="0"/>
              <a:t>Anbefalinger for:</a:t>
            </a:r>
          </a:p>
          <a:p>
            <a:pPr lvl="1" eaLnBrk="1" hangingPunct="1"/>
            <a:r>
              <a:rPr lang="da-DK" smtClean="0"/>
              <a:t>Den nye leder</a:t>
            </a:r>
          </a:p>
          <a:p>
            <a:pPr lvl="1" eaLnBrk="1" hangingPunct="1"/>
            <a:r>
              <a:rPr lang="da-DK" smtClean="0"/>
              <a:t>Den nye leders chef</a:t>
            </a:r>
          </a:p>
          <a:p>
            <a:pPr lvl="1" eaLnBrk="1" hangingPunct="1"/>
            <a:r>
              <a:rPr lang="da-DK" smtClean="0"/>
              <a:t>Virksomhedsledelsen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BB1A3-05B6-4D23-8AC7-878C54B10A21}" type="slidenum">
              <a:rPr lang="da-DK"/>
              <a:pPr>
                <a:defRPr/>
              </a:pPr>
              <a:t>48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/>
              <a:t>Behov for uddannelse</a:t>
            </a:r>
          </a:p>
        </p:txBody>
      </p:sp>
      <p:sp>
        <p:nvSpPr>
          <p:cNvPr id="55298" name="Pladsholder til indhold 2"/>
          <p:cNvSpPr>
            <a:spLocks noGrp="1"/>
          </p:cNvSpPr>
          <p:nvPr>
            <p:ph idx="1"/>
          </p:nvPr>
        </p:nvSpPr>
        <p:spPr>
          <a:xfrm>
            <a:off x="1476375" y="1844675"/>
            <a:ext cx="6486525" cy="3138488"/>
          </a:xfrm>
        </p:spPr>
        <p:txBody>
          <a:bodyPr/>
          <a:lstStyle/>
          <a:p>
            <a:pPr eaLnBrk="1" hangingPunct="1"/>
            <a:r>
              <a:rPr lang="da-DK" sz="2000" smtClean="0"/>
              <a:t>Ledelse er et fag i sig selv</a:t>
            </a:r>
          </a:p>
          <a:p>
            <a:pPr eaLnBrk="1" hangingPunct="1"/>
            <a:r>
              <a:rPr lang="da-DK" sz="2000" smtClean="0"/>
              <a:t>Uddannelse er nødvendig</a:t>
            </a:r>
          </a:p>
          <a:p>
            <a:pPr eaLnBrk="1" hangingPunct="1"/>
            <a:r>
              <a:rPr lang="da-DK" sz="2000" smtClean="0"/>
              <a:t>Såvel praktisk som teoretisk og metodisk uddannelse er vigtig</a:t>
            </a:r>
          </a:p>
          <a:p>
            <a:pPr eaLnBrk="1" hangingPunct="1"/>
            <a:r>
              <a:rPr lang="da-DK" sz="2000" smtClean="0"/>
              <a:t>Løbende dialog om forventninger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Arbejdsmiljøroadshow 2012 </a:t>
            </a:r>
          </a:p>
        </p:txBody>
      </p:sp>
      <p:sp>
        <p:nvSpPr>
          <p:cNvPr id="20482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mtClean="0"/>
              <a:t>Værktøjskasser om ulykker og forebyggelse</a:t>
            </a:r>
          </a:p>
          <a:p>
            <a:pPr eaLnBrk="1" hangingPunct="1"/>
            <a:r>
              <a:rPr lang="da-DK" smtClean="0"/>
              <a:t>Vejledninger og Pjecer fra Industriens Branchearbejdsmiljø</a:t>
            </a:r>
          </a:p>
          <a:p>
            <a:pPr eaLnBrk="1" hangingPunct="1"/>
            <a:r>
              <a:rPr lang="da-DK" smtClean="0"/>
              <a:t>Afslutning.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551B30-D1F4-4FB2-BABE-E5A263F6F952}" type="slidenum">
              <a:rPr lang="da-DK"/>
              <a:pPr>
                <a:defRPr/>
              </a:pPr>
              <a:t>5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defTabSz="913040" eaLnBrk="1" fontAlgn="auto" hangingPunct="1">
              <a:spcAft>
                <a:spcPts val="0"/>
              </a:spcAft>
              <a:defRPr/>
            </a:pPr>
            <a:r>
              <a:rPr lang="da-DK" sz="3800" b="1" dirty="0" smtClean="0"/>
              <a:t>Anbefalinger i forbindelse med intern lederrekruttering</a:t>
            </a:r>
          </a:p>
        </p:txBody>
      </p:sp>
      <p:sp>
        <p:nvSpPr>
          <p:cNvPr id="56322" name="Pladsholder til indhold 2"/>
          <p:cNvSpPr>
            <a:spLocks noGrp="1"/>
          </p:cNvSpPr>
          <p:nvPr>
            <p:ph idx="1"/>
          </p:nvPr>
        </p:nvSpPr>
        <p:spPr>
          <a:xfrm>
            <a:off x="893763" y="1947863"/>
            <a:ext cx="7358062" cy="3209925"/>
          </a:xfrm>
        </p:spPr>
        <p:txBody>
          <a:bodyPr/>
          <a:lstStyle/>
          <a:p>
            <a:pPr eaLnBrk="1" hangingPunct="1"/>
            <a:r>
              <a:rPr lang="da-DK" sz="2000" smtClean="0"/>
              <a:t>Anbefalinger til den internt rekrutterede leder</a:t>
            </a:r>
          </a:p>
          <a:p>
            <a:pPr eaLnBrk="1" hangingPunct="1"/>
            <a:r>
              <a:rPr lang="da-DK" sz="2000" smtClean="0"/>
              <a:t>Anbefalinger til den internt rekrutterede leders chef</a:t>
            </a:r>
          </a:p>
          <a:p>
            <a:pPr eaLnBrk="1" hangingPunct="1"/>
            <a:r>
              <a:rPr lang="da-DK" sz="2000" smtClean="0"/>
              <a:t>Anbefalinger til virksomheden ved intern lederrekruttering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6338" y="188913"/>
            <a:ext cx="4002087" cy="53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title"/>
          </p:nvPr>
        </p:nvSpPr>
        <p:spPr>
          <a:xfrm>
            <a:off x="369888" y="390525"/>
            <a:ext cx="8774112" cy="722313"/>
          </a:xfrm>
        </p:spPr>
        <p:txBody>
          <a:bodyPr rtlCol="0" anchor="t">
            <a:normAutofit fontScale="90000"/>
          </a:bodyPr>
          <a:lstStyle/>
          <a:p>
            <a:pPr defTabSz="913040" eaLnBrk="1" fontAlgn="auto" hangingPunct="1">
              <a:spcAft>
                <a:spcPts val="0"/>
              </a:spcAft>
              <a:defRPr/>
            </a:pPr>
            <a:r>
              <a:rPr lang="da-DK" sz="3800" b="1" dirty="0" smtClean="0"/>
              <a:t>Hvorfor en vejledning om konflikthåndtering?</a:t>
            </a:r>
          </a:p>
        </p:txBody>
      </p:sp>
      <p:sp>
        <p:nvSpPr>
          <p:cNvPr id="583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76300" y="1504950"/>
            <a:ext cx="7747000" cy="4459288"/>
          </a:xfrm>
        </p:spPr>
        <p:txBody>
          <a:bodyPr/>
          <a:lstStyle/>
          <a:p>
            <a:pPr eaLnBrk="1" hangingPunct="1"/>
            <a:r>
              <a:rPr lang="da-DK" sz="2000" smtClean="0"/>
              <a:t>Konflikter findes på alle arbejdspladser</a:t>
            </a:r>
          </a:p>
          <a:p>
            <a:pPr eaLnBrk="1" hangingPunct="1"/>
            <a:r>
              <a:rPr lang="da-DK" sz="2000" smtClean="0"/>
              <a:t>Der skal være plads til konflikter</a:t>
            </a:r>
          </a:p>
          <a:p>
            <a:pPr eaLnBrk="1" hangingPunct="1"/>
            <a:r>
              <a:rPr lang="da-DK" sz="2000" smtClean="0"/>
              <a:t>Konflikter kan få store omkostninger</a:t>
            </a:r>
          </a:p>
          <a:p>
            <a:pPr lvl="2" eaLnBrk="1" hangingPunct="1">
              <a:buFontTx/>
              <a:buChar char="•"/>
            </a:pPr>
            <a:r>
              <a:rPr lang="da-DK" sz="2000" smtClean="0"/>
              <a:t>For den enkelte</a:t>
            </a:r>
          </a:p>
          <a:p>
            <a:pPr lvl="2" eaLnBrk="1" hangingPunct="1"/>
            <a:r>
              <a:rPr lang="da-DK" sz="2000" smtClean="0"/>
              <a:t>For virksomheden</a:t>
            </a:r>
          </a:p>
          <a:p>
            <a:pPr eaLnBrk="1" hangingPunct="1"/>
            <a:r>
              <a:rPr lang="da-DK" sz="2000" smtClean="0"/>
              <a:t>Holde liv i den gode stemning</a:t>
            </a:r>
          </a:p>
          <a:p>
            <a:pPr eaLnBrk="1" hangingPunct="1"/>
            <a:r>
              <a:rPr lang="da-DK" sz="2000" smtClean="0"/>
              <a:t>Forebygge, opdage og håndtere konflikter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/>
          </p:nvPr>
        </p:nvSpPr>
        <p:spPr>
          <a:xfrm>
            <a:off x="622300" y="390525"/>
            <a:ext cx="7707313" cy="723900"/>
          </a:xfrm>
        </p:spPr>
        <p:txBody>
          <a:bodyPr anchor="t"/>
          <a:lstStyle/>
          <a:p>
            <a:pPr eaLnBrk="1" hangingPunct="1"/>
            <a:r>
              <a:rPr lang="da-DK" sz="3400" b="1" smtClean="0"/>
              <a:t>Hvad indeholder vejledningen?</a:t>
            </a:r>
          </a:p>
        </p:txBody>
      </p:sp>
      <p:sp>
        <p:nvSpPr>
          <p:cNvPr id="5939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3088" y="1252538"/>
            <a:ext cx="8150225" cy="4560887"/>
          </a:xfrm>
        </p:spPr>
        <p:txBody>
          <a:bodyPr/>
          <a:lstStyle/>
          <a:p>
            <a:pPr marL="1223963" lvl="1" eaLnBrk="1" hangingPunct="1">
              <a:lnSpc>
                <a:spcPct val="80000"/>
              </a:lnSpc>
            </a:pPr>
            <a:endParaRPr lang="da-DK" sz="2700" smtClean="0">
              <a:solidFill>
                <a:schemeClr val="bg1"/>
              </a:solidFill>
            </a:endParaRPr>
          </a:p>
          <a:p>
            <a:pPr marL="1223963" lvl="1" eaLnBrk="1" hangingPunct="1">
              <a:lnSpc>
                <a:spcPct val="80000"/>
              </a:lnSpc>
              <a:buFontTx/>
              <a:buChar char="•"/>
            </a:pPr>
            <a:r>
              <a:rPr lang="da-DK" sz="2000" smtClean="0"/>
              <a:t>Hvad er en konflikt?</a:t>
            </a:r>
            <a:br>
              <a:rPr lang="da-DK" sz="2000" smtClean="0"/>
            </a:br>
            <a:endParaRPr lang="da-DK" sz="2000" smtClean="0"/>
          </a:p>
          <a:p>
            <a:pPr marL="1223963" lvl="1" eaLnBrk="1" hangingPunct="1">
              <a:lnSpc>
                <a:spcPct val="80000"/>
              </a:lnSpc>
              <a:buFontTx/>
              <a:buChar char="•"/>
            </a:pPr>
            <a:r>
              <a:rPr lang="da-DK" sz="2000" smtClean="0"/>
              <a:t>Hvordan opstår konflikter?</a:t>
            </a:r>
            <a:br>
              <a:rPr lang="da-DK" sz="2000" smtClean="0"/>
            </a:br>
            <a:endParaRPr lang="da-DK" sz="2000" smtClean="0"/>
          </a:p>
          <a:p>
            <a:pPr marL="1223963" lvl="1" eaLnBrk="1" hangingPunct="1">
              <a:lnSpc>
                <a:spcPct val="80000"/>
              </a:lnSpc>
              <a:buFontTx/>
              <a:buChar char="•"/>
            </a:pPr>
            <a:r>
              <a:rPr lang="da-DK" sz="2000" smtClean="0"/>
              <a:t>Hvordan er forløbet i en typisk konflikt?</a:t>
            </a:r>
            <a:br>
              <a:rPr lang="da-DK" sz="2000" smtClean="0"/>
            </a:br>
            <a:endParaRPr lang="da-DK" sz="2000" smtClean="0"/>
          </a:p>
          <a:p>
            <a:pPr marL="1223963" lvl="1" eaLnBrk="1" hangingPunct="1">
              <a:lnSpc>
                <a:spcPct val="80000"/>
              </a:lnSpc>
              <a:buFontTx/>
              <a:buChar char="•"/>
            </a:pPr>
            <a:r>
              <a:rPr lang="da-DK" sz="2000" smtClean="0"/>
              <a:t>Værktøjer og gode råd </a:t>
            </a:r>
            <a:br>
              <a:rPr lang="da-DK" sz="2000" smtClean="0"/>
            </a:br>
            <a:endParaRPr lang="da-DK" sz="2000" smtClean="0"/>
          </a:p>
          <a:p>
            <a:pPr marL="1223963" lvl="1" eaLnBrk="1" hangingPunct="1">
              <a:lnSpc>
                <a:spcPct val="80000"/>
              </a:lnSpc>
              <a:buFontTx/>
              <a:buChar char="•"/>
            </a:pPr>
            <a:r>
              <a:rPr lang="da-DK" sz="2000" smtClean="0"/>
              <a:t>Tjekliste </a:t>
            </a:r>
            <a:br>
              <a:rPr lang="da-DK" sz="2000" smtClean="0"/>
            </a:br>
            <a:endParaRPr lang="da-DK" sz="2000" smtClean="0"/>
          </a:p>
          <a:p>
            <a:pPr marL="1223963" lvl="1" eaLnBrk="1" hangingPunct="1">
              <a:lnSpc>
                <a:spcPct val="80000"/>
              </a:lnSpc>
              <a:buFontTx/>
              <a:buChar char="•"/>
            </a:pPr>
            <a:r>
              <a:rPr lang="da-DK" sz="2000" smtClean="0"/>
              <a:t>Eksempler fra virksomheder</a:t>
            </a:r>
          </a:p>
          <a:p>
            <a:pPr marL="1223963" lvl="1" eaLnBrk="1" hangingPunct="1">
              <a:lnSpc>
                <a:spcPct val="80000"/>
              </a:lnSpc>
              <a:buFontTx/>
              <a:buChar char="•"/>
            </a:pPr>
            <a:endParaRPr lang="da-DK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eaLnBrk="1" hangingPunct="1"/>
            <a:r>
              <a:rPr lang="da-DK" sz="3800" b="1" smtClean="0"/>
              <a:t>Hvad er en konflikt?</a:t>
            </a:r>
          </a:p>
        </p:txBody>
      </p:sp>
      <p:sp>
        <p:nvSpPr>
          <p:cNvPr id="604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93763" y="1504950"/>
            <a:ext cx="7358062" cy="4459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sz="2000" smtClean="0"/>
              <a:t>Uenighed eller frustration mellem to eller flere personer</a:t>
            </a:r>
            <a:br>
              <a:rPr lang="da-DK" sz="2000" smtClean="0"/>
            </a:br>
            <a:endParaRPr lang="da-DK" sz="2000" smtClean="0"/>
          </a:p>
          <a:p>
            <a:pPr eaLnBrk="1" hangingPunct="1">
              <a:lnSpc>
                <a:spcPct val="80000"/>
              </a:lnSpc>
            </a:pPr>
            <a:r>
              <a:rPr lang="da-DK" sz="2000" smtClean="0"/>
              <a:t>Meningsudvekslinger, uoverensstemmelser, murren i krogene, sladder, konflikter, mobning eller vold</a:t>
            </a:r>
            <a:br>
              <a:rPr lang="da-DK" sz="2000" smtClean="0"/>
            </a:br>
            <a:endParaRPr lang="da-DK" sz="2000" smtClean="0"/>
          </a:p>
          <a:p>
            <a:pPr eaLnBrk="1" hangingPunct="1">
              <a:lnSpc>
                <a:spcPct val="80000"/>
              </a:lnSpc>
            </a:pPr>
            <a:r>
              <a:rPr lang="da-DK" sz="2000" smtClean="0"/>
              <a:t>De personlige følelser er på spil i en konflikt </a:t>
            </a:r>
            <a:br>
              <a:rPr lang="da-DK" sz="2000" smtClean="0"/>
            </a:br>
            <a:endParaRPr lang="da-DK" sz="2000" smtClean="0"/>
          </a:p>
          <a:p>
            <a:pPr eaLnBrk="1" hangingPunct="1">
              <a:lnSpc>
                <a:spcPct val="80000"/>
              </a:lnSpc>
            </a:pPr>
            <a:r>
              <a:rPr lang="da-DK" sz="2000" smtClean="0"/>
              <a:t>Konflikter kan involvere én eller flere personer, en gruppe, en afdeling eller en hel arbejdsplads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eaLnBrk="1" hangingPunct="1"/>
            <a:r>
              <a:rPr lang="da-DK" sz="3800" b="1" smtClean="0"/>
              <a:t>Hvorfor opstår konflikter?</a:t>
            </a:r>
          </a:p>
        </p:txBody>
      </p:sp>
      <p:sp>
        <p:nvSpPr>
          <p:cNvPr id="6144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1555750"/>
            <a:ext cx="7426325" cy="4252913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Konflikter kan opstå mellem to eller flere kolleger, når de: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/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Har forskellige behov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Har forskellige grænser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Har forskellige personligheder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Har forskellige måder at arbejde på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Har forskelligt syn på løsning af opgaven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eaLnBrk="1" hangingPunct="1"/>
            <a:r>
              <a:rPr lang="da-DK" sz="3800" b="1" smtClean="0"/>
              <a:t>Hvorfor opstår konflikter?</a:t>
            </a:r>
          </a:p>
        </p:txBody>
      </p:sp>
      <p:sp>
        <p:nvSpPr>
          <p:cNvPr id="624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1555750"/>
            <a:ext cx="7426325" cy="4252913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Konflikter kan også opstå mellem grupper og afdelinger 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/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Fordeling af ressourcer og goder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Fordeling af arbejdsopgaver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Uklarhed om ansvar og roller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Gensidig afhængighed - fx flaskehalsproblemer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Ved forskellige holdninger til omgangstonen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type="title"/>
          </p:nvPr>
        </p:nvSpPr>
        <p:spPr>
          <a:xfrm>
            <a:off x="573088" y="339725"/>
            <a:ext cx="7705725" cy="723900"/>
          </a:xfrm>
        </p:spPr>
        <p:txBody>
          <a:bodyPr anchor="t"/>
          <a:lstStyle/>
          <a:p>
            <a:pPr eaLnBrk="1" hangingPunct="1"/>
            <a:r>
              <a:rPr lang="da-DK" sz="3800" b="1" smtClean="0"/>
              <a:t>Hvorfor opstår konflikter?</a:t>
            </a:r>
          </a:p>
        </p:txBody>
      </p:sp>
      <p:sp>
        <p:nvSpPr>
          <p:cNvPr id="6349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1352550"/>
            <a:ext cx="7948613" cy="4456113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Konflikter kan have udspring i hele virksomheden:</a:t>
            </a:r>
          </a:p>
          <a:p>
            <a:pPr lvl="1" indent="-373063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• Dårlig samarbejdskultur</a:t>
            </a:r>
          </a:p>
          <a:p>
            <a:pPr lvl="1" indent="-373063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• Uklarhed om ansvar og kompetencer</a:t>
            </a:r>
          </a:p>
          <a:p>
            <a:pPr lvl="1" indent="-373063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• Uklare mål (fx om kvalitetskrav)</a:t>
            </a:r>
          </a:p>
          <a:p>
            <a:pPr lvl="1" indent="-373063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• Ufleksibel struktur</a:t>
            </a:r>
          </a:p>
          <a:p>
            <a:pPr lvl="1" indent="-373063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• Modsatrettede krav (fx om kvalitet og tidsfrister)</a:t>
            </a:r>
          </a:p>
          <a:p>
            <a:pPr lvl="1" indent="-373063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• Mangelfuld information</a:t>
            </a:r>
          </a:p>
          <a:p>
            <a:pPr lvl="1" indent="-373063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• For mange ”hovsa”-løsninger og for lidt planlægning</a:t>
            </a:r>
          </a:p>
          <a:p>
            <a:pPr lvl="1" indent="-373063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• Der mangler en synlig ledelse og styring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 eaLnBrk="1" hangingPunct="1"/>
            <a:r>
              <a:rPr lang="da-DK" sz="3800" b="1" smtClean="0"/>
              <a:t>Konflikttrappen</a:t>
            </a:r>
          </a:p>
        </p:txBody>
      </p:sp>
      <p:sp>
        <p:nvSpPr>
          <p:cNvPr id="6451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25500" y="1150938"/>
            <a:ext cx="7948613" cy="4606925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200" smtClean="0">
                <a:solidFill>
                  <a:schemeClr val="bg1"/>
                </a:solidFill>
              </a:rPr>
              <a:t>						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200" smtClean="0">
                <a:solidFill>
                  <a:schemeClr val="bg1"/>
                </a:solidFill>
              </a:rPr>
              <a:t>							</a:t>
            </a:r>
            <a:r>
              <a:rPr lang="da-DK" sz="2000" smtClean="0">
                <a:solidFill>
                  <a:srgbClr val="FF3300"/>
                </a:solidFill>
              </a:rPr>
              <a:t>9. Nogen må væk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rgbClr val="FF3300"/>
                </a:solidFill>
              </a:rPr>
              <a:t>							8. Fuld krig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rgbClr val="FF3300"/>
                </a:solidFill>
              </a:rPr>
              <a:t>						7. Der er ingen dialog</a:t>
            </a:r>
            <a:r>
              <a:rPr lang="da-DK" sz="2000" smtClean="0">
                <a:solidFill>
                  <a:schemeClr val="bg1"/>
                </a:solidFill>
              </a:rPr>
              <a:t> 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chemeClr val="bg1"/>
                </a:solidFill>
              </a:rPr>
              <a:t>					</a:t>
            </a:r>
            <a:r>
              <a:rPr lang="da-DK" sz="2000" smtClean="0">
                <a:solidFill>
                  <a:srgbClr val="FFFF00"/>
                </a:solidFill>
              </a:rPr>
              <a:t>6. Der opstår trusler og åbne angreb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rgbClr val="FFFF00"/>
                </a:solidFill>
              </a:rPr>
              <a:t>				5. Jeg kan tillade mig alt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rgbClr val="FFFF00"/>
                </a:solidFill>
              </a:rPr>
              <a:t>			4. Jeg søger støtte hos udenforstående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rgbClr val="FFFF00"/>
                </a:solidFill>
              </a:rPr>
              <a:t>		3. Det bliver personligt - jeg har ret, du tager fejl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chemeClr val="bg1"/>
                </a:solidFill>
              </a:rPr>
              <a:t>	</a:t>
            </a:r>
            <a:r>
              <a:rPr lang="da-DK" sz="2000" smtClean="0">
                <a:solidFill>
                  <a:srgbClr val="00FF00"/>
                </a:solidFill>
              </a:rPr>
              <a:t>2. Vi kan ikke blive enige - begyndende frustration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>
                <a:solidFill>
                  <a:srgbClr val="00FF00"/>
                </a:solidFill>
              </a:rPr>
              <a:t>1. Vi diskuterer en sag - vi bliver enige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 eaLnBrk="1" hangingPunct="1"/>
            <a:r>
              <a:rPr lang="da-DK" sz="3800" b="1" smtClean="0"/>
              <a:t>Sagskonflikten</a:t>
            </a:r>
          </a:p>
        </p:txBody>
      </p:sp>
      <p:sp>
        <p:nvSpPr>
          <p:cNvPr id="6553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58813" y="1555750"/>
            <a:ext cx="8672512" cy="4252913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Hold fast i at: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Det er i orden at være uenige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Uenigheder bør frem i lyset og kan bruges konstruktivt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Søg efter muligheder i de forskellige synspunkter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Gå efter et kompromis, ikke vind eller tab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Hold jer til det faglige indhold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Undgå at se kollegaen som problemet.</a:t>
            </a:r>
          </a:p>
        </p:txBody>
      </p:sp>
      <p:sp>
        <p:nvSpPr>
          <p:cNvPr id="65539" name="Rectangle 5"/>
          <p:cNvSpPr>
            <a:spLocks/>
          </p:cNvSpPr>
          <p:nvPr/>
        </p:nvSpPr>
        <p:spPr bwMode="auto">
          <a:xfrm>
            <a:off x="0" y="-173038"/>
            <a:ext cx="130175" cy="346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pic>
        <p:nvPicPr>
          <p:cNvPr id="6554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9263" y="188913"/>
            <a:ext cx="1266825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Arbejdsmiljøroadshow 2012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da-DK" smtClean="0"/>
              <a:t>   Program:</a:t>
            </a:r>
          </a:p>
          <a:p>
            <a:pPr lvl="1" eaLnBrk="1" hangingPunct="1">
              <a:buFont typeface="Arial" charset="0"/>
              <a:buNone/>
            </a:pPr>
            <a:r>
              <a:rPr lang="da-DK" sz="2400" smtClean="0"/>
              <a:t>Kl. 15.00 Velkommen</a:t>
            </a:r>
          </a:p>
          <a:p>
            <a:pPr lvl="1" eaLnBrk="1" hangingPunct="1">
              <a:buFont typeface="Arial" charset="0"/>
              <a:buNone/>
            </a:pPr>
            <a:r>
              <a:rPr lang="da-DK" sz="2400" smtClean="0"/>
              <a:t>Kl. 15.10:   Status på Arbejdsmiljøet i branchen,</a:t>
            </a:r>
          </a:p>
          <a:p>
            <a:pPr lvl="1" eaLnBrk="1" hangingPunct="1">
              <a:buFont typeface="Arial" charset="0"/>
              <a:buNone/>
            </a:pPr>
            <a:r>
              <a:rPr lang="da-DK" sz="2400" smtClean="0"/>
              <a:t>			Ulrik Rasmussen, Dansk Metal  </a:t>
            </a:r>
          </a:p>
          <a:p>
            <a:pPr lvl="1" eaLnBrk="1" hangingPunct="1">
              <a:buFont typeface="Arial" charset="0"/>
              <a:buNone/>
            </a:pPr>
            <a:r>
              <a:rPr lang="da-DK" sz="2400" smtClean="0"/>
              <a:t>Kl. 15.30: 	Psykisk Arbejdsmiljø</a:t>
            </a:r>
          </a:p>
          <a:p>
            <a:pPr lvl="1" eaLnBrk="1" hangingPunct="1">
              <a:buFont typeface="Arial" charset="0"/>
              <a:buNone/>
            </a:pPr>
            <a:r>
              <a:rPr lang="da-DK" sz="2400" smtClean="0"/>
              <a:t>		           	 Værktøjskasser om psykisk arbejdsmiljø</a:t>
            </a:r>
          </a:p>
          <a:p>
            <a:pPr lvl="1" eaLnBrk="1" hangingPunct="1">
              <a:buFont typeface="Arial" charset="0"/>
              <a:buNone/>
            </a:pPr>
            <a:r>
              <a:rPr lang="da-DK" sz="2400" smtClean="0"/>
              <a:t>		            	Kåre Sørensen, DI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E8DD0-5472-4731-A319-28F631E322E7}" type="slidenum">
              <a:rPr lang="da-DK"/>
              <a:pPr>
                <a:defRPr/>
              </a:pPr>
              <a:t>6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 eaLnBrk="1" hangingPunct="1"/>
            <a:r>
              <a:rPr lang="da-DK" sz="3800" b="1" smtClean="0"/>
              <a:t>Personkonflikten</a:t>
            </a:r>
          </a:p>
        </p:txBody>
      </p:sp>
      <p:sp>
        <p:nvSpPr>
          <p:cNvPr id="6656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3100" y="1555750"/>
            <a:ext cx="8672513" cy="4252913"/>
          </a:xfrm>
        </p:spPr>
        <p:txBody>
          <a:bodyPr/>
          <a:lstStyle/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r>
              <a:rPr lang="da-DK" sz="2000" smtClean="0"/>
              <a:t>Når du bliver involveret i en personkonflikt:</a:t>
            </a:r>
          </a:p>
          <a:p>
            <a:pPr marL="400050" eaLnBrk="1" hangingPunct="1">
              <a:lnSpc>
                <a:spcPct val="80000"/>
              </a:lnSpc>
              <a:buFont typeface="Arial" charset="0"/>
              <a:buNone/>
            </a:pPr>
            <a:endParaRPr lang="da-DK" sz="2000" smtClean="0"/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Stop op og tænk dig rigtig godt om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Gå til vedkommende og sæt ord på konflikten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Læg op til dialog </a:t>
            </a:r>
          </a:p>
          <a:p>
            <a:pPr lvl="1" indent="-373063" eaLnBrk="1" hangingPunct="1">
              <a:lnSpc>
                <a:spcPct val="80000"/>
              </a:lnSpc>
            </a:pPr>
            <a:r>
              <a:rPr lang="da-DK" sz="2000" smtClean="0"/>
              <a:t>Få konflikten tilbage til sagen</a:t>
            </a:r>
          </a:p>
        </p:txBody>
      </p:sp>
      <p:sp>
        <p:nvSpPr>
          <p:cNvPr id="66563" name="Rectangle 5"/>
          <p:cNvSpPr>
            <a:spLocks/>
          </p:cNvSpPr>
          <p:nvPr/>
        </p:nvSpPr>
        <p:spPr bwMode="auto">
          <a:xfrm>
            <a:off x="0" y="-173038"/>
            <a:ext cx="130175" cy="346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66564" name="Rectangle 6"/>
          <p:cNvSpPr>
            <a:spLocks/>
          </p:cNvSpPr>
          <p:nvPr/>
        </p:nvSpPr>
        <p:spPr bwMode="auto">
          <a:xfrm>
            <a:off x="0" y="2325688"/>
            <a:ext cx="130175" cy="346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pPr eaLnBrk="0" hangingPunct="0"/>
            <a:endParaRPr lang="da-DK">
              <a:latin typeface="Calibri" pitchFamily="34" charset="0"/>
            </a:endParaRPr>
          </a:p>
        </p:txBody>
      </p:sp>
      <p:pic>
        <p:nvPicPr>
          <p:cNvPr id="6656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8463" y="238125"/>
            <a:ext cx="12954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 noChangeArrowheads="1"/>
          </p:cNvSpPr>
          <p:nvPr>
            <p:ph type="title"/>
          </p:nvPr>
        </p:nvSpPr>
        <p:spPr>
          <a:xfrm>
            <a:off x="581025" y="642938"/>
            <a:ext cx="7705725" cy="723900"/>
          </a:xfrm>
        </p:spPr>
        <p:txBody>
          <a:bodyPr anchor="t"/>
          <a:lstStyle/>
          <a:p>
            <a:pPr algn="l" eaLnBrk="1" hangingPunct="1"/>
            <a:r>
              <a:rPr lang="da-DK" sz="3800" b="1" smtClean="0"/>
              <a:t>Dialogen stopper</a:t>
            </a:r>
          </a:p>
        </p:txBody>
      </p:sp>
      <p:sp>
        <p:nvSpPr>
          <p:cNvPr id="6758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3088" y="1555750"/>
            <a:ext cx="8418512" cy="4252913"/>
          </a:xfrm>
        </p:spPr>
        <p:txBody>
          <a:bodyPr/>
          <a:lstStyle/>
          <a:p>
            <a:pPr marL="400050" eaLnBrk="1" hangingPunct="1">
              <a:lnSpc>
                <a:spcPct val="90000"/>
              </a:lnSpc>
              <a:buFont typeface="Arial" charset="0"/>
              <a:buNone/>
            </a:pPr>
            <a:r>
              <a:rPr lang="da-DK" sz="2000" smtClean="0"/>
              <a:t>Gode råd til hele arbejdspladsen:</a:t>
            </a:r>
          </a:p>
          <a:p>
            <a:pPr lvl="1" indent="-373063" eaLnBrk="1" hangingPunct="1">
              <a:lnSpc>
                <a:spcPct val="90000"/>
              </a:lnSpc>
            </a:pPr>
            <a:r>
              <a:rPr lang="da-DK" sz="2000" smtClean="0"/>
              <a:t>Det er sidste chance for at gribe ind</a:t>
            </a:r>
          </a:p>
          <a:p>
            <a:pPr lvl="1" indent="-373063" eaLnBrk="1" hangingPunct="1">
              <a:lnSpc>
                <a:spcPct val="90000"/>
              </a:lnSpc>
            </a:pPr>
            <a:r>
              <a:rPr lang="da-DK" sz="2000" smtClean="0"/>
              <a:t>Parterne skal tale sammen</a:t>
            </a:r>
          </a:p>
          <a:p>
            <a:pPr lvl="1" indent="-373063" eaLnBrk="1" hangingPunct="1">
              <a:lnSpc>
                <a:spcPct val="90000"/>
              </a:lnSpc>
            </a:pPr>
            <a:r>
              <a:rPr lang="da-DK" sz="2000" smtClean="0"/>
              <a:t>Yderst vanskeligt, når dialogen har været helt stoppet. </a:t>
            </a:r>
          </a:p>
          <a:p>
            <a:pPr lvl="1" indent="-373063" eaLnBrk="1" hangingPunct="1">
              <a:lnSpc>
                <a:spcPct val="90000"/>
              </a:lnSpc>
            </a:pPr>
            <a:r>
              <a:rPr lang="da-DK" sz="2000" smtClean="0"/>
              <a:t>Svært at få konflikten ned ad konflikttrappen</a:t>
            </a:r>
          </a:p>
          <a:p>
            <a:pPr lvl="1" indent="-373063" eaLnBrk="1" hangingPunct="1">
              <a:lnSpc>
                <a:spcPct val="90000"/>
              </a:lnSpc>
            </a:pPr>
            <a:r>
              <a:rPr lang="da-DK" sz="2000" smtClean="0"/>
              <a:t>Konfliktmægler kan være nødvendig</a:t>
            </a:r>
          </a:p>
          <a:p>
            <a:pPr lvl="1" indent="-373063" eaLnBrk="1" hangingPunct="1">
              <a:lnSpc>
                <a:spcPct val="90000"/>
              </a:lnSpc>
            </a:pPr>
            <a:r>
              <a:rPr lang="da-DK" sz="2000" smtClean="0"/>
              <a:t>Skal kunne se nøgternt på sagen og accepteres af begge parter som neutral</a:t>
            </a:r>
          </a:p>
          <a:p>
            <a:pPr marL="400050" eaLnBrk="1" hangingPunct="1">
              <a:lnSpc>
                <a:spcPct val="90000"/>
              </a:lnSpc>
              <a:buFont typeface="Arial" charset="0"/>
              <a:buNone/>
            </a:pPr>
            <a:r>
              <a:rPr lang="da-DK" sz="2500" smtClean="0"/>
              <a:t>.</a:t>
            </a:r>
          </a:p>
        </p:txBody>
      </p:sp>
      <p:sp>
        <p:nvSpPr>
          <p:cNvPr id="67587" name="Rectangle 5"/>
          <p:cNvSpPr>
            <a:spLocks/>
          </p:cNvSpPr>
          <p:nvPr/>
        </p:nvSpPr>
        <p:spPr bwMode="auto">
          <a:xfrm>
            <a:off x="0" y="-173038"/>
            <a:ext cx="130175" cy="346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67588" name="Rectangle 6"/>
          <p:cNvSpPr>
            <a:spLocks/>
          </p:cNvSpPr>
          <p:nvPr/>
        </p:nvSpPr>
        <p:spPr bwMode="auto">
          <a:xfrm>
            <a:off x="0" y="2325688"/>
            <a:ext cx="130175" cy="346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pPr eaLnBrk="0" hangingPunct="0"/>
            <a:endParaRPr lang="da-DK">
              <a:latin typeface="Calibri" pitchFamily="34" charset="0"/>
            </a:endParaRPr>
          </a:p>
        </p:txBody>
      </p:sp>
      <p:sp>
        <p:nvSpPr>
          <p:cNvPr id="67589" name="Rectangle 7"/>
          <p:cNvSpPr>
            <a:spLocks/>
          </p:cNvSpPr>
          <p:nvPr/>
        </p:nvSpPr>
        <p:spPr bwMode="auto">
          <a:xfrm>
            <a:off x="0" y="-173038"/>
            <a:ext cx="130175" cy="346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pic>
        <p:nvPicPr>
          <p:cNvPr id="6759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7663" y="390525"/>
            <a:ext cx="1265237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 noChangeArrowheads="1"/>
          </p:cNvSpPr>
          <p:nvPr>
            <p:ph type="title"/>
          </p:nvPr>
        </p:nvSpPr>
        <p:spPr>
          <a:xfrm>
            <a:off x="166688" y="644525"/>
            <a:ext cx="8658225" cy="722313"/>
          </a:xfrm>
        </p:spPr>
        <p:txBody>
          <a:bodyPr anchor="t"/>
          <a:lstStyle/>
          <a:p>
            <a:pPr algn="l" eaLnBrk="1" hangingPunct="1"/>
            <a:r>
              <a:rPr lang="da-DK" sz="3800" b="1" smtClean="0"/>
              <a:t>Værktøjskasse til konflikthåndtering</a:t>
            </a:r>
          </a:p>
        </p:txBody>
      </p:sp>
      <p:sp>
        <p:nvSpPr>
          <p:cNvPr id="6861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3900" y="1555750"/>
            <a:ext cx="8420100" cy="4252913"/>
          </a:xfrm>
        </p:spPr>
        <p:txBody>
          <a:bodyPr/>
          <a:lstStyle/>
          <a:p>
            <a:pPr lvl="1" indent="-373063" eaLnBrk="1" hangingPunct="1">
              <a:lnSpc>
                <a:spcPct val="80000"/>
              </a:lnSpc>
            </a:pPr>
            <a:endParaRPr lang="da-DK" sz="2200" smtClean="0">
              <a:solidFill>
                <a:schemeClr val="bg1"/>
              </a:solidFill>
            </a:endParaRPr>
          </a:p>
          <a:p>
            <a:pPr marL="400050" eaLnBrk="1" hangingPunct="1">
              <a:lnSpc>
                <a:spcPct val="80000"/>
              </a:lnSpc>
            </a:pPr>
            <a:r>
              <a:rPr lang="da-DK" sz="2000" smtClean="0"/>
              <a:t>Lyt til din kollega</a:t>
            </a:r>
          </a:p>
          <a:p>
            <a:pPr marL="400050" eaLnBrk="1" hangingPunct="1">
              <a:lnSpc>
                <a:spcPct val="80000"/>
              </a:lnSpc>
            </a:pPr>
            <a:r>
              <a:rPr lang="da-DK" sz="2000" smtClean="0"/>
              <a:t>Brug jeg-sprog</a:t>
            </a:r>
          </a:p>
          <a:p>
            <a:pPr marL="400050" eaLnBrk="1" hangingPunct="1">
              <a:lnSpc>
                <a:spcPct val="80000"/>
              </a:lnSpc>
            </a:pPr>
            <a:r>
              <a:rPr lang="da-DK" sz="2000" smtClean="0"/>
              <a:t>Værdsættende sprog</a:t>
            </a:r>
          </a:p>
          <a:p>
            <a:pPr marL="400050" eaLnBrk="1" hangingPunct="1">
              <a:lnSpc>
                <a:spcPct val="80000"/>
              </a:lnSpc>
            </a:pPr>
            <a:r>
              <a:rPr lang="da-DK" sz="2000" smtClean="0"/>
              <a:t>Kommunikations-stigen</a:t>
            </a:r>
          </a:p>
          <a:p>
            <a:pPr marL="400050" eaLnBrk="1" hangingPunct="1">
              <a:lnSpc>
                <a:spcPct val="80000"/>
              </a:lnSpc>
            </a:pPr>
            <a:r>
              <a:rPr lang="da-DK" sz="2000" smtClean="0"/>
              <a:t>Spilleregler for samarbejde og konflikthåndtering med eksempel</a:t>
            </a:r>
          </a:p>
          <a:p>
            <a:pPr marL="400050" eaLnBrk="1" hangingPunct="1">
              <a:lnSpc>
                <a:spcPct val="80000"/>
              </a:lnSpc>
            </a:pPr>
            <a:r>
              <a:rPr lang="da-DK" sz="2000" smtClean="0"/>
              <a:t>Tjekliste</a:t>
            </a:r>
          </a:p>
          <a:p>
            <a:pPr marL="400050" eaLnBrk="1" hangingPunct="1">
              <a:lnSpc>
                <a:spcPct val="80000"/>
              </a:lnSpc>
            </a:pPr>
            <a:endParaRPr lang="da-DK" sz="2000" smtClean="0">
              <a:solidFill>
                <a:schemeClr val="bg1"/>
              </a:solidFill>
            </a:endParaRPr>
          </a:p>
        </p:txBody>
      </p:sp>
      <p:sp>
        <p:nvSpPr>
          <p:cNvPr id="68611" name="Rectangle 5"/>
          <p:cNvSpPr>
            <a:spLocks/>
          </p:cNvSpPr>
          <p:nvPr/>
        </p:nvSpPr>
        <p:spPr bwMode="auto">
          <a:xfrm>
            <a:off x="0" y="-173038"/>
            <a:ext cx="130175" cy="346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  <p:sp>
        <p:nvSpPr>
          <p:cNvPr id="68612" name="Rectangle 6"/>
          <p:cNvSpPr>
            <a:spLocks/>
          </p:cNvSpPr>
          <p:nvPr/>
        </p:nvSpPr>
        <p:spPr bwMode="auto">
          <a:xfrm>
            <a:off x="0" y="2325688"/>
            <a:ext cx="130175" cy="346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pPr eaLnBrk="0" hangingPunct="0"/>
            <a:endParaRPr lang="da-DK">
              <a:latin typeface="Calibri" pitchFamily="34" charset="0"/>
            </a:endParaRPr>
          </a:p>
        </p:txBody>
      </p:sp>
      <p:sp>
        <p:nvSpPr>
          <p:cNvPr id="68613" name="Rectangle 7"/>
          <p:cNvSpPr>
            <a:spLocks/>
          </p:cNvSpPr>
          <p:nvPr/>
        </p:nvSpPr>
        <p:spPr bwMode="auto">
          <a:xfrm>
            <a:off x="0" y="-173038"/>
            <a:ext cx="130175" cy="34607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64197" tIns="32095" rIns="64197" bIns="32095" anchor="ctr">
            <a:spAutoFit/>
          </a:bodyPr>
          <a:lstStyle/>
          <a:p>
            <a:endParaRPr lang="da-DK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1150" y="238125"/>
            <a:ext cx="3521075" cy="52752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/>
              <a:t>Hvad er jobusikkerhed?</a:t>
            </a:r>
            <a:r>
              <a:rPr lang="da-DK" smtClean="0"/>
              <a:t> </a:t>
            </a:r>
          </a:p>
        </p:txBody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z="2000" b="1" smtClean="0"/>
              <a:t>En oplevelse af, at jobbet er i fare!</a:t>
            </a:r>
          </a:p>
          <a:p>
            <a:pPr lvl="3" eaLnBrk="1" hangingPunct="1"/>
            <a:r>
              <a:rPr lang="da-DK" smtClean="0"/>
              <a:t>Kan jeg beholde jobbet?</a:t>
            </a:r>
          </a:p>
          <a:p>
            <a:pPr lvl="3" eaLnBrk="1" hangingPunct="1"/>
            <a:r>
              <a:rPr lang="da-DK" smtClean="0"/>
              <a:t>Beholder jeg min arbejdsfunktion?</a:t>
            </a:r>
          </a:p>
          <a:p>
            <a:pPr lvl="3" eaLnBrk="1" hangingPunct="1"/>
            <a:r>
              <a:rPr lang="da-DK" smtClean="0"/>
              <a:t>Mister jeg kollegaer?</a:t>
            </a:r>
          </a:p>
          <a:p>
            <a:pPr lvl="3" eaLnBrk="1" hangingPunct="1"/>
            <a:r>
              <a:rPr lang="da-DK" smtClean="0"/>
              <a:t>Skal virksomheden flytte?  </a:t>
            </a:r>
          </a:p>
          <a:p>
            <a:pPr eaLnBrk="1" hangingPunct="1"/>
            <a:endParaRPr lang="da-DK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/>
              <a:t>Hvorfor vejledning om jobusikkerhed?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z="2000" smtClean="0"/>
              <a:t>For at give virksomheder og ansatte redskaber til at arbejde med jobusikkerhed</a:t>
            </a:r>
          </a:p>
          <a:p>
            <a:pPr eaLnBrk="1" hangingPunct="1"/>
            <a:r>
              <a:rPr lang="da-DK" sz="2000" smtClean="0"/>
              <a:t>For at fastholde et godt psykisk arbejdsmiljø</a:t>
            </a:r>
          </a:p>
          <a:p>
            <a:pPr eaLnBrk="1" hangingPunct="1"/>
            <a:r>
              <a:rPr lang="da-DK" sz="2000" smtClean="0"/>
              <a:t>For at forandre og udvikle arbejdspladsen</a:t>
            </a:r>
          </a:p>
          <a:p>
            <a:pPr eaLnBrk="1" hangingPunct="1">
              <a:buFont typeface="Gill Sans"/>
              <a:buNone/>
            </a:pPr>
            <a:endParaRPr lang="da-DK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/>
              <a:t>Hvad indeholder vejledningen?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454150"/>
            <a:ext cx="7358062" cy="4511675"/>
          </a:xfrm>
        </p:spPr>
        <p:txBody>
          <a:bodyPr/>
          <a:lstStyle/>
          <a:p>
            <a:pPr eaLnBrk="1" hangingPunct="1"/>
            <a:r>
              <a:rPr lang="da-DK" sz="2000" smtClean="0"/>
              <a:t>Hvad er jobusikkerhed</a:t>
            </a:r>
          </a:p>
          <a:p>
            <a:pPr eaLnBrk="1" hangingPunct="1"/>
            <a:r>
              <a:rPr lang="da-DK" sz="2000" smtClean="0"/>
              <a:t>Ledere og ansattes reaktioner på uønskede forandringer </a:t>
            </a:r>
          </a:p>
          <a:p>
            <a:pPr eaLnBrk="1" hangingPunct="1"/>
            <a:r>
              <a:rPr lang="da-DK" sz="2000" smtClean="0"/>
              <a:t>Værktøjer til at støtte og hjælp under forandringer </a:t>
            </a:r>
          </a:p>
          <a:p>
            <a:pPr eaLnBrk="1" hangingPunct="1"/>
            <a:r>
              <a:rPr lang="da-DK" sz="2000" smtClean="0"/>
              <a:t>Hjælp til den der afskediger og hjælp til den afskedigede </a:t>
            </a:r>
          </a:p>
          <a:p>
            <a:pPr eaLnBrk="1" hangingPunct="1"/>
            <a:r>
              <a:rPr lang="da-DK" sz="2000" smtClean="0"/>
              <a:t>Casehistorie DEV A/S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88913"/>
            <a:ext cx="8456613" cy="1714500"/>
          </a:xfrm>
        </p:spPr>
        <p:txBody>
          <a:bodyPr/>
          <a:lstStyle/>
          <a:p>
            <a:pPr eaLnBrk="1" hangingPunct="1"/>
            <a:r>
              <a:rPr lang="da-DK" sz="3800" b="1" smtClean="0"/>
              <a:t>Hvornår opstår jobusikkerheden?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655763"/>
            <a:ext cx="7358062" cy="4308475"/>
          </a:xfrm>
        </p:spPr>
        <p:txBody>
          <a:bodyPr/>
          <a:lstStyle/>
          <a:p>
            <a:pPr eaLnBrk="1" hangingPunct="1"/>
            <a:r>
              <a:rPr lang="da-DK" sz="2000" smtClean="0"/>
              <a:t>Ved øget konkurrence i branchen </a:t>
            </a:r>
          </a:p>
          <a:p>
            <a:pPr eaLnBrk="1" hangingPunct="1"/>
            <a:r>
              <a:rPr lang="da-DK" sz="2000" smtClean="0"/>
              <a:t>Organisationsforandringer </a:t>
            </a:r>
          </a:p>
          <a:p>
            <a:pPr eaLnBrk="1" hangingPunct="1"/>
            <a:r>
              <a:rPr lang="da-DK" sz="2000" smtClean="0"/>
              <a:t>Nedskæringer </a:t>
            </a:r>
          </a:p>
          <a:p>
            <a:pPr eaLnBrk="1" hangingPunct="1"/>
            <a:r>
              <a:rPr lang="da-DK" sz="2000" smtClean="0"/>
              <a:t>Fusioner </a:t>
            </a:r>
          </a:p>
          <a:p>
            <a:pPr eaLnBrk="1" hangingPunct="1"/>
            <a:r>
              <a:rPr lang="da-DK" sz="2000" smtClean="0"/>
              <a:t>Udliciteringer </a:t>
            </a:r>
          </a:p>
          <a:p>
            <a:pPr eaLnBrk="1" hangingPunct="1"/>
            <a:r>
              <a:rPr lang="da-DK" sz="2000" smtClean="0"/>
              <a:t>Opkøb </a:t>
            </a:r>
          </a:p>
          <a:p>
            <a:pPr eaLnBrk="1" hangingPunct="1"/>
            <a:r>
              <a:rPr lang="da-DK" sz="2000" smtClean="0"/>
              <a:t>Afskedigelser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z="3800" b="1" smtClean="0"/>
              <a:t>Reaktioner 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3763" y="1655763"/>
            <a:ext cx="7358062" cy="3748087"/>
          </a:xfrm>
        </p:spPr>
        <p:txBody>
          <a:bodyPr/>
          <a:lstStyle/>
          <a:p>
            <a:pPr eaLnBrk="1" hangingPunct="1"/>
            <a:r>
              <a:rPr lang="da-DK" sz="2000" smtClean="0"/>
              <a:t>Reaktionerne kan deles op i 4 faser </a:t>
            </a:r>
          </a:p>
          <a:p>
            <a:pPr lvl="3" eaLnBrk="1" hangingPunct="1"/>
            <a:r>
              <a:rPr lang="da-DK" i="1" smtClean="0"/>
              <a:t>Benægtelse </a:t>
            </a:r>
          </a:p>
          <a:p>
            <a:pPr lvl="3" eaLnBrk="1" hangingPunct="1"/>
            <a:r>
              <a:rPr lang="da-DK" i="1" smtClean="0"/>
              <a:t>Modarbejdelse </a:t>
            </a:r>
          </a:p>
          <a:p>
            <a:pPr lvl="3" eaLnBrk="1" hangingPunct="1"/>
            <a:r>
              <a:rPr lang="da-DK" i="1" smtClean="0"/>
              <a:t>Nysgerrighed </a:t>
            </a:r>
          </a:p>
          <a:p>
            <a:pPr lvl="3" eaLnBrk="1" hangingPunct="1"/>
            <a:r>
              <a:rPr lang="da-DK" i="1" smtClean="0"/>
              <a:t>Tilbage på fødderne</a:t>
            </a:r>
            <a:r>
              <a:rPr lang="da-DK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>
          <a:xfrm>
            <a:off x="217488" y="179388"/>
            <a:ext cx="8709025" cy="1714500"/>
          </a:xfrm>
        </p:spPr>
        <p:txBody>
          <a:bodyPr/>
          <a:lstStyle/>
          <a:p>
            <a:pPr eaLnBrk="1" hangingPunct="1"/>
            <a:r>
              <a:rPr lang="da-DK" sz="3800" b="1" smtClean="0"/>
              <a:t>Støtte og hjælp under </a:t>
            </a:r>
            <a:br>
              <a:rPr lang="da-DK" sz="3800" b="1" smtClean="0"/>
            </a:br>
            <a:r>
              <a:rPr lang="da-DK" sz="3800" b="1" smtClean="0"/>
              <a:t>forandringerne 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a-DK" sz="2000" smtClean="0"/>
              <a:t>Opgaver som ledelse</a:t>
            </a:r>
          </a:p>
          <a:p>
            <a:pPr lvl="2" eaLnBrk="1" hangingPunct="1"/>
            <a:r>
              <a:rPr lang="da-DK" sz="2000" i="1" smtClean="0"/>
              <a:t>hvorfor </a:t>
            </a:r>
          </a:p>
          <a:p>
            <a:pPr lvl="2" eaLnBrk="1" hangingPunct="1"/>
            <a:r>
              <a:rPr lang="da-DK" sz="2000" i="1" smtClean="0"/>
              <a:t>hvad er målet </a:t>
            </a:r>
          </a:p>
          <a:p>
            <a:pPr lvl="2" eaLnBrk="1" hangingPunct="1"/>
            <a:r>
              <a:rPr lang="da-DK" sz="2000" i="1" smtClean="0"/>
              <a:t>roller og ansvar </a:t>
            </a:r>
          </a:p>
          <a:p>
            <a:pPr lvl="2" eaLnBrk="1" hangingPunct="1"/>
            <a:r>
              <a:rPr lang="da-DK" sz="2000" i="1" smtClean="0"/>
              <a:t>processen</a:t>
            </a:r>
          </a:p>
          <a:p>
            <a:pPr lvl="2" eaLnBrk="1" hangingPunct="1"/>
            <a:r>
              <a:rPr lang="da-DK" sz="2000" i="1" smtClean="0"/>
              <a:t>forhold og relationer</a:t>
            </a:r>
            <a:r>
              <a:rPr lang="da-DK" sz="2000" smtClean="0"/>
              <a:t> </a:t>
            </a:r>
          </a:p>
          <a:p>
            <a:pPr lvl="2" eaLnBrk="1" hangingPunct="1">
              <a:buFont typeface="Gill Sans"/>
              <a:buNone/>
            </a:pPr>
            <a:endParaRPr lang="da-DK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smtClean="0"/>
              <a:t>Arbejdsmiljøroadshow 2012.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z="2400" smtClean="0"/>
              <a:t>Kl. 16.00 Pause</a:t>
            </a:r>
          </a:p>
          <a:p>
            <a:pPr eaLnBrk="1" hangingPunct="1"/>
            <a:r>
              <a:rPr lang="da-DK" sz="2400" smtClean="0"/>
              <a:t>Kl. 16.20 Ulykker og forebyggelse</a:t>
            </a:r>
          </a:p>
          <a:p>
            <a:pPr lvl="3" eaLnBrk="1" hangingPunct="1">
              <a:buFont typeface="Arial" charset="0"/>
              <a:buNone/>
            </a:pPr>
            <a:r>
              <a:rPr lang="da-DK" sz="2400" smtClean="0"/>
              <a:t>  Unge og nyansatte , </a:t>
            </a:r>
          </a:p>
          <a:p>
            <a:pPr lvl="3" eaLnBrk="1" hangingPunct="1">
              <a:buFont typeface="Arial" charset="0"/>
              <a:buNone/>
            </a:pPr>
            <a:r>
              <a:rPr lang="da-DK" sz="2400" smtClean="0"/>
              <a:t>  Lars Andersen, Lederne</a:t>
            </a:r>
          </a:p>
          <a:p>
            <a:pPr eaLnBrk="1" hangingPunct="1"/>
            <a:r>
              <a:rPr lang="da-DK" sz="2400" smtClean="0"/>
              <a:t>Kl. 16.40  Forebyggelse af ulykker, Cases</a:t>
            </a:r>
          </a:p>
          <a:p>
            <a:pPr lvl="3" eaLnBrk="1" hangingPunct="1">
              <a:buFont typeface="Arial" charset="0"/>
              <a:buNone/>
            </a:pPr>
            <a:r>
              <a:rPr lang="da-DK" sz="1600" smtClean="0"/>
              <a:t>   </a:t>
            </a:r>
            <a:r>
              <a:rPr lang="da-DK" sz="2400" smtClean="0"/>
              <a:t>Jørgen Moltzen, Dansk Metal</a:t>
            </a:r>
          </a:p>
          <a:p>
            <a:pPr lvl="3" eaLnBrk="1" hangingPunct="1">
              <a:buFont typeface="Arial" charset="0"/>
              <a:buNone/>
            </a:pPr>
            <a:endParaRPr lang="da-DK" sz="2400" smtClean="0"/>
          </a:p>
          <a:p>
            <a:pPr eaLnBrk="1" hangingPunct="1"/>
            <a:r>
              <a:rPr lang="da-DK" sz="2400" smtClean="0"/>
              <a:t>Kl. 17.00 I-barens materialer</a:t>
            </a:r>
          </a:p>
          <a:p>
            <a:pPr lvl="3" eaLnBrk="1" hangingPunct="1">
              <a:buFont typeface="Arial" charset="0"/>
              <a:buNone/>
            </a:pPr>
            <a:r>
              <a:rPr lang="da-DK" sz="1600" smtClean="0"/>
              <a:t> </a:t>
            </a:r>
            <a:r>
              <a:rPr lang="da-DK" sz="2400" smtClean="0"/>
              <a:t>Michael Jørgensen, CO-industri</a:t>
            </a:r>
          </a:p>
          <a:p>
            <a:pPr eaLnBrk="1" hangingPunct="1"/>
            <a:r>
              <a:rPr lang="da-DK" sz="2400" smtClean="0"/>
              <a:t>Kl. 17.20 Afslutning       		Sandwich, øl og sodavand</a:t>
            </a:r>
          </a:p>
          <a:p>
            <a:pPr lvl="3" eaLnBrk="1" hangingPunct="1">
              <a:buFont typeface="Arial" charset="0"/>
              <a:buNone/>
            </a:pPr>
            <a:endParaRPr lang="da-DK" sz="2400" smtClean="0"/>
          </a:p>
          <a:p>
            <a:pPr lvl="3" eaLnBrk="1" hangingPunct="1"/>
            <a:endParaRPr lang="da-DK" sz="240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761339D-B371-4266-B17C-3EEC28AC2CD1}" type="datetime1">
              <a:rPr lang="da-DK"/>
              <a:pPr>
                <a:defRPr/>
              </a:pPr>
              <a:t>13-01-2012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a-DK"/>
              <a:t>Arbejdsmiljøroadshow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6100-D4B6-4DDE-BF0E-8C6CAC2C4618}" type="slidenum">
              <a:rPr lang="da-DK"/>
              <a:pPr>
                <a:defRPr/>
              </a:pPr>
              <a:t>7</a:t>
            </a:fld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1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5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5538" y="174625"/>
            <a:ext cx="44545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sp>
        <p:nvSpPr>
          <p:cNvPr id="768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Hvordan var din egen jobstart?</a:t>
            </a:r>
          </a:p>
        </p:txBody>
      </p:sp>
      <p:sp>
        <p:nvSpPr>
          <p:cNvPr id="7782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96975"/>
            <a:ext cx="7442200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Hvordan var din egen jobstart?</a:t>
            </a:r>
          </a:p>
        </p:txBody>
      </p:sp>
      <p:sp>
        <p:nvSpPr>
          <p:cNvPr id="7885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a-DK" smtClean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538" y="1404938"/>
            <a:ext cx="42037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Vidste du at……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398" indent="-342398" defTabSz="913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Nyansatte rammes 3 gange så ofte af arbejdsulykker</a:t>
            </a:r>
          </a:p>
          <a:p>
            <a:pPr marL="342398" indent="-342398" defTabSz="913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Ulykkerne især rammer de unge</a:t>
            </a:r>
          </a:p>
          <a:p>
            <a:pPr marL="342398" indent="-342398" defTabSz="913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200" dirty="0" smtClean="0"/>
              <a:t>Det er muligt at gøre noget ved det</a:t>
            </a:r>
          </a:p>
          <a:p>
            <a:pPr marL="342398" indent="-342398" defTabSz="91304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200" dirty="0">
              <a:solidFill>
                <a:schemeClr val="bg1"/>
              </a:solidFill>
            </a:endParaRPr>
          </a:p>
          <a:p>
            <a:pPr marL="187252" indent="0" defTabSz="91304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da-DK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Hvad indeholder materialet?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225042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–"/>
              <a:defRPr/>
            </a:pPr>
            <a:endParaRPr lang="da-DK" sz="2700" dirty="0" smtClean="0">
              <a:solidFill>
                <a:schemeClr val="bg1"/>
              </a:solidFill>
            </a:endParaRPr>
          </a:p>
          <a:p>
            <a:pPr marL="1225042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da-DK" sz="2700" dirty="0" smtClean="0"/>
              <a:t>Pjece</a:t>
            </a:r>
          </a:p>
          <a:p>
            <a:pPr marL="1225042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da-DK" sz="2700" dirty="0" smtClean="0"/>
          </a:p>
          <a:p>
            <a:pPr marL="1225042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da-DK" sz="2700" dirty="0" smtClean="0"/>
              <a:t>The Pro-Code</a:t>
            </a:r>
          </a:p>
          <a:p>
            <a:pPr marL="1225042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endParaRPr lang="da-DK" sz="2700" dirty="0" smtClean="0"/>
          </a:p>
          <a:p>
            <a:pPr marL="1225042" lvl="1" indent="-285333" defTabSz="913040" eaLnBrk="1" fontAlgn="auto" hangingPunct="1">
              <a:lnSpc>
                <a:spcPct val="80000"/>
              </a:lnSpc>
              <a:spcAft>
                <a:spcPts val="0"/>
              </a:spcAft>
              <a:buFontTx/>
              <a:buChar char="•"/>
              <a:defRPr/>
            </a:pPr>
            <a:r>
              <a:rPr lang="da-DK" sz="2700" dirty="0" smtClean="0"/>
              <a:t>6 Temakort</a:t>
            </a:r>
          </a:p>
          <a:p>
            <a:pPr marL="823757" lvl="1" indent="0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a-DK" sz="2300" dirty="0" smtClean="0">
              <a:solidFill>
                <a:schemeClr val="bg1"/>
              </a:solidFill>
            </a:endParaRPr>
          </a:p>
        </p:txBody>
      </p:sp>
      <p:pic>
        <p:nvPicPr>
          <p:cNvPr id="8089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1513" y="2786063"/>
            <a:ext cx="3179762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6988" y="3836988"/>
            <a:ext cx="2811462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963" y="1201738"/>
            <a:ext cx="2195512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Hvad indeholder pjecen?</a:t>
            </a:r>
          </a:p>
        </p:txBody>
      </p:sp>
      <p:sp>
        <p:nvSpPr>
          <p:cNvPr id="8192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a-DK" sz="2200" smtClean="0"/>
              <a:t>Hvorfor fokus på sikker jobstart</a:t>
            </a:r>
          </a:p>
          <a:p>
            <a:pPr eaLnBrk="1" hangingPunct="1"/>
            <a:r>
              <a:rPr lang="da-DK" sz="2200" smtClean="0"/>
              <a:t>En sikker plan</a:t>
            </a:r>
          </a:p>
          <a:p>
            <a:pPr eaLnBrk="1" hangingPunct="1"/>
            <a:r>
              <a:rPr lang="da-DK" sz="2200" smtClean="0"/>
              <a:t>Forslag til intro-forløb</a:t>
            </a:r>
          </a:p>
          <a:p>
            <a:pPr eaLnBrk="1" hangingPunct="1"/>
            <a:r>
              <a:rPr lang="da-DK" sz="2200" smtClean="0"/>
              <a:t>The Pro-Code</a:t>
            </a:r>
          </a:p>
          <a:p>
            <a:pPr eaLnBrk="1" hangingPunct="1"/>
            <a:r>
              <a:rPr lang="da-DK" sz="2200" smtClean="0"/>
              <a:t>Kort og godt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En sikker plan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7337" indent="0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a-DK" sz="2500" dirty="0" smtClean="0">
              <a:solidFill>
                <a:schemeClr val="bg1"/>
              </a:solidFill>
            </a:endParaRPr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500" dirty="0">
              <a:solidFill>
                <a:schemeClr val="bg1"/>
              </a:solidFill>
            </a:endParaRPr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da-DK" sz="2500" dirty="0" smtClean="0">
              <a:solidFill>
                <a:schemeClr val="bg1"/>
              </a:solidFill>
            </a:endParaRPr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500" dirty="0" smtClean="0"/>
              <a:t>Ingen osteklokker</a:t>
            </a:r>
            <a:endParaRPr lang="da-DK" sz="2500" dirty="0"/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500" dirty="0" smtClean="0"/>
              <a:t>Sæt tidligt ind </a:t>
            </a:r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500" dirty="0" smtClean="0"/>
              <a:t>Arbejd systematisk – lav en plan og introforløb</a:t>
            </a:r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500" dirty="0" smtClean="0"/>
              <a:t>Skab trygge rammer og god dialog</a:t>
            </a:r>
          </a:p>
          <a:p>
            <a:pPr marL="342398" indent="-342398" defTabSz="913040"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a-DK" sz="2500" dirty="0" smtClean="0"/>
              <a:t>Pas på de farlige arbejdssituationer i starten</a:t>
            </a:r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1925" y="593725"/>
            <a:ext cx="4440238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The Pro-Code?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sz="2500" smtClean="0"/>
              <a:t>Tilmeld den nyansatte The Pro-Code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Sms.ibar.dk/admin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Sms er linket op til </a:t>
            </a:r>
            <a:r>
              <a:rPr lang="da-DK" sz="2500" smtClean="0">
                <a:hlinkClick r:id="rId2"/>
              </a:rPr>
              <a:t>www.Pro-Code.dk</a:t>
            </a:r>
            <a:endParaRPr lang="da-DK" sz="2500" smtClean="0"/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Sms giver gode råd</a:t>
            </a:r>
          </a:p>
          <a:p>
            <a:pPr eaLnBrk="1" hangingPunct="1">
              <a:lnSpc>
                <a:spcPct val="80000"/>
              </a:lnSpc>
            </a:pPr>
            <a:endParaRPr lang="da-DK" sz="25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 algn="l" eaLnBrk="1" hangingPunct="1"/>
            <a:r>
              <a:rPr lang="da-DK" sz="3400" smtClean="0"/>
              <a:t>6 Temakort</a:t>
            </a:r>
          </a:p>
        </p:txBody>
      </p:sp>
      <p:sp>
        <p:nvSpPr>
          <p:cNvPr id="84994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a-DK" sz="2500" smtClean="0"/>
              <a:t>Inspiration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Synlighed</a:t>
            </a:r>
          </a:p>
          <a:p>
            <a:pPr eaLnBrk="1" hangingPunct="1">
              <a:lnSpc>
                <a:spcPct val="80000"/>
              </a:lnSpc>
            </a:pPr>
            <a:r>
              <a:rPr lang="da-DK" sz="2500" smtClean="0"/>
              <a:t>Opmærksomhed</a:t>
            </a:r>
          </a:p>
          <a:p>
            <a:pPr eaLnBrk="1" hangingPunct="1">
              <a:lnSpc>
                <a:spcPct val="80000"/>
              </a:lnSpc>
            </a:pPr>
            <a:endParaRPr lang="da-DK" sz="2000" smtClean="0">
              <a:solidFill>
                <a:schemeClr val="bg1"/>
              </a:solidFill>
            </a:endParaRPr>
          </a:p>
        </p:txBody>
      </p:sp>
      <p:pic>
        <p:nvPicPr>
          <p:cNvPr id="8499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42333">
            <a:off x="6278563" y="406400"/>
            <a:ext cx="27336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885747">
            <a:off x="3607594" y="4228307"/>
            <a:ext cx="2597150" cy="183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9863" y="2112963"/>
            <a:ext cx="2668587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41110">
            <a:off x="6303963" y="2251075"/>
            <a:ext cx="25765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8200" y="98425"/>
            <a:ext cx="2865438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9500" y="3983038"/>
            <a:ext cx="27066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Blandt I-</a:t>
            </a:r>
            <a:r>
              <a:rPr lang="da-DK" dirty="0" err="1" smtClean="0"/>
              <a:t>BAR´s</a:t>
            </a:r>
            <a:r>
              <a:rPr lang="da-DK" dirty="0" smtClean="0"/>
              <a:t> materialer er der rigtig mange vejledninger som kan anvendes mere eller mindre præcist, konkret  til forebyggelse mod ulykker.</a:t>
            </a:r>
          </a:p>
          <a:p>
            <a:r>
              <a:rPr lang="da-DK" dirty="0" smtClean="0"/>
              <a:t>Vi har valgt 9 forskellige som alligevel rækker lidt ind over hinanden, men som alle er gode, hver for sig  til at komme i gang med at forebygge mod ulykker. 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79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Arbejdsmiljøroadshow 2012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mtClean="0"/>
              <a:t>Materialet kan hentes på Industriens branchearbejdsmiljøråds hjemmeside.</a:t>
            </a:r>
          </a:p>
          <a:p>
            <a:endParaRPr lang="da-DK" smtClean="0"/>
          </a:p>
          <a:p>
            <a:endParaRPr lang="da-DK" smtClean="0"/>
          </a:p>
          <a:p>
            <a:r>
              <a:rPr lang="da-DK" smtClean="0">
                <a:hlinkClick r:id="rId2"/>
              </a:rPr>
              <a:t>www.i-bar.dk</a:t>
            </a:r>
            <a:endParaRPr lang="da-DK" smtClean="0"/>
          </a:p>
          <a:p>
            <a:r>
              <a:rPr lang="da-DK" smtClean="0"/>
              <a:t>Nyhedsbrev – Tilmelding på evalueringsskema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Arbejdsulykker</a:t>
            </a:r>
          </a:p>
          <a:p>
            <a:pPr lvl="1"/>
            <a:r>
              <a:rPr lang="da-DK" dirty="0" smtClean="0"/>
              <a:t> værktøjer til forebyggelse</a:t>
            </a:r>
          </a:p>
          <a:p>
            <a:pPr lvl="2"/>
            <a:r>
              <a:rPr lang="da-DK" dirty="0" smtClean="0"/>
              <a:t>Fokus på </a:t>
            </a:r>
          </a:p>
          <a:p>
            <a:pPr lvl="3"/>
            <a:r>
              <a:rPr lang="da-DK" dirty="0" smtClean="0"/>
              <a:t>Omkostninger</a:t>
            </a:r>
          </a:p>
          <a:p>
            <a:pPr lvl="3"/>
            <a:r>
              <a:rPr lang="da-DK" dirty="0" smtClean="0"/>
              <a:t>Hvordan vi kommer i gang</a:t>
            </a:r>
          </a:p>
          <a:p>
            <a:pPr lvl="3"/>
            <a:r>
              <a:rPr lang="da-DK" dirty="0" smtClean="0"/>
              <a:t>Den daglige drift</a:t>
            </a:r>
          </a:p>
          <a:p>
            <a:pPr lvl="3"/>
            <a:r>
              <a:rPr lang="da-DK" dirty="0" smtClean="0"/>
              <a:t>Før produktionen sættes i gang</a:t>
            </a:r>
          </a:p>
          <a:p>
            <a:pPr lvl="3"/>
            <a:r>
              <a:rPr lang="da-DK" dirty="0" smtClean="0"/>
              <a:t>Anskaffelse og indkøring af maskiner</a:t>
            </a:r>
            <a:endParaRPr lang="da-DK" dirty="0"/>
          </a:p>
        </p:txBody>
      </p:sp>
      <p:pic>
        <p:nvPicPr>
          <p:cNvPr id="4098" name="Picture 2" descr="F:\pages%20from%20arbejdsulykker_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152" y="1628800"/>
            <a:ext cx="281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80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6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Arbejdsulykker:</a:t>
            </a:r>
          </a:p>
          <a:p>
            <a:pPr lvl="1"/>
            <a:r>
              <a:rPr lang="da-DK" dirty="0" smtClean="0"/>
              <a:t>Hvad koster en ulykke?</a:t>
            </a:r>
          </a:p>
          <a:p>
            <a:pPr lvl="1"/>
            <a:r>
              <a:rPr lang="da-DK" dirty="0" smtClean="0"/>
              <a:t>Hvad kan man gøre ved det?</a:t>
            </a:r>
          </a:p>
          <a:p>
            <a:pPr lvl="1"/>
            <a:r>
              <a:rPr lang="da-DK" dirty="0" smtClean="0"/>
              <a:t>Ulykker der kunne være undgået</a:t>
            </a:r>
          </a:p>
          <a:p>
            <a:pPr lvl="1"/>
            <a:r>
              <a:rPr lang="da-DK" dirty="0" smtClean="0"/>
              <a:t>Gode metoder i virksomheden</a:t>
            </a:r>
          </a:p>
          <a:p>
            <a:pPr lvl="1"/>
            <a:r>
              <a:rPr lang="da-DK" dirty="0" smtClean="0"/>
              <a:t>En god metode til at sætte sikkerhed på dagsorden</a:t>
            </a:r>
          </a:p>
          <a:p>
            <a:pPr lvl="1"/>
            <a:r>
              <a:rPr lang="da-DK" dirty="0" smtClean="0"/>
              <a:t>En god metode til at holde dampen oppe</a:t>
            </a:r>
          </a:p>
          <a:p>
            <a:pPr lvl="1"/>
            <a:r>
              <a:rPr lang="da-DK" dirty="0" smtClean="0"/>
              <a:t>En god metode til den daglige drift</a:t>
            </a:r>
          </a:p>
          <a:p>
            <a:pPr lvl="1"/>
            <a:r>
              <a:rPr lang="da-DK" dirty="0" smtClean="0"/>
              <a:t>En god metode ved planlægningen af produktionen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81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Værktøjer til ulykkesforebyggelse</a:t>
            </a:r>
            <a:endParaRPr lang="da-DK" dirty="0"/>
          </a:p>
        </p:txBody>
      </p:sp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5 S</a:t>
            </a:r>
          </a:p>
          <a:p>
            <a:pPr lvl="1"/>
            <a:r>
              <a:rPr lang="da-DK" dirty="0" smtClean="0"/>
              <a:t>Bedre arbejdsmiljø gennem systematisk vedligehold og ryddelighed</a:t>
            </a:r>
          </a:p>
          <a:p>
            <a:pPr lvl="2"/>
            <a:r>
              <a:rPr lang="da-DK" dirty="0" smtClean="0"/>
              <a:t>En simpel metode til at holde orden og ryddelighed på jeres virksomhed</a:t>
            </a:r>
          </a:p>
          <a:p>
            <a:pPr lvl="2"/>
            <a:r>
              <a:rPr lang="da-DK" dirty="0"/>
              <a:t>h</a:t>
            </a:r>
            <a:r>
              <a:rPr lang="da-DK" dirty="0" smtClean="0"/>
              <a:t>vordan får i ryddet op, sat jeres værktøjer og arbejde i system og hvordan fortsætte i med at lave løbende forbedringer af arbejdspladsen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28" name="Picture 4" descr="F:\5S_bedre_arbejdsmilj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94" y="1844824"/>
            <a:ext cx="281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5 S:</a:t>
            </a:r>
          </a:p>
          <a:p>
            <a:pPr lvl="1"/>
            <a:r>
              <a:rPr lang="da-DK" dirty="0" smtClean="0"/>
              <a:t>Sorter</a:t>
            </a:r>
          </a:p>
          <a:p>
            <a:pPr lvl="1"/>
            <a:r>
              <a:rPr lang="da-DK" dirty="0" smtClean="0"/>
              <a:t>Systematiser</a:t>
            </a:r>
          </a:p>
          <a:p>
            <a:pPr lvl="1"/>
            <a:r>
              <a:rPr lang="da-DK" dirty="0" smtClean="0"/>
              <a:t>Systematisk rengøring og vedligeholdelse</a:t>
            </a:r>
          </a:p>
          <a:p>
            <a:pPr lvl="1"/>
            <a:r>
              <a:rPr lang="da-DK" dirty="0" smtClean="0"/>
              <a:t>Standardisering</a:t>
            </a:r>
          </a:p>
          <a:p>
            <a:pPr lvl="1"/>
            <a:r>
              <a:rPr lang="da-DK" dirty="0" smtClean="0"/>
              <a:t>Selv </a:t>
            </a:r>
            <a:r>
              <a:rPr lang="da-DK" dirty="0" err="1" smtClean="0"/>
              <a:t>diciplin</a:t>
            </a:r>
            <a:endParaRPr lang="da-DK" dirty="0" smtClean="0"/>
          </a:p>
          <a:p>
            <a:pPr lvl="1"/>
            <a:r>
              <a:rPr lang="da-DK" dirty="0" smtClean="0"/>
              <a:t>Historie fra Olsens Metaltrykkeri A/S</a:t>
            </a:r>
          </a:p>
          <a:p>
            <a:pPr lvl="1"/>
            <a:r>
              <a:rPr lang="da-DK" dirty="0" smtClean="0"/>
              <a:t>Værktøjer</a:t>
            </a:r>
          </a:p>
          <a:p>
            <a:pPr lvl="2"/>
            <a:r>
              <a:rPr lang="da-DK" dirty="0" smtClean="0"/>
              <a:t>10 forskellige til hjælp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83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6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Styr på værkstedet</a:t>
            </a:r>
          </a:p>
          <a:p>
            <a:pPr lvl="1"/>
            <a:r>
              <a:rPr lang="da-DK" dirty="0" smtClean="0"/>
              <a:t>En opfordring til at få styr på arbejdsmiljøet i værkstedet</a:t>
            </a:r>
          </a:p>
          <a:p>
            <a:pPr lvl="1"/>
            <a:r>
              <a:rPr lang="da-DK" dirty="0" smtClean="0"/>
              <a:t>Hvordan i kan komme i gang med arbejdet, gennemgår de væsentlige forhold, som i skal inddrage</a:t>
            </a:r>
          </a:p>
          <a:p>
            <a:pPr lvl="2"/>
            <a:endParaRPr lang="da-DK" dirty="0"/>
          </a:p>
          <a:p>
            <a:pPr lvl="2"/>
            <a:endParaRPr lang="da-DK" dirty="0" smtClean="0"/>
          </a:p>
          <a:p>
            <a:pPr lvl="2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84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5123" name="Picture 3" descr="F:\Styr%20paa%20vaerkstede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81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77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dirty="0" smtClean="0"/>
              <a:t>Styr på værkstedet:</a:t>
            </a:r>
          </a:p>
          <a:p>
            <a:pPr lvl="1"/>
            <a:r>
              <a:rPr lang="da-DK" dirty="0" smtClean="0"/>
              <a:t>Maskiner og maskinsikkerhed</a:t>
            </a:r>
          </a:p>
          <a:p>
            <a:pPr lvl="1"/>
            <a:r>
              <a:rPr lang="da-DK" dirty="0" smtClean="0"/>
              <a:t>Stoffer og materialer</a:t>
            </a:r>
          </a:p>
          <a:p>
            <a:pPr lvl="1"/>
            <a:r>
              <a:rPr lang="da-DK" dirty="0" smtClean="0"/>
              <a:t>Støj</a:t>
            </a:r>
          </a:p>
          <a:p>
            <a:pPr lvl="1"/>
            <a:r>
              <a:rPr lang="da-DK" dirty="0" smtClean="0"/>
              <a:t>Personlige værnemidler</a:t>
            </a:r>
          </a:p>
          <a:p>
            <a:pPr lvl="1"/>
            <a:r>
              <a:rPr lang="da-DK" dirty="0" smtClean="0"/>
              <a:t>Arbejdsstillinger</a:t>
            </a:r>
          </a:p>
          <a:p>
            <a:pPr lvl="1"/>
            <a:r>
              <a:rPr lang="da-DK" dirty="0" smtClean="0"/>
              <a:t>Løft, skub og træk</a:t>
            </a:r>
          </a:p>
          <a:p>
            <a:pPr lvl="1"/>
            <a:r>
              <a:rPr lang="da-DK" dirty="0" smtClean="0"/>
              <a:t>Indeklima</a:t>
            </a:r>
          </a:p>
          <a:p>
            <a:pPr lvl="1"/>
            <a:r>
              <a:rPr lang="da-DK" dirty="0" smtClean="0"/>
              <a:t>Lager opbevaring, orden og ryddelighed</a:t>
            </a:r>
          </a:p>
          <a:p>
            <a:pPr lvl="1"/>
            <a:r>
              <a:rPr lang="da-DK" dirty="0" smtClean="0"/>
              <a:t>Intern transport</a:t>
            </a:r>
          </a:p>
          <a:p>
            <a:pPr lvl="1"/>
            <a:r>
              <a:rPr lang="da-DK" dirty="0" smtClean="0"/>
              <a:t>Nødberedskab</a:t>
            </a:r>
          </a:p>
          <a:p>
            <a:pPr lvl="1"/>
            <a:r>
              <a:rPr lang="da-DK" dirty="0"/>
              <a:t> </a:t>
            </a:r>
            <a:r>
              <a:rPr lang="da-DK" dirty="0" smtClean="0"/>
              <a:t>Unge under 18 år og under 15 år, men over 13 år</a:t>
            </a:r>
          </a:p>
          <a:p>
            <a:pPr lvl="1"/>
            <a:r>
              <a:rPr lang="da-DK" dirty="0" smtClean="0"/>
              <a:t>Servicebilen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85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Arbejdsmiljø i små værksteder</a:t>
            </a:r>
          </a:p>
          <a:p>
            <a:pPr lvl="1"/>
            <a:r>
              <a:rPr lang="da-DK" dirty="0" smtClean="0"/>
              <a:t>I et lille værksted kan det være vanskeligt at se hvordan der også kan blive tid til arbejdsmiljøet</a:t>
            </a:r>
          </a:p>
          <a:p>
            <a:pPr lvl="1"/>
            <a:r>
              <a:rPr lang="da-DK" dirty="0" smtClean="0"/>
              <a:t>En vejledning med værktøj til at få hverdagen til at fungere så godt som muligt</a:t>
            </a:r>
          </a:p>
          <a:p>
            <a:pPr lvl="1"/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86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052" name="Picture 4" descr="F:\forside%20am%20sm%C3%A5%20v%C3%A6rksteder_jp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81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Arbejdsmiljø i små værksteder:</a:t>
            </a:r>
          </a:p>
          <a:p>
            <a:pPr lvl="1"/>
            <a:r>
              <a:rPr lang="da-DK" dirty="0" smtClean="0"/>
              <a:t>Arbejdsmiljø i en travl hverdag</a:t>
            </a:r>
          </a:p>
          <a:p>
            <a:pPr lvl="1"/>
            <a:r>
              <a:rPr lang="da-DK" dirty="0" smtClean="0"/>
              <a:t>Kortlægning: hvor trykker skoen?</a:t>
            </a:r>
          </a:p>
          <a:p>
            <a:pPr lvl="2"/>
            <a:r>
              <a:rPr lang="da-DK" dirty="0" smtClean="0"/>
              <a:t>Værkstedet</a:t>
            </a:r>
          </a:p>
          <a:p>
            <a:pPr lvl="2"/>
            <a:r>
              <a:rPr lang="da-DK" smtClean="0"/>
              <a:t>Udearbejdende folk</a:t>
            </a:r>
            <a:endParaRPr lang="da-DK" dirty="0" smtClean="0"/>
          </a:p>
          <a:p>
            <a:pPr lvl="1"/>
            <a:r>
              <a:rPr lang="da-DK" dirty="0" smtClean="0"/>
              <a:t>Vurdering og prioritering: Hvad vil vi gennemføre</a:t>
            </a:r>
          </a:p>
          <a:p>
            <a:pPr lvl="1"/>
            <a:r>
              <a:rPr lang="da-DK" dirty="0" smtClean="0"/>
              <a:t>Opfølgning: Sker der noget?</a:t>
            </a:r>
          </a:p>
          <a:p>
            <a:pPr lvl="1"/>
            <a:r>
              <a:rPr lang="da-DK" dirty="0" smtClean="0"/>
              <a:t>Hvad gør man efter den første APV?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87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Intern transport</a:t>
            </a:r>
          </a:p>
          <a:p>
            <a:pPr lvl="1"/>
            <a:r>
              <a:rPr lang="da-DK" dirty="0" smtClean="0"/>
              <a:t>Indeholder gode råd og værktøjer til at indrette den interne transport på jeres virksomhed</a:t>
            </a:r>
          </a:p>
          <a:p>
            <a:pPr lvl="1"/>
            <a:r>
              <a:rPr lang="da-DK" dirty="0" smtClean="0"/>
              <a:t>Det gælder transport udendørs som indendørs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88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3075" name="Picture 3" descr="F:\intern%20transpo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1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96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Intern transport:</a:t>
            </a:r>
          </a:p>
          <a:p>
            <a:pPr lvl="1"/>
            <a:r>
              <a:rPr lang="da-DK" dirty="0" smtClean="0"/>
              <a:t>Undgå arbejdsulykker</a:t>
            </a:r>
          </a:p>
          <a:p>
            <a:pPr lvl="1"/>
            <a:r>
              <a:rPr lang="da-DK" dirty="0" smtClean="0"/>
              <a:t>Hvad er intern transport</a:t>
            </a:r>
          </a:p>
          <a:p>
            <a:pPr lvl="1"/>
            <a:r>
              <a:rPr lang="da-DK" dirty="0" smtClean="0"/>
              <a:t>Regler om intern transport</a:t>
            </a:r>
          </a:p>
          <a:p>
            <a:pPr lvl="1"/>
            <a:r>
              <a:rPr lang="da-DK" dirty="0" smtClean="0"/>
              <a:t>Hvordan kan arbejdet gribes an?</a:t>
            </a:r>
          </a:p>
          <a:p>
            <a:pPr lvl="1"/>
            <a:r>
              <a:rPr lang="da-DK" dirty="0" smtClean="0"/>
              <a:t>De gode løsninger</a:t>
            </a:r>
          </a:p>
          <a:p>
            <a:pPr lvl="1"/>
            <a:r>
              <a:rPr lang="da-DK" dirty="0" smtClean="0"/>
              <a:t>Hvad har de gjort på Give Stålspær i Brande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89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8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223963"/>
          </a:xfrm>
        </p:spPr>
        <p:txBody>
          <a:bodyPr/>
          <a:lstStyle/>
          <a:p>
            <a:pPr eaLnBrk="1" hangingPunct="1"/>
            <a:r>
              <a:rPr lang="da-DK" smtClean="0"/>
              <a:t>Arbejdsmiljøroadshow 2012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65400"/>
            <a:ext cx="6400800" cy="3073400"/>
          </a:xfrm>
        </p:spPr>
        <p:txBody>
          <a:bodyPr rtlCol="0">
            <a:normAutofit/>
          </a:bodyPr>
          <a:lstStyle/>
          <a:p>
            <a:pPr defTabSz="91304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a-DK" sz="5400" dirty="0" smtClean="0"/>
              <a:t>Husk ar aflevere evalueringsskemaet</a:t>
            </a:r>
            <a:endParaRPr lang="da-DK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Trucks</a:t>
            </a:r>
          </a:p>
          <a:p>
            <a:pPr lvl="1"/>
            <a:r>
              <a:rPr lang="da-DK" dirty="0" smtClean="0"/>
              <a:t>Arbejdsmiljøkrav til :</a:t>
            </a:r>
          </a:p>
          <a:p>
            <a:pPr lvl="2"/>
            <a:r>
              <a:rPr lang="da-DK" dirty="0" smtClean="0"/>
              <a:t>Ergonomi</a:t>
            </a:r>
          </a:p>
          <a:p>
            <a:pPr lvl="2"/>
            <a:r>
              <a:rPr lang="da-DK" dirty="0" smtClean="0"/>
              <a:t>Støj</a:t>
            </a:r>
          </a:p>
          <a:p>
            <a:pPr lvl="2"/>
            <a:r>
              <a:rPr lang="da-DK" dirty="0" smtClean="0"/>
              <a:t>Helkropsvibrationer certifikater</a:t>
            </a:r>
          </a:p>
          <a:p>
            <a:pPr lvl="2"/>
            <a:r>
              <a:rPr lang="da-DK" dirty="0" smtClean="0"/>
              <a:t>Eftersyn </a:t>
            </a:r>
          </a:p>
          <a:p>
            <a:pPr lvl="2"/>
            <a:r>
              <a:rPr lang="da-DK" dirty="0" smtClean="0"/>
              <a:t>Uddannelse </a:t>
            </a:r>
          </a:p>
          <a:p>
            <a:pPr lvl="2"/>
            <a:r>
              <a:rPr lang="da-DK" dirty="0" smtClean="0"/>
              <a:t>Anskaffelse</a:t>
            </a:r>
          </a:p>
          <a:p>
            <a:pPr lvl="2"/>
            <a:r>
              <a:rPr lang="da-DK" dirty="0" smtClean="0"/>
              <a:t>Tjeklister 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90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6146" name="Picture 2" descr="F:\Trucks%2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81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01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Trucks:</a:t>
            </a:r>
          </a:p>
          <a:p>
            <a:pPr lvl="1"/>
            <a:r>
              <a:rPr lang="da-DK" dirty="0" smtClean="0"/>
              <a:t>Arbejdsmiljøkrav til trucks</a:t>
            </a:r>
          </a:p>
          <a:p>
            <a:pPr lvl="2"/>
            <a:r>
              <a:rPr lang="da-DK" dirty="0" smtClean="0"/>
              <a:t>Eftersyn, ergonomi, </a:t>
            </a:r>
            <a:r>
              <a:rPr lang="da-DK" dirty="0" err="1" smtClean="0"/>
              <a:t>ladestationer</a:t>
            </a:r>
            <a:r>
              <a:rPr lang="da-DK" dirty="0" smtClean="0"/>
              <a:t>, støj og sikkerhedsudstyr, luftforurening, sikkerhed og sikkerhedsudstyr,, uddannelse og certifikat og intern transport med trucks</a:t>
            </a:r>
          </a:p>
          <a:p>
            <a:pPr lvl="1"/>
            <a:r>
              <a:rPr lang="da-DK" dirty="0" smtClean="0"/>
              <a:t>Anskaffelse af trucks</a:t>
            </a:r>
          </a:p>
          <a:p>
            <a:pPr lvl="2"/>
            <a:r>
              <a:rPr lang="da-DK" dirty="0" smtClean="0"/>
              <a:t>Inddrag truckførerne, lav behovsanalyse, krav, og ønsker, udvælg leverandører, test og afprøvning, beslutningsgrundlag, tilbud og forhandling, træning og implementering</a:t>
            </a:r>
          </a:p>
          <a:p>
            <a:pPr lvl="1"/>
            <a:r>
              <a:rPr lang="da-DK" dirty="0" smtClean="0"/>
              <a:t>Tjekliste til trucks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91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Tunge løft</a:t>
            </a:r>
          </a:p>
          <a:p>
            <a:pPr lvl="1"/>
            <a:r>
              <a:rPr lang="da-DK" dirty="0" smtClean="0"/>
              <a:t>Gode løsninger</a:t>
            </a:r>
          </a:p>
          <a:p>
            <a:pPr lvl="2"/>
            <a:r>
              <a:rPr lang="da-DK" dirty="0" smtClean="0"/>
              <a:t>Præsenterer konkrete eksempler på gode løsninger, der afskaffer eller nedbringer belastningen ved tunge løft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170" name="Picture 2" descr="F:\tungeloef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81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27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Tunge løft</a:t>
            </a:r>
          </a:p>
          <a:p>
            <a:pPr lvl="1"/>
            <a:r>
              <a:rPr lang="da-DK" dirty="0" smtClean="0"/>
              <a:t>Gode løsninger:</a:t>
            </a:r>
          </a:p>
          <a:p>
            <a:pPr lvl="2"/>
            <a:r>
              <a:rPr lang="da-DK" dirty="0" smtClean="0"/>
              <a:t>Hvad kan vi opnå ved ergonomiske forbedringer?</a:t>
            </a:r>
          </a:p>
          <a:p>
            <a:pPr lvl="2"/>
            <a:r>
              <a:rPr lang="da-DK" dirty="0" smtClean="0"/>
              <a:t>Hvor er det typisk tunge løft i Jern- og Metalbranchen</a:t>
            </a:r>
          </a:p>
          <a:p>
            <a:pPr lvl="2"/>
            <a:r>
              <a:rPr lang="da-DK" dirty="0" smtClean="0"/>
              <a:t>Tunge løft og ondt i ryggen</a:t>
            </a:r>
          </a:p>
          <a:p>
            <a:pPr lvl="2"/>
            <a:r>
              <a:rPr lang="da-DK" dirty="0" smtClean="0"/>
              <a:t>Hvordan kan man løse problemer med tunge løft?</a:t>
            </a:r>
          </a:p>
          <a:p>
            <a:pPr lvl="2"/>
            <a:r>
              <a:rPr lang="da-DK" dirty="0" smtClean="0"/>
              <a:t>Eksempler på gode løsninger</a:t>
            </a:r>
          </a:p>
          <a:p>
            <a:pPr lvl="3"/>
            <a:r>
              <a:rPr lang="da-DK" dirty="0" smtClean="0"/>
              <a:t>25 forskellige konkrete bud og løsninger</a:t>
            </a:r>
          </a:p>
          <a:p>
            <a:pPr lvl="2"/>
            <a:r>
              <a:rPr lang="da-DK" dirty="0" smtClean="0"/>
              <a:t>Ondt i ryggen</a:t>
            </a:r>
          </a:p>
          <a:p>
            <a:pPr lvl="3"/>
            <a:r>
              <a:rPr lang="da-DK" dirty="0" smtClean="0"/>
              <a:t>Tips til dig, der har ondt i ryggen </a:t>
            </a:r>
          </a:p>
          <a:p>
            <a:pPr lvl="2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93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5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da-DK" dirty="0" smtClean="0"/>
              <a:t>Av for en snubler!</a:t>
            </a:r>
          </a:p>
          <a:p>
            <a:pPr lvl="1"/>
            <a:r>
              <a:rPr lang="da-DK" dirty="0" smtClean="0"/>
              <a:t>Kampagnemateriale</a:t>
            </a:r>
          </a:p>
          <a:p>
            <a:pPr lvl="2"/>
            <a:r>
              <a:rPr lang="da-DK" dirty="0" smtClean="0"/>
              <a:t>Man bekymrer sig sjældent om egen sikkerhed, men har det rigtigt hvis en kollega kommer til skade og man selv kunne have forhindret det</a:t>
            </a:r>
          </a:p>
          <a:p>
            <a:pPr lvl="2"/>
            <a:r>
              <a:rPr lang="da-DK" dirty="0" smtClean="0"/>
              <a:t>Fokus på at fjerne faldgruberne, når man ser dem, ikke fokusere hvem der har skylden men finde metoder til de ikke kommer igen</a:t>
            </a:r>
          </a:p>
          <a:p>
            <a:pPr lvl="2"/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94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5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Av for en snubler:</a:t>
            </a:r>
          </a:p>
          <a:p>
            <a:pPr lvl="1"/>
            <a:r>
              <a:rPr lang="da-DK" dirty="0" smtClean="0"/>
              <a:t>Kampagne guide</a:t>
            </a:r>
          </a:p>
          <a:p>
            <a:pPr lvl="1"/>
            <a:r>
              <a:rPr lang="da-DK" dirty="0" smtClean="0"/>
              <a:t>Klæbemærker</a:t>
            </a:r>
          </a:p>
          <a:p>
            <a:pPr lvl="1"/>
            <a:r>
              <a:rPr lang="da-DK" dirty="0" smtClean="0"/>
              <a:t>Plakater</a:t>
            </a:r>
          </a:p>
          <a:p>
            <a:pPr lvl="1"/>
            <a:r>
              <a:rPr lang="da-DK" dirty="0" smtClean="0"/>
              <a:t>Bordkort</a:t>
            </a:r>
          </a:p>
          <a:p>
            <a:pPr lvl="1"/>
            <a:r>
              <a:rPr lang="da-DK" dirty="0" smtClean="0"/>
              <a:t>Omdelingskort</a:t>
            </a:r>
          </a:p>
          <a:p>
            <a:pPr lvl="1"/>
            <a:r>
              <a:rPr lang="da-DK" dirty="0" smtClean="0"/>
              <a:t>Store plakater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95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09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Fotosafari</a:t>
            </a:r>
          </a:p>
          <a:p>
            <a:pPr lvl="1"/>
            <a:r>
              <a:rPr lang="da-DK" dirty="0" smtClean="0"/>
              <a:t>En genvej til udvikling</a:t>
            </a:r>
          </a:p>
          <a:p>
            <a:pPr lvl="2"/>
            <a:r>
              <a:rPr lang="da-DK" dirty="0" smtClean="0"/>
              <a:t>Formålet med ”fotosafari” præsenteres</a:t>
            </a:r>
          </a:p>
          <a:p>
            <a:pPr lvl="2"/>
            <a:r>
              <a:rPr lang="da-DK" dirty="0" smtClean="0"/>
              <a:t>En række gode råd når man går i gang</a:t>
            </a:r>
          </a:p>
          <a:p>
            <a:pPr lvl="2"/>
            <a:r>
              <a:rPr lang="da-DK" dirty="0" smtClean="0"/>
              <a:t>Konkrete ideer til forbedringer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9F611-BF66-4958-BCE8-6146A42CA714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96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194" name="Picture 2" descr="F:\fotosafar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72816"/>
            <a:ext cx="281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61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Værktøjer til ulykkesforebyggelse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Fotosafari</a:t>
            </a:r>
          </a:p>
          <a:p>
            <a:pPr lvl="1"/>
            <a:r>
              <a:rPr lang="da-DK" dirty="0" smtClean="0"/>
              <a:t>En genvej til udvikling:</a:t>
            </a:r>
          </a:p>
          <a:p>
            <a:pPr lvl="2"/>
            <a:r>
              <a:rPr lang="da-DK" dirty="0" smtClean="0"/>
              <a:t>Hæfte og </a:t>
            </a:r>
            <a:r>
              <a:rPr lang="da-DK" dirty="0" err="1" smtClean="0"/>
              <a:t>CD-rom</a:t>
            </a:r>
            <a:endParaRPr lang="da-DK" dirty="0" smtClean="0"/>
          </a:p>
          <a:p>
            <a:pPr lvl="3"/>
            <a:r>
              <a:rPr lang="da-DK" dirty="0" smtClean="0"/>
              <a:t>Værktøjer til erfaringsudveksling</a:t>
            </a:r>
          </a:p>
          <a:p>
            <a:pPr lvl="3"/>
            <a:r>
              <a:rPr lang="da-DK" dirty="0" smtClean="0"/>
              <a:t>Fotosafari - hvad er det?</a:t>
            </a:r>
          </a:p>
          <a:p>
            <a:pPr lvl="3"/>
            <a:r>
              <a:rPr lang="da-DK" dirty="0" smtClean="0"/>
              <a:t>Hvad skal der investeres af tid og penge</a:t>
            </a:r>
          </a:p>
          <a:p>
            <a:pPr lvl="3"/>
            <a:r>
              <a:rPr lang="da-DK" dirty="0" smtClean="0"/>
              <a:t>En fotosafari har seks faser</a:t>
            </a:r>
          </a:p>
          <a:p>
            <a:pPr lvl="3"/>
            <a:r>
              <a:rPr lang="da-DK" dirty="0" smtClean="0"/>
              <a:t>Forberedelse af fotosafari</a:t>
            </a:r>
          </a:p>
          <a:p>
            <a:pPr lvl="3"/>
            <a:r>
              <a:rPr lang="da-DK" dirty="0" smtClean="0"/>
              <a:t>Gennemførelse af fotosafari</a:t>
            </a:r>
          </a:p>
          <a:p>
            <a:pPr lvl="3"/>
            <a:r>
              <a:rPr lang="da-DK" dirty="0" smtClean="0"/>
              <a:t>Efter fotosafarien – hvordan fortsætter man arbejdet?</a:t>
            </a:r>
          </a:p>
          <a:p>
            <a:pPr lvl="3"/>
            <a:r>
              <a:rPr lang="da-DK" dirty="0" smtClean="0"/>
              <a:t>10 gode råd om fotosafari</a:t>
            </a:r>
          </a:p>
          <a:p>
            <a:pPr lvl="3"/>
            <a:r>
              <a:rPr lang="da-DK" dirty="0" smtClean="0"/>
              <a:t>Udbytte af fotosafarien – udsagn fra deltagere</a:t>
            </a:r>
          </a:p>
          <a:p>
            <a:pPr lvl="1"/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97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98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08" y="404664"/>
            <a:ext cx="392430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Medarbejderdreven </a:t>
            </a:r>
            <a:br>
              <a:rPr lang="da-DK" dirty="0" smtClean="0"/>
            </a:br>
            <a:r>
              <a:rPr lang="da-DK" dirty="0" smtClean="0"/>
              <a:t>innovation og arbejdsmiljø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Værktøjskasse og inspirationskatalog baseret på erfaringer fra virksomheder</a:t>
            </a:r>
          </a:p>
          <a:p>
            <a:r>
              <a:rPr lang="da-DK" dirty="0" smtClean="0"/>
              <a:t>4 værktøjskasser</a:t>
            </a:r>
          </a:p>
          <a:p>
            <a:pPr lvl="1"/>
            <a:r>
              <a:rPr lang="da-DK" dirty="0" smtClean="0"/>
              <a:t>1 Få medarbejderne på banen</a:t>
            </a:r>
          </a:p>
          <a:p>
            <a:pPr lvl="1"/>
            <a:r>
              <a:rPr lang="da-DK" dirty="0" smtClean="0"/>
              <a:t>2 Inddrag medarbejderne i løsningerne</a:t>
            </a:r>
          </a:p>
          <a:p>
            <a:pPr lvl="1"/>
            <a:r>
              <a:rPr lang="da-DK" dirty="0" smtClean="0"/>
              <a:t>3 Opbygning af arbejdsmiljøarbejdet</a:t>
            </a:r>
          </a:p>
          <a:p>
            <a:pPr lvl="1"/>
            <a:r>
              <a:rPr lang="da-DK" dirty="0" smtClean="0"/>
              <a:t>4 Ledelse</a:t>
            </a:r>
          </a:p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339D-B371-4266-B17C-3EEC28AC2CD1}" type="datetime1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13-01-2012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tint val="75000"/>
                  </a:prstClr>
                </a:solidFill>
              </a:rPr>
              <a:t>Arbejdsmiljøroadshow 2012</a:t>
            </a:r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E7BC1-28B4-453B-80A8-15BA207FD262}" type="slidenum">
              <a:rPr lang="da-DK" smtClean="0">
                <a:solidFill>
                  <a:prstClr val="white">
                    <a:tint val="75000"/>
                  </a:prstClr>
                </a:solidFill>
              </a:rPr>
              <a:pPr/>
              <a:t>99</a:t>
            </a:fld>
            <a:endParaRPr lang="da-DK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229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ontor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ontor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ontor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3363</Words>
  <Application>Microsoft Office PowerPoint</Application>
  <PresentationFormat>Skærmshow (4:3)</PresentationFormat>
  <Paragraphs>1015</Paragraphs>
  <Slides>116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39</vt:i4>
      </vt:variant>
      <vt:variant>
        <vt:lpstr>Diastitler</vt:lpstr>
      </vt:variant>
      <vt:variant>
        <vt:i4>116</vt:i4>
      </vt:variant>
    </vt:vector>
  </HeadingPairs>
  <TitlesOfParts>
    <vt:vector size="155" baseType="lpstr">
      <vt:lpstr>Office Theme</vt:lpstr>
      <vt:lpstr>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18_Office Theme</vt:lpstr>
      <vt:lpstr>19_Office Theme</vt:lpstr>
      <vt:lpstr>20_Office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48_Office Theme</vt:lpstr>
      <vt:lpstr>Arbejdsmiljøroadshow 2012</vt:lpstr>
      <vt:lpstr>Arbejdsmiljøroadshow 2012</vt:lpstr>
      <vt:lpstr>Arbejdsmiljøroadshow 2012</vt:lpstr>
      <vt:lpstr>Arbejdsmiljøroadshow 2012</vt:lpstr>
      <vt:lpstr>Arbejdsmiljøroadshow 2012 </vt:lpstr>
      <vt:lpstr>Arbejdsmiljøroadshow 2012</vt:lpstr>
      <vt:lpstr>Arbejdsmiljøroadshow 2012.</vt:lpstr>
      <vt:lpstr>Arbejdsmiljøroadshow 2012</vt:lpstr>
      <vt:lpstr>Arbejdsmiljøroadshow 2012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Risikobaseret tilsyn </vt:lpstr>
      <vt:lpstr>PowerPoint-præsentation</vt:lpstr>
      <vt:lpstr>Vejledning om sundhedsfremme </vt:lpstr>
      <vt:lpstr>Vejledning til små virksomheder</vt:lpstr>
      <vt:lpstr>Bagatelgrænsen</vt:lpstr>
      <vt:lpstr>Ændret smileyordning </vt:lpstr>
      <vt:lpstr>Psykisk Arbejdsmiljø </vt:lpstr>
      <vt:lpstr>Stresshåndtering</vt:lpstr>
      <vt:lpstr>Hvad indeholder pjecen?</vt:lpstr>
      <vt:lpstr>Hvad er stress?</vt:lpstr>
      <vt:lpstr>Hvad er stress?</vt:lpstr>
      <vt:lpstr>Årsagerne til stress på arbejdspladsen </vt:lpstr>
      <vt:lpstr>Forebyggelse af stress  </vt:lpstr>
      <vt:lpstr>Hvem har ansvaret?</vt:lpstr>
      <vt:lpstr>Gode råd - værktøjskasse</vt:lpstr>
      <vt:lpstr>Sygefravær</vt:lpstr>
      <vt:lpstr>Sygefravær</vt:lpstr>
      <vt:lpstr>Sygefravær</vt:lpstr>
      <vt:lpstr>Sygefravær</vt:lpstr>
      <vt:lpstr>PowerPoint-præsentation</vt:lpstr>
      <vt:lpstr>En god arbejdsdag</vt:lpstr>
      <vt:lpstr>En god arbejdsdag </vt:lpstr>
      <vt:lpstr>En god arbejdsdag</vt:lpstr>
      <vt:lpstr>Gør noget – Gør noget mere</vt:lpstr>
      <vt:lpstr>Gør noget – Gør noget mere</vt:lpstr>
      <vt:lpstr>PowerPoint-præsentation</vt:lpstr>
      <vt:lpstr>Intern lederrekruttering Fra kollega til leder</vt:lpstr>
      <vt:lpstr>Hvem kan primært have gavn af pjecen?</vt:lpstr>
      <vt:lpstr>Fordele ved intern rekruttering</vt:lpstr>
      <vt:lpstr>Intern Lederrekruttering</vt:lpstr>
      <vt:lpstr>Rekruttering og udvælgelse</vt:lpstr>
      <vt:lpstr>Lederrekruttering</vt:lpstr>
      <vt:lpstr>Behov for uddannelse</vt:lpstr>
      <vt:lpstr>Anbefalinger i forbindelse med intern lederrekruttering</vt:lpstr>
      <vt:lpstr>PowerPoint-præsentation</vt:lpstr>
      <vt:lpstr>Hvorfor en vejledning om konflikthåndtering?</vt:lpstr>
      <vt:lpstr>Hvad indeholder vejledningen?</vt:lpstr>
      <vt:lpstr>Hvad er en konflikt?</vt:lpstr>
      <vt:lpstr>Hvorfor opstår konflikter?</vt:lpstr>
      <vt:lpstr>Hvorfor opstår konflikter?</vt:lpstr>
      <vt:lpstr>Hvorfor opstår konflikter?</vt:lpstr>
      <vt:lpstr>Konflikttrappen</vt:lpstr>
      <vt:lpstr>Sagskonflikten</vt:lpstr>
      <vt:lpstr>Personkonflikten</vt:lpstr>
      <vt:lpstr>Dialogen stopper</vt:lpstr>
      <vt:lpstr>Værktøjskasse til konflikthåndtering</vt:lpstr>
      <vt:lpstr>PowerPoint-præsentation</vt:lpstr>
      <vt:lpstr>Hvad er jobusikkerhed? </vt:lpstr>
      <vt:lpstr>Hvorfor vejledning om jobusikkerhed?</vt:lpstr>
      <vt:lpstr>Hvad indeholder vejledningen?</vt:lpstr>
      <vt:lpstr>Hvornår opstår jobusikkerheden?</vt:lpstr>
      <vt:lpstr>Reaktioner </vt:lpstr>
      <vt:lpstr>Støtte og hjælp under  forandringerne </vt:lpstr>
      <vt:lpstr>PowerPoint-præsentation</vt:lpstr>
      <vt:lpstr>Hvordan var din egen jobstart?</vt:lpstr>
      <vt:lpstr>Hvordan var din egen jobstart?</vt:lpstr>
      <vt:lpstr>Vidste du at……</vt:lpstr>
      <vt:lpstr>Hvad indeholder materialet?</vt:lpstr>
      <vt:lpstr>Hvad indeholder pjecen?</vt:lpstr>
      <vt:lpstr>En sikker plan</vt:lpstr>
      <vt:lpstr>The Pro-Code?</vt:lpstr>
      <vt:lpstr>6 Temakort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Værktøjer til ulykkesforebyggelse</vt:lpstr>
      <vt:lpstr>PowerPoint-præsentation</vt:lpstr>
      <vt:lpstr>Medarbejderdreven  innovation og arbejdsmiljø</vt:lpstr>
      <vt:lpstr>PowerPoint-præsentation</vt:lpstr>
      <vt:lpstr>PowerPoint-præsentation</vt:lpstr>
      <vt:lpstr>PowerPoint-præsentation</vt:lpstr>
      <vt:lpstr>PowerPoint-præsentation</vt:lpstr>
      <vt:lpstr>PC-arbejdspladser i servicebiler</vt:lpstr>
      <vt:lpstr>PowerPoint-præsentation</vt:lpstr>
      <vt:lpstr>ArbejdsmiljøVenlig ProjektLedelse (AVPL)</vt:lpstr>
      <vt:lpstr>PowerPoint-præsentation</vt:lpstr>
      <vt:lpstr>Natarbejde</vt:lpstr>
      <vt:lpstr>Natarbejde</vt:lpstr>
      <vt:lpstr>PowerPoint-præsentation</vt:lpstr>
      <vt:lpstr>Hygiejne og renlighed på støberier</vt:lpstr>
      <vt:lpstr>Hygiejne og renlighed på støberier</vt:lpstr>
      <vt:lpstr>PowerPoint-præsentation</vt:lpstr>
      <vt:lpstr>PowerPoint-præsentation</vt:lpstr>
      <vt:lpstr>www.i-bar.dk</vt:lpstr>
      <vt:lpstr>Arbejdsmiljøroadshow 2012</vt:lpstr>
    </vt:vector>
  </TitlesOfParts>
  <Company>DI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Arbejdsmiljøroadshow 2012</dc:title>
  <dc:creator>KAAS</dc:creator>
  <cp:lastModifiedBy>Michael Jørgenen</cp:lastModifiedBy>
  <cp:revision>145</cp:revision>
  <dcterms:created xsi:type="dcterms:W3CDTF">2011-12-27T09:21:59Z</dcterms:created>
  <dcterms:modified xsi:type="dcterms:W3CDTF">2012-01-13T13:23:40Z</dcterms:modified>
</cp:coreProperties>
</file>