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336" r:id="rId2"/>
    <p:sldId id="332" r:id="rId3"/>
    <p:sldId id="333" r:id="rId4"/>
    <p:sldId id="334"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7"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73" r:id="rId42"/>
    <p:sldId id="432" r:id="rId43"/>
    <p:sldId id="44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72" r:id="rId62"/>
    <p:sldId id="463" r:id="rId63"/>
    <p:sldId id="464" r:id="rId64"/>
    <p:sldId id="433" r:id="rId65"/>
    <p:sldId id="434" r:id="rId66"/>
    <p:sldId id="435" r:id="rId67"/>
    <p:sldId id="436" r:id="rId68"/>
    <p:sldId id="437" r:id="rId69"/>
    <p:sldId id="438" r:id="rId70"/>
    <p:sldId id="439" r:id="rId71"/>
    <p:sldId id="440" r:id="rId72"/>
    <p:sldId id="441" r:id="rId73"/>
    <p:sldId id="442" r:id="rId74"/>
    <p:sldId id="443" r:id="rId75"/>
    <p:sldId id="465" r:id="rId76"/>
    <p:sldId id="466" r:id="rId77"/>
    <p:sldId id="467" r:id="rId78"/>
    <p:sldId id="468" r:id="rId79"/>
    <p:sldId id="469" r:id="rId80"/>
    <p:sldId id="470" r:id="rId81"/>
  </p:sldIdLst>
  <p:sldSz cx="9144000" cy="6858000" type="screen4x3"/>
  <p:notesSz cx="6797675" cy="9982200"/>
  <p:defaultText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782" autoAdjust="0"/>
    <p:restoredTop sz="94692" autoAdjust="0"/>
  </p:normalViewPr>
  <p:slideViewPr>
    <p:cSldViewPr>
      <p:cViewPr varScale="1">
        <p:scale>
          <a:sx n="75" d="100"/>
          <a:sy n="75" d="100"/>
        </p:scale>
        <p:origin x="594" y="72"/>
      </p:cViewPr>
      <p:guideLst>
        <p:guide orient="horz" pos="2160"/>
        <p:guide pos="2880"/>
      </p:guideLst>
    </p:cSldViewPr>
  </p:slideViewPr>
  <p:outlineViewPr>
    <p:cViewPr>
      <p:scale>
        <a:sx n="33" d="100"/>
        <a:sy n="33" d="100"/>
      </p:scale>
      <p:origin x="0" y="42"/>
    </p:cViewPr>
  </p:outlineViewPr>
  <p:notesTextViewPr>
    <p:cViewPr>
      <p:scale>
        <a:sx n="100" d="100"/>
        <a:sy n="100" d="100"/>
      </p:scale>
      <p:origin x="0" y="0"/>
    </p:cViewPr>
  </p:notesTextViewPr>
  <p:sorterViewPr>
    <p:cViewPr>
      <p:scale>
        <a:sx n="85" d="100"/>
        <a:sy n="85" d="100"/>
      </p:scale>
      <p:origin x="0" y="-39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a-DK" dirty="0"/>
              <a:t> Gennemsnit  af reaktioner pr. </a:t>
            </a:r>
            <a:r>
              <a:rPr lang="da-DK" dirty="0" smtClean="0"/>
              <a:t>besøgt virksomhed</a:t>
            </a:r>
            <a:endParaRPr lang="da-DK" dirty="0"/>
          </a:p>
        </c:rich>
      </c:tx>
      <c:overlay val="0"/>
    </c:title>
    <c:autoTitleDeleted val="0"/>
    <c:plotArea>
      <c:layout/>
      <c:lineChart>
        <c:grouping val="stacked"/>
        <c:varyColors val="0"/>
        <c:ser>
          <c:idx val="0"/>
          <c:order val="0"/>
          <c:tx>
            <c:strRef>
              <c:f>'Ark1'!$B$1</c:f>
              <c:strCache>
                <c:ptCount val="1"/>
                <c:pt idx="0">
                  <c:v> Gennemsnit  af reaktioner pr. virksomhed</c:v>
                </c:pt>
              </c:strCache>
            </c:strRef>
          </c:tx>
          <c:spPr>
            <a:ln>
              <a:solidFill>
                <a:srgbClr val="C00000"/>
              </a:solidFill>
            </a:ln>
          </c:spPr>
          <c:marker>
            <c:symbol val="none"/>
          </c:marker>
          <c:dPt>
            <c:idx val="3"/>
            <c:bubble3D val="0"/>
            <c:spPr>
              <a:ln w="38100">
                <a:solidFill>
                  <a:srgbClr val="C00000"/>
                </a:solidFill>
              </a:ln>
            </c:spPr>
          </c:dPt>
          <c:cat>
            <c:numRef>
              <c:f>'Ark1'!$A$2:$A$7</c:f>
              <c:numCache>
                <c:formatCode>General</c:formatCode>
                <c:ptCount val="6"/>
                <c:pt idx="0">
                  <c:v>2008</c:v>
                </c:pt>
                <c:pt idx="1">
                  <c:v>2009</c:v>
                </c:pt>
                <c:pt idx="2">
                  <c:v>2010</c:v>
                </c:pt>
                <c:pt idx="3">
                  <c:v>2011</c:v>
                </c:pt>
                <c:pt idx="4">
                  <c:v>2012</c:v>
                </c:pt>
                <c:pt idx="5">
                  <c:v>2013</c:v>
                </c:pt>
              </c:numCache>
            </c:numRef>
          </c:cat>
          <c:val>
            <c:numRef>
              <c:f>'Ark1'!$B$2:$B$7</c:f>
              <c:numCache>
                <c:formatCode>General</c:formatCode>
                <c:ptCount val="6"/>
                <c:pt idx="0">
                  <c:v>1.6</c:v>
                </c:pt>
                <c:pt idx="1">
                  <c:v>1.3</c:v>
                </c:pt>
                <c:pt idx="2">
                  <c:v>1.2</c:v>
                </c:pt>
                <c:pt idx="3">
                  <c:v>1</c:v>
                </c:pt>
                <c:pt idx="4">
                  <c:v>1.6</c:v>
                </c:pt>
                <c:pt idx="5">
                  <c:v>0.9</c:v>
                </c:pt>
              </c:numCache>
            </c:numRef>
          </c:val>
          <c:smooth val="0"/>
        </c:ser>
        <c:dLbls>
          <c:showLegendKey val="0"/>
          <c:showVal val="0"/>
          <c:showCatName val="0"/>
          <c:showSerName val="0"/>
          <c:showPercent val="0"/>
          <c:showBubbleSize val="0"/>
        </c:dLbls>
        <c:smooth val="0"/>
        <c:axId val="282728608"/>
        <c:axId val="282729000"/>
      </c:lineChart>
      <c:catAx>
        <c:axId val="282728608"/>
        <c:scaling>
          <c:orientation val="minMax"/>
        </c:scaling>
        <c:delete val="0"/>
        <c:axPos val="b"/>
        <c:numFmt formatCode="General" sourceLinked="1"/>
        <c:majorTickMark val="out"/>
        <c:minorTickMark val="none"/>
        <c:tickLblPos val="nextTo"/>
        <c:crossAx val="282729000"/>
        <c:crosses val="autoZero"/>
        <c:auto val="1"/>
        <c:lblAlgn val="ctr"/>
        <c:lblOffset val="100"/>
        <c:noMultiLvlLbl val="0"/>
      </c:catAx>
      <c:valAx>
        <c:axId val="282729000"/>
        <c:scaling>
          <c:orientation val="minMax"/>
          <c:max val="2"/>
        </c:scaling>
        <c:delete val="0"/>
        <c:axPos val="l"/>
        <c:majorGridlines/>
        <c:numFmt formatCode="General" sourceLinked="1"/>
        <c:majorTickMark val="out"/>
        <c:minorTickMark val="none"/>
        <c:tickLblPos val="nextTo"/>
        <c:crossAx val="282728608"/>
        <c:crosses val="autoZero"/>
        <c:crossBetween val="between"/>
        <c:majorUnit val="0.5"/>
      </c:valAx>
    </c:plotArea>
    <c:plotVisOnly val="1"/>
    <c:dispBlanksAs val="zero"/>
    <c:showDLblsOverMax val="0"/>
  </c:chart>
  <c:txPr>
    <a:bodyPr/>
    <a:lstStyle/>
    <a:p>
      <a:pPr>
        <a:defRPr sz="1800"/>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sz="quarter" idx="1"/>
          </p:nvPr>
        </p:nvSpPr>
        <p:spPr>
          <a:xfrm>
            <a:off x="3850443" y="0"/>
            <a:ext cx="2945659" cy="499110"/>
          </a:xfrm>
          <a:prstGeom prst="rect">
            <a:avLst/>
          </a:prstGeom>
        </p:spPr>
        <p:txBody>
          <a:bodyPr vert="horz" lIns="91440" tIns="45720" rIns="91440" bIns="45720" rtlCol="0"/>
          <a:lstStyle>
            <a:lvl1pPr algn="r">
              <a:defRPr sz="1200"/>
            </a:lvl1pPr>
          </a:lstStyle>
          <a:p>
            <a:fld id="{4F29DC90-946B-4582-A884-4C00DC347FC4}" type="datetimeFigureOut">
              <a:rPr lang="da-DK" smtClean="0"/>
              <a:pPr/>
              <a:t>30-01-2014</a:t>
            </a:fld>
            <a:endParaRPr lang="da-DK" dirty="0"/>
          </a:p>
        </p:txBody>
      </p:sp>
      <p:sp>
        <p:nvSpPr>
          <p:cNvPr id="4" name="Footer Placeholder 3"/>
          <p:cNvSpPr>
            <a:spLocks noGrp="1"/>
          </p:cNvSpPr>
          <p:nvPr>
            <p:ph type="ftr" sz="quarter" idx="2"/>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50443" y="9481358"/>
            <a:ext cx="2945659" cy="499110"/>
          </a:xfrm>
          <a:prstGeom prst="rect">
            <a:avLst/>
          </a:prstGeom>
        </p:spPr>
        <p:txBody>
          <a:bodyPr vert="horz" lIns="91440" tIns="45720" rIns="91440" bIns="45720" rtlCol="0" anchor="b"/>
          <a:lstStyle>
            <a:lvl1pPr algn="r">
              <a:defRPr sz="1200"/>
            </a:lvl1pPr>
          </a:lstStyle>
          <a:p>
            <a:fld id="{10D8CC68-1FB9-44CF-8681-84712B6FB89E}" type="slidenum">
              <a:rPr lang="da-DK" smtClean="0"/>
              <a:pPr/>
              <a:t>‹nr.›</a:t>
            </a:fld>
            <a:endParaRPr lang="da-DK" dirty="0"/>
          </a:p>
        </p:txBody>
      </p:sp>
    </p:spTree>
    <p:extLst>
      <p:ext uri="{BB962C8B-B14F-4D97-AF65-F5344CB8AC3E}">
        <p14:creationId xmlns:p14="http://schemas.microsoft.com/office/powerpoint/2010/main" val="31011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2B5C480C-16EB-4FFC-9C74-EE47E1DE4484}" type="datetimeFigureOut">
              <a:rPr lang="da-DK" smtClean="0"/>
              <a:pPr/>
              <a:t>30-01-2014</a:t>
            </a:fld>
            <a:endParaRPr lang="da-DK" dirty="0"/>
          </a:p>
        </p:txBody>
      </p:sp>
      <p:sp>
        <p:nvSpPr>
          <p:cNvPr id="4" name="Slide Image Placeholder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79768" y="4741545"/>
            <a:ext cx="5438140" cy="44919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B9734F96-7781-4AC0-8D4C-011287668BA3}" type="slidenum">
              <a:rPr lang="da-DK" smtClean="0"/>
              <a:pPr/>
              <a:t>‹nr.›</a:t>
            </a:fld>
            <a:endParaRPr lang="da-DK" dirty="0"/>
          </a:p>
        </p:txBody>
      </p:sp>
    </p:spTree>
    <p:extLst>
      <p:ext uri="{BB962C8B-B14F-4D97-AF65-F5344CB8AC3E}">
        <p14:creationId xmlns:p14="http://schemas.microsoft.com/office/powerpoint/2010/main" val="4125674222"/>
      </p:ext>
    </p:extLst>
  </p:cSld>
  <p:clrMap bg1="lt1" tx1="dk1" bg2="lt2" tx2="dk2" accent1="accent1" accent2="accent2" accent3="accent3" accent4="accent4" accent5="accent5" accent6="accent6" hlink="hlink" folHlink="folHlink"/>
  <p:hf hdr="0" ftr="0" dt="0"/>
  <p:notesStyle>
    <a:lvl1pPr marL="0" algn="l" defTabSz="913040" rtl="0" eaLnBrk="1" latinLnBrk="0" hangingPunct="1">
      <a:defRPr sz="1200" kern="1200">
        <a:solidFill>
          <a:schemeClr val="tx1"/>
        </a:solidFill>
        <a:latin typeface="+mn-lt"/>
        <a:ea typeface="+mn-ea"/>
        <a:cs typeface="+mn-cs"/>
      </a:defRPr>
    </a:lvl1pPr>
    <a:lvl2pPr marL="456514" algn="l" defTabSz="913040" rtl="0" eaLnBrk="1" latinLnBrk="0" hangingPunct="1">
      <a:defRPr sz="1200" kern="1200">
        <a:solidFill>
          <a:schemeClr val="tx1"/>
        </a:solidFill>
        <a:latin typeface="+mn-lt"/>
        <a:ea typeface="+mn-ea"/>
        <a:cs typeface="+mn-cs"/>
      </a:defRPr>
    </a:lvl2pPr>
    <a:lvl3pPr marL="913040" algn="l" defTabSz="913040" rtl="0" eaLnBrk="1" latinLnBrk="0" hangingPunct="1">
      <a:defRPr sz="1200" kern="1200">
        <a:solidFill>
          <a:schemeClr val="tx1"/>
        </a:solidFill>
        <a:latin typeface="+mn-lt"/>
        <a:ea typeface="+mn-ea"/>
        <a:cs typeface="+mn-cs"/>
      </a:defRPr>
    </a:lvl3pPr>
    <a:lvl4pPr marL="1369570" algn="l" defTabSz="913040" rtl="0" eaLnBrk="1" latinLnBrk="0" hangingPunct="1">
      <a:defRPr sz="1200" kern="1200">
        <a:solidFill>
          <a:schemeClr val="tx1"/>
        </a:solidFill>
        <a:latin typeface="+mn-lt"/>
        <a:ea typeface="+mn-ea"/>
        <a:cs typeface="+mn-cs"/>
      </a:defRPr>
    </a:lvl4pPr>
    <a:lvl5pPr marL="1826089" algn="l" defTabSz="913040" rtl="0" eaLnBrk="1" latinLnBrk="0" hangingPunct="1">
      <a:defRPr sz="1200" kern="1200">
        <a:solidFill>
          <a:schemeClr val="tx1"/>
        </a:solidFill>
        <a:latin typeface="+mn-lt"/>
        <a:ea typeface="+mn-ea"/>
        <a:cs typeface="+mn-cs"/>
      </a:defRPr>
    </a:lvl5pPr>
    <a:lvl6pPr marL="2282607" algn="l" defTabSz="913040" rtl="0" eaLnBrk="1" latinLnBrk="0" hangingPunct="1">
      <a:defRPr sz="1200" kern="1200">
        <a:solidFill>
          <a:schemeClr val="tx1"/>
        </a:solidFill>
        <a:latin typeface="+mn-lt"/>
        <a:ea typeface="+mn-ea"/>
        <a:cs typeface="+mn-cs"/>
      </a:defRPr>
    </a:lvl6pPr>
    <a:lvl7pPr marL="2739135" algn="l" defTabSz="913040" rtl="0" eaLnBrk="1" latinLnBrk="0" hangingPunct="1">
      <a:defRPr sz="1200" kern="1200">
        <a:solidFill>
          <a:schemeClr val="tx1"/>
        </a:solidFill>
        <a:latin typeface="+mn-lt"/>
        <a:ea typeface="+mn-ea"/>
        <a:cs typeface="+mn-cs"/>
      </a:defRPr>
    </a:lvl7pPr>
    <a:lvl8pPr marL="3195653" algn="l" defTabSz="913040" rtl="0" eaLnBrk="1" latinLnBrk="0" hangingPunct="1">
      <a:defRPr sz="1200" kern="1200">
        <a:solidFill>
          <a:schemeClr val="tx1"/>
        </a:solidFill>
        <a:latin typeface="+mn-lt"/>
        <a:ea typeface="+mn-ea"/>
        <a:cs typeface="+mn-cs"/>
      </a:defRPr>
    </a:lvl8pPr>
    <a:lvl9pPr marL="3652177" algn="l" defTabSz="913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9734F96-7781-4AC0-8D4C-011287668BA3}" type="slidenum">
              <a:rPr lang="da-DK" smtClean="0"/>
              <a:pPr/>
              <a:t>34</a:t>
            </a:fld>
            <a:endParaRPr lang="da-DK" dirty="0"/>
          </a:p>
        </p:txBody>
      </p:sp>
    </p:spTree>
    <p:extLst>
      <p:ext uri="{BB962C8B-B14F-4D97-AF65-F5344CB8AC3E}">
        <p14:creationId xmlns:p14="http://schemas.microsoft.com/office/powerpoint/2010/main" val="231578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54</a:t>
            </a:fld>
            <a:endParaRPr lang="da-DK" dirty="0"/>
          </a:p>
        </p:txBody>
      </p:sp>
    </p:spTree>
    <p:extLst>
      <p:ext uri="{BB962C8B-B14F-4D97-AF65-F5344CB8AC3E}">
        <p14:creationId xmlns:p14="http://schemas.microsoft.com/office/powerpoint/2010/main" val="3877317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55</a:t>
            </a:fld>
            <a:endParaRPr lang="da-DK" dirty="0"/>
          </a:p>
        </p:txBody>
      </p:sp>
    </p:spTree>
    <p:extLst>
      <p:ext uri="{BB962C8B-B14F-4D97-AF65-F5344CB8AC3E}">
        <p14:creationId xmlns:p14="http://schemas.microsoft.com/office/powerpoint/2010/main" val="3151389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56</a:t>
            </a:fld>
            <a:endParaRPr lang="da-DK" dirty="0"/>
          </a:p>
        </p:txBody>
      </p:sp>
    </p:spTree>
    <p:extLst>
      <p:ext uri="{BB962C8B-B14F-4D97-AF65-F5344CB8AC3E}">
        <p14:creationId xmlns:p14="http://schemas.microsoft.com/office/powerpoint/2010/main" val="1155678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57</a:t>
            </a:fld>
            <a:endParaRPr lang="da-DK" dirty="0"/>
          </a:p>
        </p:txBody>
      </p:sp>
    </p:spTree>
    <p:extLst>
      <p:ext uri="{BB962C8B-B14F-4D97-AF65-F5344CB8AC3E}">
        <p14:creationId xmlns:p14="http://schemas.microsoft.com/office/powerpoint/2010/main" val="2239767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58</a:t>
            </a:fld>
            <a:endParaRPr lang="da-DK" dirty="0"/>
          </a:p>
        </p:txBody>
      </p:sp>
    </p:spTree>
    <p:extLst>
      <p:ext uri="{BB962C8B-B14F-4D97-AF65-F5344CB8AC3E}">
        <p14:creationId xmlns:p14="http://schemas.microsoft.com/office/powerpoint/2010/main" val="416916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59</a:t>
            </a:fld>
            <a:endParaRPr lang="da-DK" dirty="0"/>
          </a:p>
        </p:txBody>
      </p:sp>
    </p:spTree>
    <p:extLst>
      <p:ext uri="{BB962C8B-B14F-4D97-AF65-F5344CB8AC3E}">
        <p14:creationId xmlns:p14="http://schemas.microsoft.com/office/powerpoint/2010/main" val="143847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Sikkerhed må ikke nedprioriteres ved skarpe deadlines, hvilket skal meldes klart ud så det er altid tydelig rettesnor for den daglige drift.</a:t>
            </a:r>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60</a:t>
            </a:fld>
            <a:endParaRPr lang="da-DK" dirty="0"/>
          </a:p>
        </p:txBody>
      </p:sp>
    </p:spTree>
    <p:extLst>
      <p:ext uri="{BB962C8B-B14F-4D97-AF65-F5344CB8AC3E}">
        <p14:creationId xmlns:p14="http://schemas.microsoft.com/office/powerpoint/2010/main" val="3264365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Sikkerhed må ikke nedprioriteres ved skarpe deadlines, hvilket skal meldes klart ud så det er altid tydelig rettesnor for den daglige drift.</a:t>
            </a:r>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61</a:t>
            </a:fld>
            <a:endParaRPr lang="da-DK" dirty="0"/>
          </a:p>
        </p:txBody>
      </p:sp>
    </p:spTree>
    <p:extLst>
      <p:ext uri="{BB962C8B-B14F-4D97-AF65-F5344CB8AC3E}">
        <p14:creationId xmlns:p14="http://schemas.microsoft.com/office/powerpoint/2010/main" val="146780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62</a:t>
            </a:fld>
            <a:endParaRPr lang="da-DK" dirty="0"/>
          </a:p>
        </p:txBody>
      </p:sp>
    </p:spTree>
    <p:extLst>
      <p:ext uri="{BB962C8B-B14F-4D97-AF65-F5344CB8AC3E}">
        <p14:creationId xmlns:p14="http://schemas.microsoft.com/office/powerpoint/2010/main" val="16036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dirty="0" smtClean="0"/>
              <a:t>Med dette værktøj vil Industriens </a:t>
            </a:r>
            <a:r>
              <a:rPr lang="da-DK" dirty="0" err="1" smtClean="0"/>
              <a:t>Branchearbejdsmiljøråd</a:t>
            </a:r>
            <a:r>
              <a:rPr lang="da-DK" dirty="0" smtClean="0"/>
              <a:t> give inspiration til, hvordan virksomheder i praksis kan arbejde strategisk med arbejdsmiljøet på forskellige ambitionsniveauer.</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63</a:t>
            </a:fld>
            <a:endParaRPr lang="da-DK" dirty="0"/>
          </a:p>
        </p:txBody>
      </p:sp>
    </p:spTree>
    <p:extLst>
      <p:ext uri="{BB962C8B-B14F-4D97-AF65-F5344CB8AC3E}">
        <p14:creationId xmlns:p14="http://schemas.microsoft.com/office/powerpoint/2010/main" val="192341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dirty="0" smtClean="0"/>
              <a:t>Med dette værktøj vil Industriens </a:t>
            </a:r>
            <a:r>
              <a:rPr lang="da-DK" dirty="0" err="1" smtClean="0"/>
              <a:t>Branchearbejdsmiljøråd</a:t>
            </a:r>
            <a:r>
              <a:rPr lang="da-DK" dirty="0" smtClean="0"/>
              <a:t> give inspiration til, hvordan virksomheder i praksis kan arbejde strategisk med arbejdsmiljøet på forskellige ambitionsniveauer.</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43</a:t>
            </a:fld>
            <a:endParaRPr lang="da-DK" dirty="0"/>
          </a:p>
        </p:txBody>
      </p:sp>
    </p:spTree>
    <p:extLst>
      <p:ext uri="{BB962C8B-B14F-4D97-AF65-F5344CB8AC3E}">
        <p14:creationId xmlns:p14="http://schemas.microsoft.com/office/powerpoint/2010/main" val="12633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smtClean="0"/>
              <a:t>Ved den årlige arbejdsmiljødrøftelse skal arbejdsgiveren sammen med arbejdsledere og ansatte drøfte det kommende års samarbejde om sikkerhed og sundhed.</a:t>
            </a:r>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44</a:t>
            </a:fld>
            <a:endParaRPr lang="da-DK" dirty="0"/>
          </a:p>
        </p:txBody>
      </p:sp>
    </p:spTree>
    <p:extLst>
      <p:ext uri="{BB962C8B-B14F-4D97-AF65-F5344CB8AC3E}">
        <p14:creationId xmlns:p14="http://schemas.microsoft.com/office/powerpoint/2010/main" val="210228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45</a:t>
            </a:fld>
            <a:endParaRPr lang="da-DK" dirty="0"/>
          </a:p>
        </p:txBody>
      </p:sp>
    </p:spTree>
    <p:extLst>
      <p:ext uri="{BB962C8B-B14F-4D97-AF65-F5344CB8AC3E}">
        <p14:creationId xmlns:p14="http://schemas.microsoft.com/office/powerpoint/2010/main" val="104862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48</a:t>
            </a:fld>
            <a:endParaRPr lang="da-DK" dirty="0"/>
          </a:p>
        </p:txBody>
      </p:sp>
    </p:spTree>
    <p:extLst>
      <p:ext uri="{BB962C8B-B14F-4D97-AF65-F5344CB8AC3E}">
        <p14:creationId xmlns:p14="http://schemas.microsoft.com/office/powerpoint/2010/main" val="360274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50</a:t>
            </a:fld>
            <a:endParaRPr lang="da-DK" dirty="0"/>
          </a:p>
        </p:txBody>
      </p:sp>
    </p:spTree>
    <p:extLst>
      <p:ext uri="{BB962C8B-B14F-4D97-AF65-F5344CB8AC3E}">
        <p14:creationId xmlns:p14="http://schemas.microsoft.com/office/powerpoint/2010/main" val="202030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51</a:t>
            </a:fld>
            <a:endParaRPr lang="da-DK" dirty="0"/>
          </a:p>
        </p:txBody>
      </p:sp>
    </p:spTree>
    <p:extLst>
      <p:ext uri="{BB962C8B-B14F-4D97-AF65-F5344CB8AC3E}">
        <p14:creationId xmlns:p14="http://schemas.microsoft.com/office/powerpoint/2010/main" val="42263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52</a:t>
            </a:fld>
            <a:endParaRPr lang="da-DK" dirty="0"/>
          </a:p>
        </p:txBody>
      </p:sp>
    </p:spTree>
    <p:extLst>
      <p:ext uri="{BB962C8B-B14F-4D97-AF65-F5344CB8AC3E}">
        <p14:creationId xmlns:p14="http://schemas.microsoft.com/office/powerpoint/2010/main" val="378902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53</a:t>
            </a:fld>
            <a:endParaRPr lang="da-DK" dirty="0"/>
          </a:p>
        </p:txBody>
      </p:sp>
    </p:spTree>
    <p:extLst>
      <p:ext uri="{BB962C8B-B14F-4D97-AF65-F5344CB8AC3E}">
        <p14:creationId xmlns:p14="http://schemas.microsoft.com/office/powerpoint/2010/main" val="318667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14" indent="0" algn="ctr">
              <a:buNone/>
              <a:defRPr>
                <a:solidFill>
                  <a:schemeClr val="tx1">
                    <a:tint val="75000"/>
                  </a:schemeClr>
                </a:solidFill>
              </a:defRPr>
            </a:lvl2pPr>
            <a:lvl3pPr marL="913040" indent="0" algn="ctr">
              <a:buNone/>
              <a:defRPr>
                <a:solidFill>
                  <a:schemeClr val="tx1">
                    <a:tint val="75000"/>
                  </a:schemeClr>
                </a:solidFill>
              </a:defRPr>
            </a:lvl3pPr>
            <a:lvl4pPr marL="1369570" indent="0" algn="ctr">
              <a:buNone/>
              <a:defRPr>
                <a:solidFill>
                  <a:schemeClr val="tx1">
                    <a:tint val="75000"/>
                  </a:schemeClr>
                </a:solidFill>
              </a:defRPr>
            </a:lvl4pPr>
            <a:lvl5pPr marL="1826089" indent="0" algn="ctr">
              <a:buNone/>
              <a:defRPr>
                <a:solidFill>
                  <a:schemeClr val="tx1">
                    <a:tint val="75000"/>
                  </a:schemeClr>
                </a:solidFill>
              </a:defRPr>
            </a:lvl5pPr>
            <a:lvl6pPr marL="2282607" indent="0" algn="ctr">
              <a:buNone/>
              <a:defRPr>
                <a:solidFill>
                  <a:schemeClr val="tx1">
                    <a:tint val="75000"/>
                  </a:schemeClr>
                </a:solidFill>
              </a:defRPr>
            </a:lvl6pPr>
            <a:lvl7pPr marL="2739135" indent="0" algn="ctr">
              <a:buNone/>
              <a:defRPr>
                <a:solidFill>
                  <a:schemeClr val="tx1">
                    <a:tint val="75000"/>
                  </a:schemeClr>
                </a:solidFill>
              </a:defRPr>
            </a:lvl7pPr>
            <a:lvl8pPr marL="3195653" indent="0" algn="ctr">
              <a:buNone/>
              <a:defRPr>
                <a:solidFill>
                  <a:schemeClr val="tx1">
                    <a:tint val="75000"/>
                  </a:schemeClr>
                </a:solidFill>
              </a:defRPr>
            </a:lvl8pPr>
            <a:lvl9pPr marL="3652177"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fld id="{167D1444-B87A-495C-B311-15E88F47A8CD}" type="datetime1">
              <a:rPr lang="da-DK" smtClean="0"/>
              <a:pPr/>
              <a:t>30-01-2014</a:t>
            </a:fld>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2F077B67-C643-4169-84FD-9FF8D5CC6790}" type="datetime1">
              <a:rPr lang="da-DK" smtClean="0"/>
              <a:pPr/>
              <a:t>30-01-2014</a:t>
            </a:fld>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7"/>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747697C6-51A8-400E-844F-13A8AB4B8EC1}" type="datetime1">
              <a:rPr lang="da-DK" smtClean="0"/>
              <a:pPr/>
              <a:t>30-01-2014</a:t>
            </a:fld>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8A336B3A-B4E7-49AC-A13D-35D7C5FEA289}" type="datetime1">
              <a:rPr lang="da-DK" smtClean="0"/>
              <a:pPr/>
              <a:t>30-01-2014</a:t>
            </a:fld>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42"/>
            <a:ext cx="7772400" cy="1500187"/>
          </a:xfrm>
        </p:spPr>
        <p:txBody>
          <a:bodyPr anchor="b"/>
          <a:lstStyle>
            <a:lvl1pPr marL="0" indent="0">
              <a:buNone/>
              <a:defRPr sz="2000">
                <a:solidFill>
                  <a:schemeClr val="tx1">
                    <a:tint val="75000"/>
                  </a:schemeClr>
                </a:solidFill>
              </a:defRPr>
            </a:lvl1pPr>
            <a:lvl2pPr marL="456514" indent="0">
              <a:buNone/>
              <a:defRPr sz="1800">
                <a:solidFill>
                  <a:schemeClr val="tx1">
                    <a:tint val="75000"/>
                  </a:schemeClr>
                </a:solidFill>
              </a:defRPr>
            </a:lvl2pPr>
            <a:lvl3pPr marL="913040" indent="0">
              <a:buNone/>
              <a:defRPr sz="1600">
                <a:solidFill>
                  <a:schemeClr val="tx1">
                    <a:tint val="75000"/>
                  </a:schemeClr>
                </a:solidFill>
              </a:defRPr>
            </a:lvl3pPr>
            <a:lvl4pPr marL="1369570" indent="0">
              <a:buNone/>
              <a:defRPr sz="1400">
                <a:solidFill>
                  <a:schemeClr val="tx1">
                    <a:tint val="75000"/>
                  </a:schemeClr>
                </a:solidFill>
              </a:defRPr>
            </a:lvl4pPr>
            <a:lvl5pPr marL="1826089" indent="0">
              <a:buNone/>
              <a:defRPr sz="1400">
                <a:solidFill>
                  <a:schemeClr val="tx1">
                    <a:tint val="75000"/>
                  </a:schemeClr>
                </a:solidFill>
              </a:defRPr>
            </a:lvl5pPr>
            <a:lvl6pPr marL="2282607" indent="0">
              <a:buNone/>
              <a:defRPr sz="1400">
                <a:solidFill>
                  <a:schemeClr val="tx1">
                    <a:tint val="75000"/>
                  </a:schemeClr>
                </a:solidFill>
              </a:defRPr>
            </a:lvl6pPr>
            <a:lvl7pPr marL="2739135" indent="0">
              <a:buNone/>
              <a:defRPr sz="1400">
                <a:solidFill>
                  <a:schemeClr val="tx1">
                    <a:tint val="75000"/>
                  </a:schemeClr>
                </a:solidFill>
              </a:defRPr>
            </a:lvl7pPr>
            <a:lvl8pPr marL="3195653" indent="0">
              <a:buNone/>
              <a:defRPr sz="1400">
                <a:solidFill>
                  <a:schemeClr val="tx1">
                    <a:tint val="75000"/>
                  </a:schemeClr>
                </a:solidFill>
              </a:defRPr>
            </a:lvl8pPr>
            <a:lvl9pPr marL="365217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B12101-EBB5-43F6-8D48-744A57CBC6CF}" type="datetime1">
              <a:rPr lang="da-DK" smtClean="0"/>
              <a:pPr/>
              <a:t>30-01-2014</a:t>
            </a:fld>
            <a:endParaRPr lang="da-DK" dirty="0"/>
          </a:p>
        </p:txBody>
      </p:sp>
      <p:sp>
        <p:nvSpPr>
          <p:cNvPr id="5" name="Footer Placeholder 4"/>
          <p:cNvSpPr>
            <a:spLocks noGrp="1"/>
          </p:cNvSpPr>
          <p:nvPr>
            <p:ph type="ftr" sz="quarter" idx="11"/>
          </p:nvPr>
        </p:nvSpPr>
        <p:spPr/>
        <p:txBody>
          <a:bodyPr/>
          <a:lstStyle/>
          <a:p>
            <a:r>
              <a:rPr lang="da-DK" dirty="0" smtClean="0"/>
              <a:t>Arbejdsmiljøroadshow 2013</a:t>
            </a:r>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2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2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9B7C26F1-5F15-48CC-8946-53628681A0E5}" type="datetime1">
              <a:rPr lang="da-DK" smtClean="0"/>
              <a:pPr/>
              <a:t>30-01-2014</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14" indent="0">
              <a:buNone/>
              <a:defRPr sz="2000" b="1"/>
            </a:lvl2pPr>
            <a:lvl3pPr marL="913040" indent="0">
              <a:buNone/>
              <a:defRPr sz="1800" b="1"/>
            </a:lvl3pPr>
            <a:lvl4pPr marL="1369570" indent="0">
              <a:buNone/>
              <a:defRPr sz="1600" b="1"/>
            </a:lvl4pPr>
            <a:lvl5pPr marL="1826089" indent="0">
              <a:buNone/>
              <a:defRPr sz="1600" b="1"/>
            </a:lvl5pPr>
            <a:lvl6pPr marL="2282607" indent="0">
              <a:buNone/>
              <a:defRPr sz="1600" b="1"/>
            </a:lvl6pPr>
            <a:lvl7pPr marL="2739135" indent="0">
              <a:buNone/>
              <a:defRPr sz="1600" b="1"/>
            </a:lvl7pPr>
            <a:lvl8pPr marL="3195653" indent="0">
              <a:buNone/>
              <a:defRPr sz="1600" b="1"/>
            </a:lvl8pPr>
            <a:lvl9pPr marL="36521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514" indent="0">
              <a:buNone/>
              <a:defRPr sz="2000" b="1"/>
            </a:lvl2pPr>
            <a:lvl3pPr marL="913040" indent="0">
              <a:buNone/>
              <a:defRPr sz="1800" b="1"/>
            </a:lvl3pPr>
            <a:lvl4pPr marL="1369570" indent="0">
              <a:buNone/>
              <a:defRPr sz="1600" b="1"/>
            </a:lvl4pPr>
            <a:lvl5pPr marL="1826089" indent="0">
              <a:buNone/>
              <a:defRPr sz="1600" b="1"/>
            </a:lvl5pPr>
            <a:lvl6pPr marL="2282607" indent="0">
              <a:buNone/>
              <a:defRPr sz="1600" b="1"/>
            </a:lvl6pPr>
            <a:lvl7pPr marL="2739135" indent="0">
              <a:buNone/>
              <a:defRPr sz="1600" b="1"/>
            </a:lvl7pPr>
            <a:lvl8pPr marL="3195653" indent="0">
              <a:buNone/>
              <a:defRPr sz="1600" b="1"/>
            </a:lvl8pPr>
            <a:lvl9pPr marL="36521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448AB9DD-AD6A-4743-94D6-3EB91502A6F3}" type="datetime1">
              <a:rPr lang="da-DK" smtClean="0"/>
              <a:pPr/>
              <a:t>30-01-2014</a:t>
            </a:fld>
            <a:endParaRPr lang="da-DK" dirty="0"/>
          </a:p>
        </p:txBody>
      </p:sp>
      <p:sp>
        <p:nvSpPr>
          <p:cNvPr id="8" name="Footer Placeholder 7"/>
          <p:cNvSpPr>
            <a:spLocks noGrp="1"/>
          </p:cNvSpPr>
          <p:nvPr>
            <p:ph type="ftr" sz="quarter" idx="11"/>
          </p:nvPr>
        </p:nvSpPr>
        <p:spPr/>
        <p:txBody>
          <a:bodyPr/>
          <a:lstStyle/>
          <a:p>
            <a:r>
              <a:rPr lang="da-DK" dirty="0" smtClean="0"/>
              <a:t>Arbejdsmiljøroadshow 2013</a:t>
            </a:r>
            <a:endParaRPr lang="da-DK" dirty="0"/>
          </a:p>
        </p:txBody>
      </p:sp>
      <p:sp>
        <p:nvSpPr>
          <p:cNvPr id="9" name="Slide Number Placeholder 8"/>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88A0C277-BC68-4B0D-92A7-9CBE418340D2}" type="datetime1">
              <a:rPr lang="da-DK" smtClean="0"/>
              <a:pPr/>
              <a:t>30-01-2014</a:t>
            </a:fld>
            <a:endParaRPr lang="da-DK" dirty="0"/>
          </a:p>
        </p:txBody>
      </p:sp>
      <p:sp>
        <p:nvSpPr>
          <p:cNvPr id="4" name="Footer Placeholder 3"/>
          <p:cNvSpPr>
            <a:spLocks noGrp="1"/>
          </p:cNvSpPr>
          <p:nvPr>
            <p:ph type="ftr" sz="quarter" idx="11"/>
          </p:nvPr>
        </p:nvSpPr>
        <p:spPr/>
        <p:txBody>
          <a:bodyPr/>
          <a:lstStyle/>
          <a:p>
            <a:r>
              <a:rPr lang="da-DK" dirty="0" smtClean="0"/>
              <a:t>Arbejdsmiljøroadshow 2013</a:t>
            </a:r>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9F4CF-7A66-4628-A58D-94069F42442A}" type="datetime1">
              <a:rPr lang="da-DK" smtClean="0"/>
              <a:pPr/>
              <a:t>30-01-2014</a:t>
            </a:fld>
            <a:endParaRPr lang="da-DK" dirty="0"/>
          </a:p>
        </p:txBody>
      </p:sp>
      <p:sp>
        <p:nvSpPr>
          <p:cNvPr id="3" name="Footer Placeholder 2"/>
          <p:cNvSpPr>
            <a:spLocks noGrp="1"/>
          </p:cNvSpPr>
          <p:nvPr>
            <p:ph type="ftr" sz="quarter" idx="11"/>
          </p:nvPr>
        </p:nvSpPr>
        <p:spPr/>
        <p:txBody>
          <a:bodyPr/>
          <a:lstStyle/>
          <a:p>
            <a:r>
              <a:rPr lang="da-DK" dirty="0" smtClean="0"/>
              <a:t>Arbejdsmiljøroadshow 2013</a:t>
            </a:r>
            <a:endParaRPr lang="da-DK" dirty="0"/>
          </a:p>
        </p:txBody>
      </p:sp>
      <p:sp>
        <p:nvSpPr>
          <p:cNvPr id="4" name="Slide Number Placeholder 3"/>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514" indent="0">
              <a:buNone/>
              <a:defRPr sz="1200"/>
            </a:lvl2pPr>
            <a:lvl3pPr marL="913040" indent="0">
              <a:buNone/>
              <a:defRPr sz="1000"/>
            </a:lvl3pPr>
            <a:lvl4pPr marL="1369570" indent="0">
              <a:buNone/>
              <a:defRPr sz="900"/>
            </a:lvl4pPr>
            <a:lvl5pPr marL="1826089" indent="0">
              <a:buNone/>
              <a:defRPr sz="900"/>
            </a:lvl5pPr>
            <a:lvl6pPr marL="2282607" indent="0">
              <a:buNone/>
              <a:defRPr sz="900"/>
            </a:lvl6pPr>
            <a:lvl7pPr marL="2739135" indent="0">
              <a:buNone/>
              <a:defRPr sz="900"/>
            </a:lvl7pPr>
            <a:lvl8pPr marL="3195653" indent="0">
              <a:buNone/>
              <a:defRPr sz="900"/>
            </a:lvl8pPr>
            <a:lvl9pPr marL="36521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AAAFD-BD2E-4B47-8187-9A6A12881FB0}" type="datetime1">
              <a:rPr lang="da-DK" smtClean="0"/>
              <a:pPr/>
              <a:t>30-01-2014</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14" indent="0">
              <a:buNone/>
              <a:defRPr sz="2800"/>
            </a:lvl2pPr>
            <a:lvl3pPr marL="913040" indent="0">
              <a:buNone/>
              <a:defRPr sz="2400"/>
            </a:lvl3pPr>
            <a:lvl4pPr marL="1369570" indent="0">
              <a:buNone/>
              <a:defRPr sz="2000"/>
            </a:lvl4pPr>
            <a:lvl5pPr marL="1826089" indent="0">
              <a:buNone/>
              <a:defRPr sz="2000"/>
            </a:lvl5pPr>
            <a:lvl6pPr marL="2282607" indent="0">
              <a:buNone/>
              <a:defRPr sz="2000"/>
            </a:lvl6pPr>
            <a:lvl7pPr marL="2739135" indent="0">
              <a:buNone/>
              <a:defRPr sz="2000"/>
            </a:lvl7pPr>
            <a:lvl8pPr marL="3195653" indent="0">
              <a:buNone/>
              <a:defRPr sz="2000"/>
            </a:lvl8pPr>
            <a:lvl9pPr marL="3652177" indent="0">
              <a:buNone/>
              <a:defRPr sz="2000"/>
            </a:lvl9pPr>
          </a:lstStyle>
          <a:p>
            <a:endParaRPr lang="da-DK"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14" indent="0">
              <a:buNone/>
              <a:defRPr sz="1200"/>
            </a:lvl2pPr>
            <a:lvl3pPr marL="913040" indent="0">
              <a:buNone/>
              <a:defRPr sz="1000"/>
            </a:lvl3pPr>
            <a:lvl4pPr marL="1369570" indent="0">
              <a:buNone/>
              <a:defRPr sz="900"/>
            </a:lvl4pPr>
            <a:lvl5pPr marL="1826089" indent="0">
              <a:buNone/>
              <a:defRPr sz="900"/>
            </a:lvl5pPr>
            <a:lvl6pPr marL="2282607" indent="0">
              <a:buNone/>
              <a:defRPr sz="900"/>
            </a:lvl6pPr>
            <a:lvl7pPr marL="2739135" indent="0">
              <a:buNone/>
              <a:defRPr sz="900"/>
            </a:lvl7pPr>
            <a:lvl8pPr marL="3195653" indent="0">
              <a:buNone/>
              <a:defRPr sz="900"/>
            </a:lvl8pPr>
            <a:lvl9pPr marL="36521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AEDC4-A761-4DF1-AAF2-B7E5E2A13C47}" type="datetime1">
              <a:rPr lang="da-DK" smtClean="0"/>
              <a:pPr/>
              <a:t>30-01-2014</a:t>
            </a:fld>
            <a:endParaRPr lang="da-DK" dirty="0"/>
          </a:p>
        </p:txBody>
      </p:sp>
      <p:sp>
        <p:nvSpPr>
          <p:cNvPr id="6" name="Footer Placeholder 5"/>
          <p:cNvSpPr>
            <a:spLocks noGrp="1"/>
          </p:cNvSpPr>
          <p:nvPr>
            <p:ph type="ftr" sz="quarter" idx="11"/>
          </p:nvPr>
        </p:nvSpPr>
        <p:spPr/>
        <p:txBody>
          <a:bodyPr/>
          <a:lstStyle/>
          <a:p>
            <a:r>
              <a:rPr lang="da-DK" dirty="0" smtClean="0"/>
              <a:t>Arbejdsmiljøroadshow 2013</a:t>
            </a:r>
            <a:endParaRPr lang="da-DK" dirty="0"/>
          </a:p>
        </p:txBody>
      </p:sp>
      <p:sp>
        <p:nvSpPr>
          <p:cNvPr id="7" name="Slide Number Placeholder 6"/>
          <p:cNvSpPr>
            <a:spLocks noGrp="1"/>
          </p:cNvSpPr>
          <p:nvPr>
            <p:ph type="sldNum" sz="quarter" idx="12"/>
          </p:nvPr>
        </p:nvSpPr>
        <p:spPr/>
        <p:txBody>
          <a:bodyPr/>
          <a:lstStyle/>
          <a:p>
            <a:fld id="{386E7BC1-28B4-453B-80A8-15BA207FD262}" type="slidenum">
              <a:rPr lang="da-DK" smtClean="0"/>
              <a:pPr/>
              <a:t>‹nr.›</a:t>
            </a:fld>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fld id="{414E3DC5-7DEB-4826-94D4-62702A0F95CD}" type="datetime1">
              <a:rPr lang="da-DK" smtClean="0"/>
              <a:pPr/>
              <a:t>30-01-2014</a:t>
            </a:fld>
            <a:endParaRPr lang="da-DK" dirty="0"/>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t>Arbejdsmiljøroadshow 2013</a:t>
            </a:r>
            <a:endParaRPr lang="da-DK" dirty="0"/>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pPr/>
              <a:t>‹nr.›</a:t>
            </a:fld>
            <a:endParaRPr lang="da-DK"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Arbejdsmiljøudvalg\Arb Miljø som strategisk værktøj\Capture.PNG"/>
          <p:cNvPicPr>
            <a:picLocks noChangeAspect="1" noChangeArrowheads="1"/>
          </p:cNvPicPr>
          <p:nvPr/>
        </p:nvPicPr>
        <p:blipFill>
          <a:blip r:embed="rId2" cstate="print"/>
          <a:srcRect/>
          <a:stretch>
            <a:fillRect/>
          </a:stretch>
        </p:blipFill>
        <p:spPr bwMode="auto">
          <a:xfrm>
            <a:off x="2555776" y="2708920"/>
            <a:ext cx="3689375" cy="3407251"/>
          </a:xfrm>
          <a:prstGeom prst="rect">
            <a:avLst/>
          </a:prstGeom>
          <a:noFill/>
        </p:spPr>
      </p:pic>
      <p:sp>
        <p:nvSpPr>
          <p:cNvPr id="4" name="Date Placeholder 3"/>
          <p:cNvSpPr>
            <a:spLocks noGrp="1"/>
          </p:cNvSpPr>
          <p:nvPr>
            <p:ph type="dt" sz="half" idx="10"/>
          </p:nvPr>
        </p:nvSpPr>
        <p:spPr/>
        <p:txBody>
          <a:bodyPr/>
          <a:lstStyle/>
          <a:p>
            <a:fld id="{6A96EA97-58D2-44EA-9086-20249A6F0B1B}" type="datetime1">
              <a:rPr lang="da-DK" smtClean="0"/>
              <a:pPr/>
              <a:t>30-01-2014</a:t>
            </a:fld>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1</a:t>
            </a:fld>
            <a:endParaRPr lang="da-DK" dirty="0"/>
          </a:p>
        </p:txBody>
      </p:sp>
      <p:sp>
        <p:nvSpPr>
          <p:cNvPr id="6" name="Footer Placeholder 5"/>
          <p:cNvSpPr>
            <a:spLocks noGrp="1"/>
          </p:cNvSpPr>
          <p:nvPr>
            <p:ph type="ftr" sz="quarter" idx="11"/>
          </p:nvPr>
        </p:nvSpPr>
        <p:spPr/>
        <p:txBody>
          <a:bodyPr/>
          <a:lstStyle/>
          <a:p>
            <a:r>
              <a:rPr lang="da-DK" dirty="0" err="1" smtClean="0"/>
              <a:t>Arbejdsmiljøroadshow</a:t>
            </a:r>
            <a:r>
              <a:rPr lang="da-DK" dirty="0" smtClean="0"/>
              <a:t> 2014</a:t>
            </a:r>
            <a:endParaRPr lang="da-DK" dirty="0"/>
          </a:p>
        </p:txBody>
      </p:sp>
      <p:sp>
        <p:nvSpPr>
          <p:cNvPr id="7" name="TextBox 6"/>
          <p:cNvSpPr txBox="1"/>
          <p:nvPr/>
        </p:nvSpPr>
        <p:spPr>
          <a:xfrm>
            <a:off x="899592" y="260648"/>
            <a:ext cx="7056784" cy="2585323"/>
          </a:xfrm>
          <a:prstGeom prst="rect">
            <a:avLst/>
          </a:prstGeom>
          <a:noFill/>
        </p:spPr>
        <p:txBody>
          <a:bodyPr wrap="square" rtlCol="0">
            <a:spAutoFit/>
          </a:bodyPr>
          <a:lstStyle/>
          <a:p>
            <a:pPr algn="ctr"/>
            <a:r>
              <a:rPr lang="da-DK" sz="5400" dirty="0" smtClean="0"/>
              <a:t>Velkommen til </a:t>
            </a:r>
            <a:r>
              <a:rPr lang="da-DK" sz="5400" dirty="0" err="1" smtClean="0"/>
              <a:t>Arbejdsmiljøroadshow</a:t>
            </a:r>
            <a:r>
              <a:rPr lang="da-DK" sz="5400" dirty="0" smtClean="0"/>
              <a:t> 2014</a:t>
            </a:r>
            <a:endParaRPr lang="da-DK" sz="5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wrap="square">
            <a:noAutofit/>
          </a:bodyPr>
          <a:lstStyle/>
          <a:p>
            <a:pPr marL="0" indent="0">
              <a:buNone/>
            </a:pPr>
            <a:endParaRPr lang="da-DK" sz="2400" dirty="0"/>
          </a:p>
          <a:p>
            <a:pPr marL="0" indent="0">
              <a:buNone/>
            </a:pPr>
            <a:endParaRPr lang="da-DK" sz="2400" dirty="0"/>
          </a:p>
          <a:p>
            <a:pPr marL="0" indent="0">
              <a:buNone/>
            </a:pP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10</a:t>
            </a:fld>
            <a:endParaRPr lang="da-DK" dirty="0">
              <a:solidFill>
                <a:prstClr val="white">
                  <a:tint val="75000"/>
                </a:prstClr>
              </a:solidFill>
            </a:endParaRPr>
          </a:p>
        </p:txBody>
      </p:sp>
      <p:sp>
        <p:nvSpPr>
          <p:cNvPr id="7" name="Højre klammeparentes 6"/>
          <p:cNvSpPr/>
          <p:nvPr/>
        </p:nvSpPr>
        <p:spPr>
          <a:xfrm>
            <a:off x="5004048" y="2708920"/>
            <a:ext cx="576064" cy="792088"/>
          </a:xfrm>
          <a:prstGeom prst="rightBrace">
            <a:avLst>
              <a:gd name="adj1" fmla="val 25000"/>
              <a:gd name="adj2" fmla="val 533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Højre klammeparentes 8"/>
          <p:cNvSpPr/>
          <p:nvPr/>
        </p:nvSpPr>
        <p:spPr>
          <a:xfrm>
            <a:off x="5220072" y="2564904"/>
            <a:ext cx="288032"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Rektangel 7"/>
          <p:cNvSpPr/>
          <p:nvPr/>
        </p:nvSpPr>
        <p:spPr>
          <a:xfrm>
            <a:off x="755576" y="1628800"/>
            <a:ext cx="7704856" cy="4323968"/>
          </a:xfrm>
          <a:prstGeom prst="rect">
            <a:avLst/>
          </a:prstGeom>
        </p:spPr>
        <p:txBody>
          <a:bodyPr wrap="square">
            <a:noAutofit/>
          </a:bodyPr>
          <a:lstStyle/>
          <a:p>
            <a:r>
              <a:rPr lang="da-DK" sz="3200" b="1" dirty="0"/>
              <a:t>Kemisk og biologisk belastninger:</a:t>
            </a:r>
          </a:p>
          <a:p>
            <a:r>
              <a:rPr lang="da-DK" sz="2800" dirty="0" smtClean="0"/>
              <a:t>Inden </a:t>
            </a:r>
            <a:r>
              <a:rPr lang="da-DK" sz="2800" dirty="0"/>
              <a:t>for området er der </a:t>
            </a:r>
            <a:r>
              <a:rPr lang="da-DK" sz="2800" dirty="0" smtClean="0"/>
              <a:t>primært luftvejsbelastninger </a:t>
            </a:r>
            <a:r>
              <a:rPr lang="da-DK" sz="2800" dirty="0"/>
              <a:t>og kræftfremkaldende </a:t>
            </a:r>
            <a:r>
              <a:rPr lang="da-DK" sz="2800" dirty="0" smtClean="0"/>
              <a:t>belastninger.</a:t>
            </a:r>
          </a:p>
          <a:p>
            <a:endParaRPr lang="da-DK" sz="1200" dirty="0"/>
          </a:p>
          <a:p>
            <a:r>
              <a:rPr lang="da-DK" sz="2800" dirty="0" smtClean="0"/>
              <a:t>Der </a:t>
            </a:r>
            <a:r>
              <a:rPr lang="da-DK" sz="2800" dirty="0"/>
              <a:t>er afgivet </a:t>
            </a:r>
            <a:r>
              <a:rPr lang="da-DK" sz="2800" dirty="0" smtClean="0"/>
              <a:t>284 </a:t>
            </a:r>
            <a:r>
              <a:rPr lang="da-DK" sz="2800" dirty="0"/>
              <a:t>reaktioner, hvilket svarer til </a:t>
            </a:r>
          </a:p>
          <a:p>
            <a:r>
              <a:rPr lang="da-DK" sz="2800" dirty="0" smtClean="0"/>
              <a:t>17 </a:t>
            </a:r>
            <a:r>
              <a:rPr lang="da-DK" sz="2800" dirty="0"/>
              <a:t>% af de samlede reaktioner</a:t>
            </a:r>
            <a:r>
              <a:rPr lang="da-DK" sz="2800" dirty="0" smtClean="0"/>
              <a:t>.</a:t>
            </a:r>
          </a:p>
          <a:p>
            <a:endParaRPr lang="da-DK" sz="2800" dirty="0" smtClean="0"/>
          </a:p>
          <a:p>
            <a:r>
              <a:rPr lang="da-DK" sz="2800" dirty="0" smtClean="0"/>
              <a:t>For hele industrien er det 17% </a:t>
            </a:r>
            <a:endParaRPr lang="da-DK" sz="2800" dirty="0"/>
          </a:p>
          <a:p>
            <a:endParaRPr lang="da-DK" sz="3200" dirty="0"/>
          </a:p>
        </p:txBody>
      </p:sp>
    </p:spTree>
    <p:extLst>
      <p:ext uri="{BB962C8B-B14F-4D97-AF65-F5344CB8AC3E}">
        <p14:creationId xmlns:p14="http://schemas.microsoft.com/office/powerpoint/2010/main" val="1989267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r>
              <a:rPr lang="da-DK" dirty="0" smtClean="0"/>
              <a:t>2008 - 2013</a:t>
            </a:r>
            <a:endParaRPr lang="da-DK" dirty="0"/>
          </a:p>
        </p:txBody>
      </p:sp>
      <p:sp>
        <p:nvSpPr>
          <p:cNvPr id="3" name="Pladsholder til indhold 2"/>
          <p:cNvSpPr>
            <a:spLocks noGrp="1"/>
          </p:cNvSpPr>
          <p:nvPr>
            <p:ph idx="1"/>
          </p:nvPr>
        </p:nvSpPr>
        <p:spPr/>
        <p:txBody>
          <a:bodyPr wrap="square">
            <a:noAutofit/>
          </a:bodyPr>
          <a:lstStyle/>
          <a:p>
            <a:pPr marL="0" indent="0">
              <a:buNone/>
            </a:pPr>
            <a:endParaRPr lang="da-DK" sz="2400" dirty="0"/>
          </a:p>
          <a:p>
            <a:pPr marL="0" indent="0">
              <a:buNone/>
            </a:pPr>
            <a:endParaRPr lang="da-DK" sz="2400" dirty="0"/>
          </a:p>
          <a:p>
            <a:pPr marL="0" indent="0">
              <a:buNone/>
            </a:pP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11</a:t>
            </a:fld>
            <a:endParaRPr lang="da-DK" dirty="0">
              <a:solidFill>
                <a:prstClr val="white">
                  <a:tint val="75000"/>
                </a:prstClr>
              </a:solidFill>
            </a:endParaRPr>
          </a:p>
        </p:txBody>
      </p:sp>
      <p:sp>
        <p:nvSpPr>
          <p:cNvPr id="7" name="Højre klammeparentes 6"/>
          <p:cNvSpPr/>
          <p:nvPr/>
        </p:nvSpPr>
        <p:spPr>
          <a:xfrm>
            <a:off x="5004048" y="2708920"/>
            <a:ext cx="576064" cy="792088"/>
          </a:xfrm>
          <a:prstGeom prst="rightBrace">
            <a:avLst>
              <a:gd name="adj1" fmla="val 25000"/>
              <a:gd name="adj2" fmla="val 533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Højre klammeparentes 8"/>
          <p:cNvSpPr/>
          <p:nvPr/>
        </p:nvSpPr>
        <p:spPr>
          <a:xfrm>
            <a:off x="5220072" y="2564904"/>
            <a:ext cx="288032"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Rektangel 7"/>
          <p:cNvSpPr/>
          <p:nvPr/>
        </p:nvSpPr>
        <p:spPr>
          <a:xfrm>
            <a:off x="755576" y="1628800"/>
            <a:ext cx="7704856" cy="4323968"/>
          </a:xfrm>
          <a:prstGeom prst="rect">
            <a:avLst/>
          </a:prstGeom>
        </p:spPr>
        <p:txBody>
          <a:bodyPr wrap="square">
            <a:noAutofit/>
          </a:bodyPr>
          <a:lstStyle/>
          <a:p>
            <a:endParaRPr lang="da-DK" sz="3200" dirty="0"/>
          </a:p>
        </p:txBody>
      </p:sp>
      <p:graphicFrame>
        <p:nvGraphicFramePr>
          <p:cNvPr id="10" name="Pladsholder til indhold 6"/>
          <p:cNvGraphicFramePr>
            <a:graphicFrameLocks/>
          </p:cNvGraphicFramePr>
          <p:nvPr>
            <p:extLst>
              <p:ext uri="{D42A27DB-BD31-4B8C-83A1-F6EECF244321}">
                <p14:modId xmlns:p14="http://schemas.microsoft.com/office/powerpoint/2010/main" val="76596797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428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6406" y="260648"/>
            <a:ext cx="8229600" cy="1143000"/>
          </a:xfrm>
        </p:spPr>
        <p:txBody>
          <a:bodyPr/>
          <a:lstStyle/>
          <a:p>
            <a:r>
              <a:rPr lang="da-DK" dirty="0" smtClean="0"/>
              <a:t>Forandringer og arbejdsmiljø</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a:xfrm>
            <a:off x="3059832" y="6381328"/>
            <a:ext cx="2895600" cy="365125"/>
          </a:xfrm>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12</a:t>
            </a:fld>
            <a:endParaRPr lang="da-DK" dirty="0">
              <a:solidFill>
                <a:prstClr val="white">
                  <a:tint val="75000"/>
                </a:prstClr>
              </a:solidFill>
            </a:endParaRPr>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00" y="2222771"/>
            <a:ext cx="3600400"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00" y="3501008"/>
            <a:ext cx="360040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222771"/>
            <a:ext cx="3748340" cy="365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737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Krisen fik trivsel på tavlen hos</a:t>
            </a:r>
            <a:br>
              <a:rPr lang="da-DK" dirty="0"/>
            </a:br>
            <a:r>
              <a:rPr lang="da-DK" dirty="0"/>
              <a:t> Danfoss Power Solutions</a:t>
            </a:r>
          </a:p>
        </p:txBody>
      </p:sp>
      <p:sp>
        <p:nvSpPr>
          <p:cNvPr id="3" name="Pladsholder til indhold 2"/>
          <p:cNvSpPr>
            <a:spLocks noGrp="1"/>
          </p:cNvSpPr>
          <p:nvPr>
            <p:ph idx="1"/>
          </p:nvPr>
        </p:nvSpPr>
        <p:spPr/>
        <p:txBody>
          <a:bodyPr>
            <a:normAutofit lnSpcReduction="10000"/>
          </a:bodyPr>
          <a:lstStyle/>
          <a:p>
            <a:pPr marL="0" indent="0">
              <a:buNone/>
            </a:pPr>
            <a:endParaRPr lang="da-DK" dirty="0" smtClean="0"/>
          </a:p>
          <a:p>
            <a:r>
              <a:rPr lang="da-DK" dirty="0" smtClean="0"/>
              <a:t>Masser at lave</a:t>
            </a:r>
          </a:p>
          <a:p>
            <a:r>
              <a:rPr lang="da-DK" dirty="0" smtClean="0"/>
              <a:t>Ingenting at lave</a:t>
            </a:r>
          </a:p>
          <a:p>
            <a:endParaRPr lang="da-DK" dirty="0" smtClean="0"/>
          </a:p>
          <a:p>
            <a:r>
              <a:rPr lang="da-DK" dirty="0" smtClean="0"/>
              <a:t>Utryghed </a:t>
            </a:r>
            <a:r>
              <a:rPr lang="da-DK" dirty="0"/>
              <a:t>og </a:t>
            </a:r>
            <a:r>
              <a:rPr lang="da-DK" dirty="0" smtClean="0"/>
              <a:t>usikkerhed</a:t>
            </a:r>
          </a:p>
          <a:p>
            <a:r>
              <a:rPr lang="da-DK" dirty="0" smtClean="0"/>
              <a:t>Ønsker at </a:t>
            </a:r>
            <a:r>
              <a:rPr lang="da-DK" dirty="0"/>
              <a:t>deres arbejdspladser </a:t>
            </a:r>
            <a:r>
              <a:rPr lang="da-DK" dirty="0" smtClean="0"/>
              <a:t>bliver</a:t>
            </a:r>
          </a:p>
          <a:p>
            <a:endParaRPr lang="da-DK" dirty="0" smtClean="0"/>
          </a:p>
          <a:p>
            <a:r>
              <a:rPr lang="da-DK" dirty="0" smtClean="0"/>
              <a:t>Kaffe- og tavlemøder</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13</a:t>
            </a:fld>
            <a:endParaRPr lang="da-DK" dirty="0">
              <a:solidFill>
                <a:prstClr val="white">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9910" y="1772816"/>
            <a:ext cx="381000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88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22 anbefalinger</a:t>
            </a:r>
            <a:endParaRPr lang="da-DK" dirty="0"/>
          </a:p>
        </p:txBody>
      </p:sp>
      <p:sp>
        <p:nvSpPr>
          <p:cNvPr id="3" name="Pladsholder til indhold 2"/>
          <p:cNvSpPr>
            <a:spLocks noGrp="1"/>
          </p:cNvSpPr>
          <p:nvPr>
            <p:ph idx="1"/>
          </p:nvPr>
        </p:nvSpPr>
        <p:spPr>
          <a:xfrm>
            <a:off x="457200" y="1600229"/>
            <a:ext cx="8229600" cy="4709091"/>
          </a:xfrm>
        </p:spPr>
        <p:txBody>
          <a:bodyPr>
            <a:normAutofit/>
          </a:bodyPr>
          <a:lstStyle/>
          <a:p>
            <a:endParaRPr lang="da-DK" dirty="0" smtClean="0"/>
          </a:p>
          <a:p>
            <a:endParaRPr lang="da-DK" dirty="0"/>
          </a:p>
          <a:p>
            <a:endParaRPr lang="da-DK" dirty="0" smtClean="0"/>
          </a:p>
          <a:p>
            <a:pPr marL="0" indent="0">
              <a:buNone/>
            </a:pPr>
            <a:r>
              <a:rPr lang="da-DK" dirty="0" smtClean="0"/>
              <a:t>	</a:t>
            </a:r>
          </a:p>
          <a:p>
            <a:r>
              <a:rPr lang="da-DK" dirty="0" smtClean="0"/>
              <a:t>Politisk aftale –Folketing, myndighed og parter</a:t>
            </a:r>
          </a:p>
          <a:p>
            <a:r>
              <a:rPr lang="da-DK" dirty="0" smtClean="0"/>
              <a:t>Psykisk nedslidning skal forebygges</a:t>
            </a:r>
          </a:p>
          <a:p>
            <a:r>
              <a:rPr lang="da-DK" dirty="0" smtClean="0"/>
              <a:t>En del af strategien for arbejdsmiljøindsatsen frem til 2020</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14</a:t>
            </a:fld>
            <a:endParaRPr lang="da-DK" dirty="0">
              <a:solidFill>
                <a:prstClr val="white">
                  <a:tint val="75000"/>
                </a:prstClr>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71160"/>
            <a:ext cx="3176107" cy="263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291010"/>
            <a:ext cx="3176107" cy="263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556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Hvad ved vi om forandringer og det psykiske arbejdsmiljø?</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Forandringer er komplekse</a:t>
            </a:r>
          </a:p>
          <a:p>
            <a:r>
              <a:rPr lang="da-DK" dirty="0" smtClean="0"/>
              <a:t>Vi reagerer forskelligt</a:t>
            </a:r>
          </a:p>
          <a:p>
            <a:r>
              <a:rPr lang="da-DK" dirty="0" smtClean="0"/>
              <a:t>Positive og negative konsekvenser</a:t>
            </a:r>
          </a:p>
          <a:p>
            <a:r>
              <a:rPr lang="da-DK" dirty="0" smtClean="0"/>
              <a:t>Kommunikation, involvering og støtte</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15</a:t>
            </a:fld>
            <a:endParaRPr lang="da-DK" dirty="0">
              <a:solidFill>
                <a:prstClr val="white">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113" y="5589240"/>
            <a:ext cx="17557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027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60648"/>
            <a:ext cx="8229600" cy="1143000"/>
          </a:xfrm>
        </p:spPr>
        <p:txBody>
          <a:bodyPr>
            <a:normAutofit/>
          </a:bodyPr>
          <a:lstStyle/>
          <a:p>
            <a:r>
              <a:rPr lang="da-DK" dirty="0" smtClean="0"/>
              <a:t>Forandringer - hvad taler vi om?</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Forandringer som en del af hverdagen</a:t>
            </a:r>
          </a:p>
          <a:p>
            <a:r>
              <a:rPr lang="da-DK" dirty="0" smtClean="0"/>
              <a:t>Forandringer som er mere end dag-til-dag</a:t>
            </a:r>
          </a:p>
          <a:p>
            <a:endParaRPr lang="da-DK" dirty="0"/>
          </a:p>
          <a:p>
            <a:r>
              <a:rPr lang="da-DK" dirty="0"/>
              <a:t>K</a:t>
            </a:r>
            <a:r>
              <a:rPr lang="da-DK" dirty="0" smtClean="0"/>
              <a:t>an på sigt skabe en bedre arbejdsplads</a:t>
            </a:r>
          </a:p>
          <a:p>
            <a:r>
              <a:rPr lang="da-DK" dirty="0" smtClean="0"/>
              <a:t>Kan på kort sigt føre til utryghed og dårlig trivsel</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a:xfrm>
            <a:off x="3275856" y="6309320"/>
            <a:ext cx="2895600" cy="365125"/>
          </a:xfrm>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16</a:t>
            </a:fld>
            <a:endParaRPr lang="da-DK" dirty="0">
              <a:solidFill>
                <a:prstClr val="white">
                  <a:tint val="75000"/>
                </a:prst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5589240"/>
            <a:ext cx="1756433" cy="5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255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Eksempler</a:t>
            </a:r>
            <a:endParaRPr lang="da-DK" dirty="0"/>
          </a:p>
        </p:txBody>
      </p:sp>
      <p:sp>
        <p:nvSpPr>
          <p:cNvPr id="3" name="Pladsholder til indhold 2"/>
          <p:cNvSpPr>
            <a:spLocks noGrp="1"/>
          </p:cNvSpPr>
          <p:nvPr>
            <p:ph idx="1"/>
          </p:nvPr>
        </p:nvSpPr>
        <p:spPr/>
        <p:txBody>
          <a:bodyPr>
            <a:normAutofit/>
          </a:bodyPr>
          <a:lstStyle/>
          <a:p>
            <a:r>
              <a:rPr lang="da-DK" dirty="0"/>
              <a:t>Fusioner og sammenlægninger</a:t>
            </a:r>
          </a:p>
          <a:p>
            <a:pPr lvl="1"/>
            <a:r>
              <a:rPr lang="da-DK" dirty="0"/>
              <a:t>Andre normer for arbejde og samvær</a:t>
            </a:r>
          </a:p>
          <a:p>
            <a:endParaRPr lang="da-DK" dirty="0" smtClean="0"/>
          </a:p>
          <a:p>
            <a:r>
              <a:rPr lang="da-DK" dirty="0" smtClean="0"/>
              <a:t>Nedskæringer og ændret organisering</a:t>
            </a:r>
          </a:p>
          <a:p>
            <a:pPr lvl="1"/>
            <a:r>
              <a:rPr lang="da-DK" dirty="0" smtClean="0"/>
              <a:t>Ændrede krav, jobusikkerhed og mindre kontrol</a:t>
            </a:r>
          </a:p>
          <a:p>
            <a:pPr lvl="1"/>
            <a:endParaRPr lang="da-DK" dirty="0" smtClean="0"/>
          </a:p>
          <a:p>
            <a:r>
              <a:rPr lang="da-DK" dirty="0" smtClean="0"/>
              <a:t>Indførsel af ny teknologi</a:t>
            </a:r>
          </a:p>
          <a:p>
            <a:pPr lvl="1"/>
            <a:r>
              <a:rPr lang="da-DK" dirty="0" smtClean="0"/>
              <a:t>Utryghed</a:t>
            </a:r>
          </a:p>
          <a:p>
            <a:pPr lvl="1"/>
            <a:endParaRPr lang="da-DK" dirty="0" smtClean="0"/>
          </a:p>
          <a:p>
            <a:pPr marL="0" indent="0">
              <a:buNone/>
            </a:pPr>
            <a:endParaRPr lang="da-DK" dirty="0" smtClean="0"/>
          </a:p>
          <a:p>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17</a:t>
            </a:fld>
            <a:endParaRPr lang="da-DK" dirty="0">
              <a:solidFill>
                <a:prstClr val="white">
                  <a:tint val="75000"/>
                </a:prstClr>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112" y="5621885"/>
            <a:ext cx="17557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831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22 anbefalinger &amp; 4 temaer</a:t>
            </a:r>
            <a:br>
              <a:rPr lang="da-DK" dirty="0" smtClean="0"/>
            </a:br>
            <a:endParaRPr lang="da-DK" dirty="0"/>
          </a:p>
        </p:txBody>
      </p:sp>
      <p:sp>
        <p:nvSpPr>
          <p:cNvPr id="3" name="Pladsholder til indhold 2"/>
          <p:cNvSpPr>
            <a:spLocks noGrp="1"/>
          </p:cNvSpPr>
          <p:nvPr>
            <p:ph idx="1"/>
          </p:nvPr>
        </p:nvSpPr>
        <p:spPr/>
        <p:txBody>
          <a:bodyPr/>
          <a:lstStyle/>
          <a:p>
            <a:endParaRPr lang="da-DK" dirty="0" smtClean="0"/>
          </a:p>
          <a:p>
            <a:r>
              <a:rPr lang="da-DK" dirty="0" smtClean="0"/>
              <a:t>Vær </a:t>
            </a:r>
            <a:r>
              <a:rPr lang="da-DK" dirty="0"/>
              <a:t>på forkant med </a:t>
            </a:r>
            <a:r>
              <a:rPr lang="da-DK" dirty="0" smtClean="0"/>
              <a:t>forandringerne</a:t>
            </a:r>
          </a:p>
          <a:p>
            <a:r>
              <a:rPr lang="da-DK" dirty="0"/>
              <a:t>Inddrag ledere og </a:t>
            </a:r>
            <a:r>
              <a:rPr lang="da-DK" dirty="0" smtClean="0"/>
              <a:t>medarbejdere</a:t>
            </a:r>
          </a:p>
          <a:p>
            <a:r>
              <a:rPr lang="da-DK" dirty="0" smtClean="0"/>
              <a:t>Kommunikation </a:t>
            </a:r>
            <a:r>
              <a:rPr lang="da-DK" dirty="0"/>
              <a:t>i hele forandringsprocessen</a:t>
            </a:r>
            <a:endParaRPr lang="da-DK" dirty="0" smtClean="0"/>
          </a:p>
          <a:p>
            <a:r>
              <a:rPr lang="da-DK" dirty="0"/>
              <a:t>Støtte og kompetencer</a:t>
            </a:r>
            <a:endParaRPr lang="da-DK" dirty="0" smtClean="0"/>
          </a:p>
        </p:txBody>
      </p:sp>
      <p:sp>
        <p:nvSpPr>
          <p:cNvPr id="4" name="Pladsholder til dato 3"/>
          <p:cNvSpPr>
            <a:spLocks noGrp="1"/>
          </p:cNvSpPr>
          <p:nvPr>
            <p:ph type="dt" sz="half" idx="10"/>
          </p:nvPr>
        </p:nvSpPr>
        <p:spPr>
          <a:xfrm>
            <a:off x="467544" y="6263481"/>
            <a:ext cx="2133600" cy="365125"/>
          </a:xfrm>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18</a:t>
            </a:fld>
            <a:endParaRPr lang="da-DK" dirty="0">
              <a:solidFill>
                <a:prstClr val="white">
                  <a:tint val="75000"/>
                </a:prstClr>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113" y="5589240"/>
            <a:ext cx="17557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62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Vær på forkant med forandringerne</a:t>
            </a:r>
          </a:p>
        </p:txBody>
      </p:sp>
      <p:sp>
        <p:nvSpPr>
          <p:cNvPr id="3" name="Pladsholder til indhold 2"/>
          <p:cNvSpPr>
            <a:spLocks noGrp="1"/>
          </p:cNvSpPr>
          <p:nvPr>
            <p:ph idx="1"/>
          </p:nvPr>
        </p:nvSpPr>
        <p:spPr/>
        <p:txBody>
          <a:bodyPr/>
          <a:lstStyle/>
          <a:p>
            <a:pPr lvl="1"/>
            <a:r>
              <a:rPr lang="da-DK" dirty="0" smtClean="0"/>
              <a:t>Tænk arbejdsmiljø ind fra starten</a:t>
            </a:r>
          </a:p>
          <a:p>
            <a:pPr lvl="1"/>
            <a:r>
              <a:rPr lang="da-DK" dirty="0" smtClean="0"/>
              <a:t>Roller og behov</a:t>
            </a:r>
          </a:p>
          <a:p>
            <a:pPr lvl="1"/>
            <a:r>
              <a:rPr lang="da-DK" dirty="0" smtClean="0"/>
              <a:t>Hav </a:t>
            </a:r>
            <a:r>
              <a:rPr lang="da-DK" dirty="0"/>
              <a:t>tålmodighed med resultaterne</a:t>
            </a:r>
          </a:p>
          <a:p>
            <a:endParaRPr lang="da-DK" dirty="0" smtClean="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19</a:t>
            </a:fld>
            <a:endParaRPr lang="da-DK" dirty="0">
              <a:solidFill>
                <a:prstClr val="white">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3775810"/>
            <a:ext cx="367665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09" y="3789040"/>
            <a:ext cx="3687763" cy="243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599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smtClean="0"/>
              <a:t>Arbejdsmiljøroadshow</a:t>
            </a:r>
            <a:r>
              <a:rPr lang="da-DK" dirty="0" smtClean="0"/>
              <a:t> 2014</a:t>
            </a:r>
            <a:endParaRPr lang="da-DK" dirty="0"/>
          </a:p>
        </p:txBody>
      </p:sp>
      <p:sp>
        <p:nvSpPr>
          <p:cNvPr id="3" name="Content Placeholder 2"/>
          <p:cNvSpPr>
            <a:spLocks noGrp="1"/>
          </p:cNvSpPr>
          <p:nvPr>
            <p:ph idx="1"/>
          </p:nvPr>
        </p:nvSpPr>
        <p:spPr/>
        <p:txBody>
          <a:bodyPr>
            <a:normAutofit fontScale="92500"/>
          </a:bodyPr>
          <a:lstStyle/>
          <a:p>
            <a:r>
              <a:rPr lang="da-DK" dirty="0" smtClean="0"/>
              <a:t>Metal- og Maskinindustriens arbejdsmiljøudvalg og Industriens Branchearbejdsmiljøråd</a:t>
            </a:r>
          </a:p>
          <a:p>
            <a:r>
              <a:rPr lang="da-DK" dirty="0" smtClean="0"/>
              <a:t>Dansk Industri</a:t>
            </a:r>
          </a:p>
          <a:p>
            <a:r>
              <a:rPr lang="da-DK" dirty="0" smtClean="0"/>
              <a:t>Dansk Metal</a:t>
            </a:r>
          </a:p>
          <a:p>
            <a:r>
              <a:rPr lang="da-DK" dirty="0" smtClean="0"/>
              <a:t>3F</a:t>
            </a:r>
          </a:p>
          <a:p>
            <a:r>
              <a:rPr lang="da-DK" dirty="0" smtClean="0"/>
              <a:t>Lederne</a:t>
            </a:r>
          </a:p>
          <a:p>
            <a:r>
              <a:rPr lang="da-DK" dirty="0" smtClean="0"/>
              <a:t>Danske Maritime</a:t>
            </a:r>
          </a:p>
          <a:p>
            <a:r>
              <a:rPr lang="da-DK" dirty="0" smtClean="0"/>
              <a:t>CO Industri</a:t>
            </a:r>
          </a:p>
          <a:p>
            <a:pPr marL="0" indent="0">
              <a:buNone/>
            </a:pPr>
            <a:endParaRPr lang="da-DK" dirty="0" smtClean="0"/>
          </a:p>
          <a:p>
            <a:endParaRPr lang="da-DK" dirty="0"/>
          </a:p>
        </p:txBody>
      </p:sp>
      <p:sp>
        <p:nvSpPr>
          <p:cNvPr id="5" name="Date Placeholder 4"/>
          <p:cNvSpPr>
            <a:spLocks noGrp="1"/>
          </p:cNvSpPr>
          <p:nvPr>
            <p:ph type="dt" sz="half" idx="10"/>
          </p:nvPr>
        </p:nvSpPr>
        <p:spPr/>
        <p:txBody>
          <a:bodyPr/>
          <a:lstStyle/>
          <a:p>
            <a:fld id="{57FFD898-47DD-4022-98C3-3F943D555AF4}" type="datetime1">
              <a:rPr lang="da-DK" smtClean="0"/>
              <a:pPr/>
              <a:t>30-01-2014</a:t>
            </a:fld>
            <a:endParaRPr lang="da-DK" dirty="0"/>
          </a:p>
        </p:txBody>
      </p:sp>
      <p:sp>
        <p:nvSpPr>
          <p:cNvPr id="6" name="Slide Number Placeholder 5"/>
          <p:cNvSpPr>
            <a:spLocks noGrp="1"/>
          </p:cNvSpPr>
          <p:nvPr>
            <p:ph type="sldNum" sz="quarter" idx="12"/>
          </p:nvPr>
        </p:nvSpPr>
        <p:spPr/>
        <p:txBody>
          <a:bodyPr/>
          <a:lstStyle/>
          <a:p>
            <a:fld id="{386E7BC1-28B4-453B-80A8-15BA207FD262}" type="slidenum">
              <a:rPr lang="da-DK" smtClean="0"/>
              <a:pPr/>
              <a:t>2</a:t>
            </a:fld>
            <a:endParaRPr lang="da-DK" dirty="0"/>
          </a:p>
        </p:txBody>
      </p:sp>
      <p:sp>
        <p:nvSpPr>
          <p:cNvPr id="7" name="Footer Placeholder 6"/>
          <p:cNvSpPr>
            <a:spLocks noGrp="1"/>
          </p:cNvSpPr>
          <p:nvPr>
            <p:ph type="ftr" sz="quarter" idx="11"/>
          </p:nvPr>
        </p:nvSpPr>
        <p:spPr/>
        <p:txBody>
          <a:bodyPr/>
          <a:lstStyle/>
          <a:p>
            <a:r>
              <a:rPr lang="da-DK" dirty="0" err="1" smtClean="0"/>
              <a:t>Arbejdsmiljøroadshow</a:t>
            </a:r>
            <a:r>
              <a:rPr lang="da-DK" dirty="0" smtClean="0"/>
              <a:t> 2014</a:t>
            </a:r>
            <a:endParaRPr lang="da-DK"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Inddrag ledere og </a:t>
            </a:r>
            <a:r>
              <a:rPr lang="da-DK" dirty="0" smtClean="0"/>
              <a:t>medarbejdere</a:t>
            </a:r>
            <a:endParaRPr lang="da-DK" dirty="0"/>
          </a:p>
        </p:txBody>
      </p:sp>
      <p:sp>
        <p:nvSpPr>
          <p:cNvPr id="3" name="Pladsholder til indhold 2"/>
          <p:cNvSpPr>
            <a:spLocks noGrp="1"/>
          </p:cNvSpPr>
          <p:nvPr>
            <p:ph idx="1"/>
          </p:nvPr>
        </p:nvSpPr>
        <p:spPr>
          <a:xfrm>
            <a:off x="494308" y="1613290"/>
            <a:ext cx="8229600" cy="4525963"/>
          </a:xfrm>
        </p:spPr>
        <p:txBody>
          <a:bodyPr/>
          <a:lstStyle/>
          <a:p>
            <a:pPr lvl="1"/>
            <a:endParaRPr lang="da-DK" dirty="0" smtClean="0"/>
          </a:p>
          <a:p>
            <a:pPr lvl="1"/>
            <a:r>
              <a:rPr lang="da-DK" dirty="0" smtClean="0"/>
              <a:t>Sikrer ejerskab</a:t>
            </a:r>
          </a:p>
          <a:p>
            <a:pPr lvl="1"/>
            <a:r>
              <a:rPr lang="da-DK" dirty="0" smtClean="0"/>
              <a:t>Sikrer brug af viden</a:t>
            </a:r>
          </a:p>
          <a:p>
            <a:pPr lvl="1"/>
            <a:r>
              <a:rPr lang="da-DK" dirty="0" smtClean="0"/>
              <a:t>Giver mulighed for at påvirke proces og resultat</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20</a:t>
            </a:fld>
            <a:endParaRPr lang="da-DK" dirty="0">
              <a:solidFill>
                <a:prstClr val="white">
                  <a:tint val="75000"/>
                </a:prst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861048"/>
            <a:ext cx="3792537" cy="245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695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Kommunikation i hele forandringsprocessen</a:t>
            </a:r>
          </a:p>
        </p:txBody>
      </p:sp>
      <p:sp>
        <p:nvSpPr>
          <p:cNvPr id="3" name="Pladsholder til indhold 2"/>
          <p:cNvSpPr>
            <a:spLocks noGrp="1"/>
          </p:cNvSpPr>
          <p:nvPr>
            <p:ph idx="1"/>
          </p:nvPr>
        </p:nvSpPr>
        <p:spPr/>
        <p:txBody>
          <a:bodyPr/>
          <a:lstStyle/>
          <a:p>
            <a:pPr lvl="1"/>
            <a:endParaRPr lang="da-DK" dirty="0" smtClean="0"/>
          </a:p>
          <a:p>
            <a:pPr lvl="1"/>
            <a:r>
              <a:rPr lang="da-DK" dirty="0" smtClean="0"/>
              <a:t>Hold </a:t>
            </a:r>
            <a:r>
              <a:rPr lang="da-DK" dirty="0"/>
              <a:t>fokus på mål og delmål</a:t>
            </a:r>
          </a:p>
          <a:p>
            <a:pPr lvl="1"/>
            <a:r>
              <a:rPr lang="da-DK" dirty="0" smtClean="0"/>
              <a:t>Forklar </a:t>
            </a:r>
            <a:r>
              <a:rPr lang="da-DK" dirty="0"/>
              <a:t>og </a:t>
            </a:r>
            <a:r>
              <a:rPr lang="da-DK" dirty="0" smtClean="0"/>
              <a:t>tal </a:t>
            </a:r>
            <a:r>
              <a:rPr lang="da-DK" dirty="0"/>
              <a:t>om hvad der sker</a:t>
            </a:r>
          </a:p>
          <a:p>
            <a:pPr lvl="1"/>
            <a:r>
              <a:rPr lang="da-DK" dirty="0"/>
              <a:t>Kommuniker ofte – kollektivt og individuelt</a:t>
            </a:r>
          </a:p>
          <a:p>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21</a:t>
            </a:fld>
            <a:endParaRPr lang="da-DK" dirty="0">
              <a:solidFill>
                <a:prstClr val="white">
                  <a:tint val="75000"/>
                </a:prstClr>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933056"/>
            <a:ext cx="3792537" cy="229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922225"/>
            <a:ext cx="3800629" cy="230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132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Støtte og </a:t>
            </a:r>
            <a:r>
              <a:rPr lang="da-DK" dirty="0" smtClean="0"/>
              <a:t>kompetencer</a:t>
            </a:r>
            <a:endParaRPr lang="da-DK" dirty="0"/>
          </a:p>
        </p:txBody>
      </p:sp>
      <p:sp>
        <p:nvSpPr>
          <p:cNvPr id="3" name="Pladsholder til indhold 2"/>
          <p:cNvSpPr>
            <a:spLocks noGrp="1"/>
          </p:cNvSpPr>
          <p:nvPr>
            <p:ph idx="1"/>
          </p:nvPr>
        </p:nvSpPr>
        <p:spPr/>
        <p:txBody>
          <a:bodyPr/>
          <a:lstStyle/>
          <a:p>
            <a:pPr lvl="1"/>
            <a:endParaRPr lang="da-DK" dirty="0" smtClean="0"/>
          </a:p>
          <a:p>
            <a:pPr lvl="1"/>
            <a:r>
              <a:rPr lang="da-DK" dirty="0" smtClean="0"/>
              <a:t>Social støtte – den enkelte og teamet</a:t>
            </a:r>
          </a:p>
          <a:p>
            <a:pPr lvl="1"/>
            <a:r>
              <a:rPr lang="da-DK" dirty="0" smtClean="0"/>
              <a:t>Kompetenceudvikling – Ledere, medarbejdere og teamet</a:t>
            </a:r>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22</a:t>
            </a:fld>
            <a:endParaRPr lang="da-DK" dirty="0">
              <a:solidFill>
                <a:prstClr val="white">
                  <a:tint val="75000"/>
                </a:prstClr>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166" y="3573016"/>
            <a:ext cx="379392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585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38130"/>
            <a:ext cx="8229600" cy="1143000"/>
          </a:xfrm>
        </p:spPr>
        <p:txBody>
          <a:bodyPr>
            <a:normAutofit/>
          </a:bodyPr>
          <a:lstStyle/>
          <a:p>
            <a:r>
              <a:rPr lang="da-DK" dirty="0" smtClean="0"/>
              <a:t>Forandringer i pjecer fra I-BAR</a:t>
            </a:r>
            <a:endParaRPr lang="da-DK" dirty="0"/>
          </a:p>
        </p:txBody>
      </p:sp>
      <p:sp>
        <p:nvSpPr>
          <p:cNvPr id="3" name="Pladsholder til indhold 2"/>
          <p:cNvSpPr>
            <a:spLocks noGrp="1"/>
          </p:cNvSpPr>
          <p:nvPr>
            <p:ph idx="1"/>
          </p:nvPr>
        </p:nvSpPr>
        <p:spPr>
          <a:xfrm>
            <a:off x="457200" y="1600229"/>
            <a:ext cx="8229600" cy="4709091"/>
          </a:xfrm>
        </p:spPr>
        <p:txBody>
          <a:bodyPr>
            <a:normAutofit fontScale="92500" lnSpcReduction="20000"/>
          </a:bodyPr>
          <a:lstStyle/>
          <a:p>
            <a:endParaRPr lang="da-DK" dirty="0" smtClean="0"/>
          </a:p>
          <a:p>
            <a:endParaRPr lang="da-DK" dirty="0"/>
          </a:p>
          <a:p>
            <a:endParaRPr lang="da-DK" dirty="0" smtClean="0"/>
          </a:p>
          <a:p>
            <a:endParaRPr lang="da-DK" dirty="0"/>
          </a:p>
          <a:p>
            <a:endParaRPr lang="da-DK" dirty="0" smtClean="0"/>
          </a:p>
          <a:p>
            <a:endParaRPr lang="da-DK" dirty="0"/>
          </a:p>
          <a:p>
            <a:endParaRPr lang="da-DK" dirty="0" smtClean="0"/>
          </a:p>
          <a:p>
            <a:endParaRPr lang="da-DK" dirty="0" smtClean="0"/>
          </a:p>
          <a:p>
            <a:pPr marL="456515" lvl="1" indent="0">
              <a:buNone/>
            </a:pPr>
            <a:r>
              <a:rPr lang="da-DK" dirty="0"/>
              <a:t>www.i-bar.dk</a:t>
            </a:r>
          </a:p>
          <a:p>
            <a:pPr marL="456515" lvl="1" indent="0">
              <a:buNone/>
            </a:pPr>
            <a:r>
              <a:rPr lang="da-DK" dirty="0" smtClean="0"/>
              <a:t>www.skabgodeforandringer.dk</a:t>
            </a:r>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23</a:t>
            </a:fld>
            <a:endParaRPr lang="da-DK" dirty="0">
              <a:solidFill>
                <a:prstClr val="white">
                  <a:tint val="75000"/>
                </a:prstClr>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65523">
            <a:off x="1781018" y="1575564"/>
            <a:ext cx="1152128" cy="153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27125">
            <a:off x="3236641" y="1458493"/>
            <a:ext cx="1143000" cy="153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935" y="1461814"/>
            <a:ext cx="1143000" cy="153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8563">
            <a:off x="5911336" y="1524961"/>
            <a:ext cx="1143000" cy="153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3933" y="3587874"/>
            <a:ext cx="1143000" cy="160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3947" y="3573015"/>
            <a:ext cx="1143000" cy="163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01294">
            <a:off x="7257077" y="1882504"/>
            <a:ext cx="1143000" cy="153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2053" y="3573016"/>
            <a:ext cx="1143000" cy="163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7984" y="3572114"/>
            <a:ext cx="11430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Fileserver2\Personligt\la\Billeder\5S_bedre_arbejdsmiljo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51605">
            <a:off x="516400" y="1818594"/>
            <a:ext cx="1057824" cy="149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187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nicn\AppData\Local\Microsoft\Windows\Temporary Internet Files\Content.IE5\U2LU0AWG\MP900449123[1].jpg"/>
          <p:cNvPicPr>
            <a:picLocks noChangeAspect="1" noChangeArrowheads="1"/>
          </p:cNvPicPr>
          <p:nvPr/>
        </p:nvPicPr>
        <p:blipFill>
          <a:blip r:embed="rId2" cstate="print"/>
          <a:srcRect/>
          <a:stretch>
            <a:fillRect/>
          </a:stretch>
        </p:blipFill>
        <p:spPr bwMode="auto">
          <a:xfrm>
            <a:off x="2843808" y="2492896"/>
            <a:ext cx="3039468" cy="3458307"/>
          </a:xfrm>
          <a:prstGeom prst="rect">
            <a:avLst/>
          </a:prstGeom>
          <a:noFill/>
        </p:spPr>
      </p:pic>
      <p:sp>
        <p:nvSpPr>
          <p:cNvPr id="2" name="Titel 1"/>
          <p:cNvSpPr>
            <a:spLocks noGrp="1"/>
          </p:cNvSpPr>
          <p:nvPr>
            <p:ph type="title"/>
          </p:nvPr>
        </p:nvSpPr>
        <p:spPr/>
        <p:txBody>
          <a:bodyPr>
            <a:normAutofit/>
          </a:bodyPr>
          <a:lstStyle/>
          <a:p>
            <a:r>
              <a:rPr lang="da-DK" dirty="0" err="1" smtClean="0"/>
              <a:t>Arbejdsmiljøroadshow</a:t>
            </a:r>
            <a:r>
              <a:rPr lang="da-DK" dirty="0" smtClean="0"/>
              <a:t> 2014</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24</a:t>
            </a:fld>
            <a:endParaRPr lang="da-DK" dirty="0">
              <a:solidFill>
                <a:prstClr val="white">
                  <a:tint val="75000"/>
                </a:prstClr>
              </a:solidFill>
            </a:endParaRPr>
          </a:p>
        </p:txBody>
      </p:sp>
      <p:sp>
        <p:nvSpPr>
          <p:cNvPr id="8" name="Rektangel 7"/>
          <p:cNvSpPr/>
          <p:nvPr/>
        </p:nvSpPr>
        <p:spPr>
          <a:xfrm>
            <a:off x="755576" y="1628800"/>
            <a:ext cx="7704856" cy="4323968"/>
          </a:xfrm>
          <a:prstGeom prst="rect">
            <a:avLst/>
          </a:prstGeom>
        </p:spPr>
        <p:txBody>
          <a:bodyPr wrap="square">
            <a:noAutofit/>
          </a:bodyPr>
          <a:lstStyle/>
          <a:p>
            <a:endParaRPr lang="da-DK" sz="3200" dirty="0"/>
          </a:p>
        </p:txBody>
      </p:sp>
      <p:sp>
        <p:nvSpPr>
          <p:cNvPr id="11" name="Content Placeholder 10"/>
          <p:cNvSpPr>
            <a:spLocks noGrp="1"/>
          </p:cNvSpPr>
          <p:nvPr>
            <p:ph idx="1"/>
          </p:nvPr>
        </p:nvSpPr>
        <p:spPr>
          <a:xfrm>
            <a:off x="457200" y="1600229"/>
            <a:ext cx="8229600" cy="964675"/>
          </a:xfrm>
        </p:spPr>
        <p:txBody>
          <a:bodyPr>
            <a:normAutofit/>
          </a:bodyPr>
          <a:lstStyle/>
          <a:p>
            <a:pPr marL="0" indent="0" algn="ctr">
              <a:buNone/>
            </a:pPr>
            <a:r>
              <a:rPr lang="da-DK" sz="2800" dirty="0" smtClean="0"/>
              <a:t>10 min pause..</a:t>
            </a:r>
          </a:p>
        </p:txBody>
      </p:sp>
    </p:spTree>
    <p:extLst>
      <p:ext uri="{BB962C8B-B14F-4D97-AF65-F5344CB8AC3E}">
        <p14:creationId xmlns:p14="http://schemas.microsoft.com/office/powerpoint/2010/main" val="3907428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Eksem og hudallergi</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dato 3"/>
          <p:cNvSpPr>
            <a:spLocks noGrp="1"/>
          </p:cNvSpPr>
          <p:nvPr>
            <p:ph type="dt" sz="half" idx="10"/>
          </p:nvPr>
        </p:nvSpPr>
        <p:spPr/>
        <p:txBody>
          <a:bodyPr/>
          <a:lstStyle/>
          <a:p>
            <a:fld id="{8D1FD609-8F26-4A98-B1EA-F44A62B2C2A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25</a:t>
            </a:fld>
            <a:endParaRPr lang="da-DK" dirty="0">
              <a:solidFill>
                <a:prstClr val="white">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700808"/>
            <a:ext cx="2977767" cy="420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038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764705"/>
            <a:ext cx="8229600" cy="5361488"/>
          </a:xfrm>
        </p:spPr>
        <p:txBody>
          <a:bodyPr/>
          <a:lstStyle/>
          <a:p>
            <a:pPr marL="0" indent="0">
              <a:buNone/>
            </a:pPr>
            <a:r>
              <a:rPr lang="da-DK" dirty="0" smtClean="0"/>
              <a:t>Arbejdsbetinget eksem og hudallergi:</a:t>
            </a:r>
          </a:p>
          <a:p>
            <a:r>
              <a:rPr lang="da-DK" dirty="0" smtClean="0"/>
              <a:t>2.500 anmeldelse / år om hudlidelser</a:t>
            </a:r>
          </a:p>
          <a:p>
            <a:r>
              <a:rPr lang="da-DK" dirty="0" smtClean="0"/>
              <a:t>90 % heraf er eksem</a:t>
            </a:r>
          </a:p>
          <a:p>
            <a:r>
              <a:rPr lang="da-DK" dirty="0" smtClean="0"/>
              <a:t>&lt; 10 % er nældefeber</a:t>
            </a:r>
          </a:p>
          <a:p>
            <a:r>
              <a:rPr lang="da-DK" dirty="0" smtClean="0"/>
              <a:t>Anmeldelserne næsten fordoblet siden 2002</a:t>
            </a:r>
          </a:p>
          <a:p>
            <a:r>
              <a:rPr lang="da-DK" dirty="0" smtClean="0"/>
              <a:t>Næststørste sygdomsgruppe blandt anmeldte erhvervssygdomme</a:t>
            </a:r>
          </a:p>
          <a:p>
            <a:r>
              <a:rPr lang="da-DK" dirty="0" smtClean="0"/>
              <a:t>70 % anerkendes som arbejdsbetinget = hyppigst anerkendte erhvervssygdom</a:t>
            </a:r>
          </a:p>
          <a:p>
            <a:pPr marL="0" indent="0">
              <a:buNone/>
            </a:pPr>
            <a:endParaRPr lang="da-DK" dirty="0"/>
          </a:p>
          <a:p>
            <a:pPr marL="0" indent="0">
              <a:buNone/>
            </a:pPr>
            <a:endParaRPr lang="da-DK" dirty="0"/>
          </a:p>
        </p:txBody>
      </p:sp>
      <p:sp>
        <p:nvSpPr>
          <p:cNvPr id="4" name="Pladsholder til dato 3"/>
          <p:cNvSpPr>
            <a:spLocks noGrp="1"/>
          </p:cNvSpPr>
          <p:nvPr>
            <p:ph type="dt" sz="half" idx="10"/>
          </p:nvPr>
        </p:nvSpPr>
        <p:spPr/>
        <p:txBody>
          <a:bodyPr/>
          <a:lstStyle/>
          <a:p>
            <a:fld id="{A4402311-685D-4121-B174-8DC0F59E0C6C}"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26</a:t>
            </a:fld>
            <a:endParaRPr lang="da-DK" dirty="0">
              <a:solidFill>
                <a:prstClr val="white">
                  <a:tint val="75000"/>
                </a:prstClr>
              </a:solidFill>
            </a:endParaRPr>
          </a:p>
        </p:txBody>
      </p:sp>
    </p:spTree>
    <p:extLst>
      <p:ext uri="{BB962C8B-B14F-4D97-AF65-F5344CB8AC3E}">
        <p14:creationId xmlns:p14="http://schemas.microsoft.com/office/powerpoint/2010/main" val="3240485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Formål med vejledning</a:t>
            </a:r>
            <a:endParaRPr lang="da-DK" dirty="0"/>
          </a:p>
        </p:txBody>
      </p:sp>
      <p:sp>
        <p:nvSpPr>
          <p:cNvPr id="3" name="Pladsholder til indhold 2"/>
          <p:cNvSpPr>
            <a:spLocks noGrp="1"/>
          </p:cNvSpPr>
          <p:nvPr>
            <p:ph idx="1"/>
          </p:nvPr>
        </p:nvSpPr>
        <p:spPr/>
        <p:txBody>
          <a:bodyPr/>
          <a:lstStyle/>
          <a:p>
            <a:pPr marL="0" indent="0">
              <a:buNone/>
            </a:pPr>
            <a:r>
              <a:rPr lang="da-DK" dirty="0" smtClean="0"/>
              <a:t>- er, ud over at klæde </a:t>
            </a:r>
            <a:r>
              <a:rPr lang="da-DK" dirty="0" err="1" smtClean="0"/>
              <a:t>AMiO</a:t>
            </a:r>
            <a:r>
              <a:rPr lang="da-DK" dirty="0" smtClean="0"/>
              <a:t> på i forhold til at forebygge og hjælpe ramte, at give et indblik i: </a:t>
            </a:r>
          </a:p>
          <a:p>
            <a:pPr marL="1141805" lvl="2" indent="-342900"/>
            <a:r>
              <a:rPr lang="da-DK" sz="2600" dirty="0" smtClean="0"/>
              <a:t>hvad eksem og allergi er for nogle størrelser</a:t>
            </a:r>
          </a:p>
          <a:p>
            <a:pPr marL="1141805" lvl="2" indent="-342900"/>
            <a:r>
              <a:rPr lang="da-DK" sz="2600" dirty="0" smtClean="0"/>
              <a:t>hvem der rammes</a:t>
            </a:r>
          </a:p>
          <a:p>
            <a:pPr marL="1141805" lvl="2" indent="-342900"/>
            <a:r>
              <a:rPr lang="da-DK" sz="2600" dirty="0" smtClean="0"/>
              <a:t>hvad der kan forårsage eksem og </a:t>
            </a:r>
            <a:r>
              <a:rPr lang="da-DK" sz="2600" u="sng" dirty="0" smtClean="0"/>
              <a:t>hud</a:t>
            </a:r>
            <a:r>
              <a:rPr lang="da-DK" sz="2600" dirty="0" smtClean="0"/>
              <a:t>allergi</a:t>
            </a:r>
          </a:p>
          <a:p>
            <a:pPr marL="1141805" lvl="2" indent="-342900"/>
            <a:r>
              <a:rPr lang="da-DK" sz="2600" dirty="0" smtClean="0"/>
              <a:t>hvilke tiltag kan mindske risiko for at nogen rammes</a:t>
            </a:r>
          </a:p>
          <a:p>
            <a:pPr marL="1141805" lvl="2" indent="-342900"/>
            <a:r>
              <a:rPr lang="da-DK" sz="2600" dirty="0" smtClean="0"/>
              <a:t>hvad der gøres hvis man rammes</a:t>
            </a:r>
          </a:p>
          <a:p>
            <a:pPr marL="1141805" lvl="2" indent="-342900"/>
            <a:r>
              <a:rPr lang="da-DK" sz="2600" dirty="0" smtClean="0"/>
              <a:t>hvilke brancher der er mest udsatte</a:t>
            </a:r>
          </a:p>
          <a:p>
            <a:pPr marL="1141805" lvl="2" indent="-342900"/>
            <a:endParaRPr lang="da-DK" dirty="0" smtClean="0"/>
          </a:p>
          <a:p>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27</a:t>
            </a:fld>
            <a:endParaRPr lang="da-DK" dirty="0">
              <a:solidFill>
                <a:prstClr val="white">
                  <a:tint val="75000"/>
                </a:prstClr>
              </a:solidFill>
            </a:endParaRPr>
          </a:p>
        </p:txBody>
      </p:sp>
    </p:spTree>
    <p:extLst>
      <p:ext uri="{BB962C8B-B14F-4D97-AF65-F5344CB8AC3E}">
        <p14:creationId xmlns:p14="http://schemas.microsoft.com/office/powerpoint/2010/main" val="1583204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8CF21DA-E0A1-4ABA-81AF-D7E8799CCFFE}"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28</a:t>
            </a:fld>
            <a:endParaRPr lang="da-DK" dirty="0">
              <a:solidFill>
                <a:prstClr val="white">
                  <a:tint val="75000"/>
                </a:prst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19"/>
            <a:ext cx="7787364" cy="4854461"/>
          </a:xfrm>
          <a:prstGeom prst="rect">
            <a:avLst/>
          </a:prstGeom>
          <a:solidFill>
            <a:schemeClr val="bg2">
              <a:lumMod val="60000"/>
              <a:lumOff val="40000"/>
            </a:schemeClr>
          </a:solidFill>
          <a:ln>
            <a:noFill/>
          </a:ln>
        </p:spPr>
      </p:pic>
    </p:spTree>
    <p:extLst>
      <p:ext uri="{BB962C8B-B14F-4D97-AF65-F5344CB8AC3E}">
        <p14:creationId xmlns:p14="http://schemas.microsoft.com/office/powerpoint/2010/main" val="1971648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Allergi</a:t>
            </a:r>
            <a:endParaRPr lang="da-DK" dirty="0"/>
          </a:p>
        </p:txBody>
      </p:sp>
      <p:sp>
        <p:nvSpPr>
          <p:cNvPr id="3" name="Pladsholder til indhold 2"/>
          <p:cNvSpPr>
            <a:spLocks noGrp="1"/>
          </p:cNvSpPr>
          <p:nvPr>
            <p:ph idx="1"/>
          </p:nvPr>
        </p:nvSpPr>
        <p:spPr>
          <a:xfrm>
            <a:off x="457200" y="1600229"/>
            <a:ext cx="4186808" cy="4525963"/>
          </a:xfrm>
        </p:spPr>
        <p:txBody>
          <a:bodyPr/>
          <a:lstStyle/>
          <a:p>
            <a:r>
              <a:rPr lang="da-DK" dirty="0" smtClean="0"/>
              <a:t>ikke én enkelt sygdom</a:t>
            </a:r>
          </a:p>
          <a:p>
            <a:r>
              <a:rPr lang="da-DK" dirty="0" smtClean="0"/>
              <a:t>måde at reagere på</a:t>
            </a:r>
          </a:p>
          <a:p>
            <a:pPr lvl="1"/>
            <a:r>
              <a:rPr lang="da-DK" dirty="0" smtClean="0"/>
              <a:t>i huden</a:t>
            </a:r>
          </a:p>
          <a:p>
            <a:pPr lvl="1"/>
            <a:r>
              <a:rPr lang="da-DK" dirty="0" smtClean="0"/>
              <a:t>i næse</a:t>
            </a:r>
          </a:p>
          <a:p>
            <a:pPr lvl="1"/>
            <a:r>
              <a:rPr lang="da-DK" dirty="0" smtClean="0"/>
              <a:t>i øjne</a:t>
            </a:r>
          </a:p>
          <a:p>
            <a:pPr lvl="1"/>
            <a:r>
              <a:rPr lang="da-DK" dirty="0" smtClean="0"/>
              <a:t>i lunger</a:t>
            </a:r>
          </a:p>
          <a:p>
            <a:pPr lvl="1"/>
            <a:r>
              <a:rPr lang="da-DK" dirty="0" smtClean="0"/>
              <a:t>i mave</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29</a:t>
            </a:fld>
            <a:endParaRPr lang="da-DK" dirty="0">
              <a:solidFill>
                <a:prstClr val="white">
                  <a:tint val="75000"/>
                </a:prstClr>
              </a:solidFill>
            </a:endParaRPr>
          </a:p>
        </p:txBody>
      </p:sp>
      <p:pic>
        <p:nvPicPr>
          <p:cNvPr id="7" name="Billede 6"/>
          <p:cNvPicPr>
            <a:picLocks noChangeAspect="1"/>
          </p:cNvPicPr>
          <p:nvPr/>
        </p:nvPicPr>
        <p:blipFill>
          <a:blip r:embed="rId2" cstate="print"/>
          <a:stretch>
            <a:fillRect/>
          </a:stretch>
        </p:blipFill>
        <p:spPr>
          <a:xfrm>
            <a:off x="4644008" y="3119546"/>
            <a:ext cx="3722299" cy="2648631"/>
          </a:xfrm>
          <a:prstGeom prst="rect">
            <a:avLst/>
          </a:prstGeom>
        </p:spPr>
      </p:pic>
    </p:spTree>
    <p:extLst>
      <p:ext uri="{BB962C8B-B14F-4D97-AF65-F5344CB8AC3E}">
        <p14:creationId xmlns:p14="http://schemas.microsoft.com/office/powerpoint/2010/main" val="1082786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Arbejdsmiljøroadshow</a:t>
            </a:r>
            <a:r>
              <a:rPr lang="da-DK" dirty="0" smtClean="0"/>
              <a:t> 2014</a:t>
            </a:r>
            <a:endParaRPr lang="da-DK" dirty="0"/>
          </a:p>
        </p:txBody>
      </p:sp>
      <p:sp>
        <p:nvSpPr>
          <p:cNvPr id="3" name="Content Placeholder 2"/>
          <p:cNvSpPr>
            <a:spLocks noGrp="1"/>
          </p:cNvSpPr>
          <p:nvPr>
            <p:ph idx="1"/>
          </p:nvPr>
        </p:nvSpPr>
        <p:spPr/>
        <p:txBody>
          <a:bodyPr>
            <a:normAutofit/>
          </a:bodyPr>
          <a:lstStyle/>
          <a:p>
            <a:pPr>
              <a:tabLst>
                <a:tab pos="1879600" algn="l"/>
                <a:tab pos="2151063" algn="l"/>
              </a:tabLst>
            </a:pPr>
            <a:r>
              <a:rPr lang="da-DK" dirty="0" smtClean="0"/>
              <a:t>Program for dagen:</a:t>
            </a:r>
          </a:p>
          <a:p>
            <a:pPr>
              <a:tabLst>
                <a:tab pos="1879600" algn="l"/>
                <a:tab pos="2151063" algn="l"/>
              </a:tabLst>
            </a:pPr>
            <a:r>
              <a:rPr lang="da-DK" dirty="0" smtClean="0"/>
              <a:t>Kl. 12.30	:	Præsentation af programmet</a:t>
            </a:r>
          </a:p>
          <a:p>
            <a:pPr marL="227013" lvl="4" indent="-227013">
              <a:buNone/>
              <a:tabLst>
                <a:tab pos="1879600" algn="l"/>
                <a:tab pos="2151063" algn="l"/>
              </a:tabLst>
            </a:pPr>
            <a:r>
              <a:rPr lang="da-DK" sz="1800" dirty="0" smtClean="0"/>
              <a:t>   			Lars Andersen, Lederne</a:t>
            </a:r>
          </a:p>
          <a:p>
            <a:pPr>
              <a:tabLst>
                <a:tab pos="1879600" algn="l"/>
                <a:tab pos="2151063" algn="l"/>
              </a:tabLst>
            </a:pPr>
            <a:r>
              <a:rPr lang="da-DK" dirty="0" smtClean="0"/>
              <a:t>Kl. 12.40	: 	Status på arbejdsmiljø i industrien</a:t>
            </a:r>
          </a:p>
          <a:p>
            <a:pPr marL="268288" lvl="4" indent="-227013">
              <a:buNone/>
              <a:tabLst>
                <a:tab pos="1879600" algn="l"/>
                <a:tab pos="2151063" algn="l"/>
              </a:tabLst>
            </a:pPr>
            <a:r>
              <a:rPr lang="da-DK" sz="1800" dirty="0" smtClean="0"/>
              <a:t>   			Michael Jørgensen, CO Industri</a:t>
            </a:r>
          </a:p>
          <a:p>
            <a:pPr>
              <a:tabLst>
                <a:tab pos="1879600" algn="l"/>
                <a:tab pos="2151063" algn="l"/>
              </a:tabLst>
            </a:pPr>
            <a:r>
              <a:rPr lang="da-DK" dirty="0" smtClean="0"/>
              <a:t>Kl. 13.00	: 	Forandringer og arbejdsmiljø</a:t>
            </a:r>
          </a:p>
          <a:p>
            <a:pPr>
              <a:buNone/>
              <a:tabLst>
                <a:tab pos="1879600" algn="l"/>
                <a:tab pos="2151063" algn="l"/>
              </a:tabLst>
            </a:pPr>
            <a:r>
              <a:rPr lang="da-DK" sz="1800" dirty="0" smtClean="0"/>
              <a:t>			Lars Andersen, Lederne</a:t>
            </a:r>
          </a:p>
          <a:p>
            <a:pPr>
              <a:tabLst>
                <a:tab pos="1879600" algn="l"/>
                <a:tab pos="2151063" algn="l"/>
              </a:tabLst>
            </a:pPr>
            <a:r>
              <a:rPr lang="da-DK" dirty="0" smtClean="0"/>
              <a:t>Kl. 13.30	:	Pause</a:t>
            </a:r>
          </a:p>
          <a:p>
            <a:pPr lvl="4">
              <a:buNone/>
            </a:pPr>
            <a:endParaRPr lang="da-DK" dirty="0" smtClean="0"/>
          </a:p>
        </p:txBody>
      </p:sp>
      <p:sp>
        <p:nvSpPr>
          <p:cNvPr id="4" name="Date Placeholder 3"/>
          <p:cNvSpPr>
            <a:spLocks noGrp="1"/>
          </p:cNvSpPr>
          <p:nvPr>
            <p:ph type="dt" sz="half" idx="10"/>
          </p:nvPr>
        </p:nvSpPr>
        <p:spPr/>
        <p:txBody>
          <a:bodyPr/>
          <a:lstStyle/>
          <a:p>
            <a:fld id="{6AAB6218-DE1E-410C-B232-EE4A74F953B6}" type="datetime1">
              <a:rPr lang="da-DK" smtClean="0"/>
              <a:pPr/>
              <a:t>30-01-2014</a:t>
            </a:fld>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3</a:t>
            </a:fld>
            <a:endParaRPr lang="da-DK" dirty="0"/>
          </a:p>
        </p:txBody>
      </p:sp>
      <p:sp>
        <p:nvSpPr>
          <p:cNvPr id="6" name="Footer Placeholder 5"/>
          <p:cNvSpPr>
            <a:spLocks noGrp="1"/>
          </p:cNvSpPr>
          <p:nvPr>
            <p:ph type="ftr" sz="quarter" idx="11"/>
          </p:nvPr>
        </p:nvSpPr>
        <p:spPr/>
        <p:txBody>
          <a:bodyPr/>
          <a:lstStyle/>
          <a:p>
            <a:r>
              <a:rPr lang="da-DK" dirty="0" err="1" smtClean="0"/>
              <a:t>Arbejdsmiljøroadshow</a:t>
            </a:r>
            <a:r>
              <a:rPr lang="da-DK" dirty="0" smtClean="0"/>
              <a:t> 2014</a:t>
            </a:r>
            <a:endParaRPr lang="da-DK"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får eksem og hudallergi?</a:t>
            </a:r>
            <a:endParaRPr lang="da-DK" dirty="0"/>
          </a:p>
        </p:txBody>
      </p:sp>
      <p:sp>
        <p:nvSpPr>
          <p:cNvPr id="3" name="Pladsholder til indhold 2"/>
          <p:cNvSpPr>
            <a:spLocks noGrp="1"/>
          </p:cNvSpPr>
          <p:nvPr>
            <p:ph idx="1"/>
          </p:nvPr>
        </p:nvSpPr>
        <p:spPr>
          <a:xfrm>
            <a:off x="439688" y="1182284"/>
            <a:ext cx="8229600" cy="3052907"/>
          </a:xfrm>
        </p:spPr>
        <p:txBody>
          <a:bodyPr>
            <a:normAutofit fontScale="92500" lnSpcReduction="20000"/>
          </a:bodyPr>
          <a:lstStyle/>
          <a:p>
            <a:pPr marL="0" indent="0">
              <a:buNone/>
            </a:pPr>
            <a:r>
              <a:rPr lang="da-DK" dirty="0" smtClean="0"/>
              <a:t>Umuligt at sige noget om. Nogle reagere prompte overfor påvirkninger, andre efter en periode (timer/dage/uger/måneder/år) og andre igen – aldrig.</a:t>
            </a:r>
          </a:p>
          <a:p>
            <a:pPr marL="0" indent="0">
              <a:buNone/>
            </a:pPr>
            <a:r>
              <a:rPr lang="da-DK" dirty="0" smtClean="0"/>
              <a:t>Hyppighed hvormed kontakt sker med det allergifremkaldende stof sker, kan have betydning.</a:t>
            </a:r>
          </a:p>
          <a:p>
            <a:pPr marL="0" indent="0">
              <a:buNone/>
            </a:pPr>
            <a:r>
              <a:rPr lang="da-DK" dirty="0" smtClean="0"/>
              <a:t>Nogle er født med tendens til eksem</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30</a:t>
            </a:fld>
            <a:endParaRPr lang="da-DK" dirty="0">
              <a:solidFill>
                <a:prstClr val="white">
                  <a:tint val="75000"/>
                </a:prstClr>
              </a:solidFill>
            </a:endParaRPr>
          </a:p>
        </p:txBody>
      </p:sp>
      <p:pic>
        <p:nvPicPr>
          <p:cNvPr id="7" name="Billede 6"/>
          <p:cNvPicPr>
            <a:picLocks noChangeAspect="1"/>
          </p:cNvPicPr>
          <p:nvPr/>
        </p:nvPicPr>
        <p:blipFill>
          <a:blip r:embed="rId2" cstate="print"/>
          <a:stretch>
            <a:fillRect/>
          </a:stretch>
        </p:blipFill>
        <p:spPr>
          <a:xfrm>
            <a:off x="1407495" y="4021483"/>
            <a:ext cx="6212505" cy="2334896"/>
          </a:xfrm>
          <a:prstGeom prst="rect">
            <a:avLst/>
          </a:prstGeom>
        </p:spPr>
      </p:pic>
    </p:spTree>
    <p:extLst>
      <p:ext uri="{BB962C8B-B14F-4D97-AF65-F5344CB8AC3E}">
        <p14:creationId xmlns:p14="http://schemas.microsoft.com/office/powerpoint/2010/main" val="2540349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44500" y="260648"/>
            <a:ext cx="8229600" cy="3888432"/>
          </a:xfrm>
        </p:spPr>
        <p:txBody>
          <a:bodyPr>
            <a:normAutofit fontScale="77500" lnSpcReduction="20000"/>
          </a:bodyPr>
          <a:lstStyle/>
          <a:p>
            <a:pPr marL="0" indent="0">
              <a:buNone/>
            </a:pPr>
            <a:r>
              <a:rPr lang="da-DK" dirty="0" smtClean="0"/>
              <a:t>Yngre (&lt; 35 år) får i særlig grad eksem</a:t>
            </a:r>
          </a:p>
          <a:p>
            <a:pPr marL="0" indent="0">
              <a:buNone/>
            </a:pPr>
            <a:r>
              <a:rPr lang="da-DK" dirty="0" smtClean="0"/>
              <a:t>Kvinder dobbelt så ofte som mænd</a:t>
            </a:r>
          </a:p>
          <a:p>
            <a:pPr marL="0" indent="0">
              <a:buNone/>
            </a:pPr>
            <a:r>
              <a:rPr lang="da-DK" dirty="0" smtClean="0"/>
              <a:t>Beskæftigede inden for følgende erhverv inden for industrien er mere udsatte for at udvikle eksem og hudallergi end andre:</a:t>
            </a:r>
          </a:p>
          <a:p>
            <a:pPr lvl="1"/>
            <a:r>
              <a:rPr lang="da-DK" dirty="0" smtClean="0"/>
              <a:t>bagere</a:t>
            </a:r>
          </a:p>
          <a:p>
            <a:pPr lvl="1"/>
            <a:r>
              <a:rPr lang="da-DK" dirty="0" smtClean="0"/>
              <a:t>fiskeindustri</a:t>
            </a:r>
          </a:p>
          <a:p>
            <a:pPr lvl="1"/>
            <a:r>
              <a:rPr lang="da-DK" dirty="0" smtClean="0"/>
              <a:t>mekanikere</a:t>
            </a:r>
          </a:p>
          <a:p>
            <a:pPr lvl="1"/>
            <a:r>
              <a:rPr lang="da-DK" dirty="0" smtClean="0"/>
              <a:t>metal- og maskinarbejdere</a:t>
            </a:r>
          </a:p>
          <a:p>
            <a:pPr lvl="1"/>
            <a:r>
              <a:rPr lang="da-DK" dirty="0" smtClean="0"/>
              <a:t>låsesmede</a:t>
            </a:r>
          </a:p>
          <a:p>
            <a:pPr lvl="1"/>
            <a:r>
              <a:rPr lang="da-DK" dirty="0" smtClean="0"/>
              <a:t>laboratorie- og procesindustri</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31</a:t>
            </a:fld>
            <a:endParaRPr lang="da-DK" dirty="0">
              <a:solidFill>
                <a:prstClr val="white">
                  <a:tint val="75000"/>
                </a:prstClr>
              </a:solidFill>
            </a:endParaRPr>
          </a:p>
        </p:txBody>
      </p:sp>
      <p:pic>
        <p:nvPicPr>
          <p:cNvPr id="2" name="Billede 1"/>
          <p:cNvPicPr>
            <a:picLocks noChangeAspect="1"/>
          </p:cNvPicPr>
          <p:nvPr/>
        </p:nvPicPr>
        <p:blipFill>
          <a:blip r:embed="rId2" cstate="print"/>
          <a:stretch>
            <a:fillRect/>
          </a:stretch>
        </p:blipFill>
        <p:spPr>
          <a:xfrm>
            <a:off x="1115615" y="3789040"/>
            <a:ext cx="6452253" cy="2448271"/>
          </a:xfrm>
          <a:prstGeom prst="rect">
            <a:avLst/>
          </a:prstGeom>
        </p:spPr>
      </p:pic>
    </p:spTree>
    <p:extLst>
      <p:ext uri="{BB962C8B-B14F-4D97-AF65-F5344CB8AC3E}">
        <p14:creationId xmlns:p14="http://schemas.microsoft.com/office/powerpoint/2010/main" val="1746992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Hyppige årsager</a:t>
            </a:r>
            <a:endParaRPr lang="da-DK" dirty="0"/>
          </a:p>
        </p:txBody>
      </p:sp>
      <p:sp>
        <p:nvSpPr>
          <p:cNvPr id="3" name="Pladsholder til indhold 2"/>
          <p:cNvSpPr>
            <a:spLocks noGrp="1"/>
          </p:cNvSpPr>
          <p:nvPr>
            <p:ph idx="1"/>
          </p:nvPr>
        </p:nvSpPr>
        <p:spPr/>
        <p:txBody>
          <a:bodyPr/>
          <a:lstStyle/>
          <a:p>
            <a:pPr marL="0" indent="0">
              <a:buNone/>
            </a:pPr>
            <a:endParaRPr lang="da-DK" dirty="0" smtClean="0"/>
          </a:p>
          <a:p>
            <a:pPr marL="0" indent="0" algn="ctr">
              <a:buNone/>
            </a:pPr>
            <a:r>
              <a:rPr lang="da-DK" dirty="0" smtClean="0"/>
              <a:t> Konserveringsmidler</a:t>
            </a:r>
          </a:p>
          <a:p>
            <a:pPr marL="114142" indent="0">
              <a:buNone/>
            </a:pPr>
            <a:endParaRPr lang="da-DK" dirty="0" smtClean="0"/>
          </a:p>
          <a:p>
            <a:pPr marL="114142" indent="0">
              <a:buNone/>
            </a:pPr>
            <a:r>
              <a:rPr lang="da-DK" dirty="0" smtClean="0"/>
              <a:t>Ingen komplet liste over konserveringsmidler. De mest effektive er som oftest også de som oftest er årsag til allergiske reaktioner</a:t>
            </a:r>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32</a:t>
            </a:fld>
            <a:endParaRPr lang="da-DK" dirty="0">
              <a:solidFill>
                <a:prstClr val="white">
                  <a:tint val="75000"/>
                </a:prstClr>
              </a:solidFill>
            </a:endParaRPr>
          </a:p>
        </p:txBody>
      </p:sp>
    </p:spTree>
    <p:extLst>
      <p:ext uri="{BB962C8B-B14F-4D97-AF65-F5344CB8AC3E}">
        <p14:creationId xmlns:p14="http://schemas.microsoft.com/office/powerpoint/2010/main" val="3366751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92697"/>
            <a:ext cx="4978896" cy="5433496"/>
          </a:xfrm>
        </p:spPr>
        <p:txBody>
          <a:bodyPr>
            <a:normAutofit fontScale="92500" lnSpcReduction="20000"/>
          </a:bodyPr>
          <a:lstStyle/>
          <a:p>
            <a:pPr marL="0" indent="0">
              <a:buNone/>
            </a:pPr>
            <a:r>
              <a:rPr lang="da-DK" sz="3800" dirty="0" smtClean="0"/>
              <a:t>Metaller:</a:t>
            </a:r>
          </a:p>
          <a:p>
            <a:pPr lvl="2"/>
            <a:r>
              <a:rPr lang="da-DK" sz="2800" dirty="0" smtClean="0"/>
              <a:t>Nikkel</a:t>
            </a:r>
          </a:p>
          <a:p>
            <a:pPr lvl="2"/>
            <a:r>
              <a:rPr lang="da-DK" sz="2800" dirty="0" smtClean="0"/>
              <a:t>Krom</a:t>
            </a:r>
          </a:p>
          <a:p>
            <a:pPr lvl="2"/>
            <a:r>
              <a:rPr lang="da-DK" sz="2800" dirty="0" smtClean="0"/>
              <a:t>Kobolt</a:t>
            </a:r>
          </a:p>
          <a:p>
            <a:pPr lvl="2"/>
            <a:r>
              <a:rPr lang="da-DK" sz="2800" dirty="0" smtClean="0"/>
              <a:t>Palladium</a:t>
            </a:r>
          </a:p>
          <a:p>
            <a:pPr marL="114142" indent="0">
              <a:buNone/>
            </a:pPr>
            <a:r>
              <a:rPr lang="da-DK" sz="2800" dirty="0" smtClean="0"/>
              <a:t>Legeringer i emner der bearbejdes, så der frigives og opløses metal til køle-smøremidler hvilket kan betyde allergiske reaktioner.</a:t>
            </a:r>
          </a:p>
          <a:p>
            <a:pPr marL="114142" indent="0">
              <a:buNone/>
            </a:pPr>
            <a:r>
              <a:rPr lang="da-DK" sz="2800" dirty="0" smtClean="0"/>
              <a:t>Ligeledes kan metaller som anvendes katalysatorer, fornikling og forkromning, samt fremstilling af elektronik og medicinsk udstyr betyde reaktioner.</a:t>
            </a:r>
            <a:endParaRPr lang="da-DK" sz="2800"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33</a:t>
            </a:fld>
            <a:endParaRPr lang="da-DK" dirty="0">
              <a:solidFill>
                <a:prstClr val="white">
                  <a:tint val="75000"/>
                </a:prstClr>
              </a:solidFill>
            </a:endParaRPr>
          </a:p>
        </p:txBody>
      </p:sp>
      <p:pic>
        <p:nvPicPr>
          <p:cNvPr id="2" name="Billede 1"/>
          <p:cNvPicPr>
            <a:picLocks noChangeAspect="1"/>
          </p:cNvPicPr>
          <p:nvPr/>
        </p:nvPicPr>
        <p:blipFill>
          <a:blip r:embed="rId2" cstate="print"/>
          <a:stretch>
            <a:fillRect/>
          </a:stretch>
        </p:blipFill>
        <p:spPr>
          <a:xfrm>
            <a:off x="5436096" y="587630"/>
            <a:ext cx="3505968" cy="5538563"/>
          </a:xfrm>
          <a:prstGeom prst="rect">
            <a:avLst/>
          </a:prstGeom>
        </p:spPr>
      </p:pic>
    </p:spTree>
    <p:extLst>
      <p:ext uri="{BB962C8B-B14F-4D97-AF65-F5344CB8AC3E}">
        <p14:creationId xmlns:p14="http://schemas.microsoft.com/office/powerpoint/2010/main" val="1380229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980727"/>
            <a:ext cx="4546848" cy="5145465"/>
          </a:xfrm>
        </p:spPr>
        <p:txBody>
          <a:bodyPr>
            <a:normAutofit fontScale="92500" lnSpcReduction="20000"/>
          </a:bodyPr>
          <a:lstStyle/>
          <a:p>
            <a:pPr marL="0" indent="0">
              <a:buNone/>
            </a:pPr>
            <a:r>
              <a:rPr lang="da-DK" dirty="0" smtClean="0"/>
              <a:t>Parfume:</a:t>
            </a:r>
          </a:p>
          <a:p>
            <a:pPr marL="856650" lvl="1" indent="-457200"/>
            <a:r>
              <a:rPr lang="da-DK" dirty="0" smtClean="0"/>
              <a:t>blanding af duftstoffer  (+1.000) 10-100 i én</a:t>
            </a:r>
          </a:p>
          <a:p>
            <a:pPr marL="856650" lvl="1" indent="-457200"/>
            <a:r>
              <a:rPr lang="da-DK" dirty="0" smtClean="0"/>
              <a:t>26 er deklarationspligtige</a:t>
            </a:r>
          </a:p>
          <a:p>
            <a:pPr marL="856650" lvl="1" indent="-457200"/>
            <a:r>
              <a:rPr lang="da-DK" dirty="0" smtClean="0"/>
              <a:t>EU-liste fra 2012 indeholder +100 =&gt; allergi</a:t>
            </a:r>
          </a:p>
          <a:p>
            <a:pPr marL="0" indent="0">
              <a:buNone/>
            </a:pPr>
            <a:r>
              <a:rPr lang="da-DK" dirty="0" smtClean="0"/>
              <a:t>Mange duftstoffer er ikke undersøgt for evt. allergifremkaldende effekt.</a:t>
            </a:r>
          </a:p>
          <a:p>
            <a:pPr marL="0" indent="0">
              <a:buNone/>
            </a:pPr>
            <a:r>
              <a:rPr lang="da-DK" dirty="0" smtClean="0"/>
              <a:t>Unødvendig ingrediens og bør derfor undgås i produkter på </a:t>
            </a:r>
            <a:r>
              <a:rPr lang="da-DK" dirty="0" err="1" smtClean="0"/>
              <a:t>arbejdspaldsen</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34</a:t>
            </a:fld>
            <a:endParaRPr lang="da-DK" dirty="0">
              <a:solidFill>
                <a:prstClr val="white">
                  <a:tint val="75000"/>
                </a:prstClr>
              </a:solidFill>
            </a:endParaRPr>
          </a:p>
        </p:txBody>
      </p:sp>
      <p:pic>
        <p:nvPicPr>
          <p:cNvPr id="2" name="Billede 1"/>
          <p:cNvPicPr>
            <a:picLocks noChangeAspect="1"/>
          </p:cNvPicPr>
          <p:nvPr/>
        </p:nvPicPr>
        <p:blipFill>
          <a:blip r:embed="rId3" cstate="print"/>
          <a:stretch>
            <a:fillRect/>
          </a:stretch>
        </p:blipFill>
        <p:spPr>
          <a:xfrm>
            <a:off x="5148064" y="1501904"/>
            <a:ext cx="3658402" cy="4103110"/>
          </a:xfrm>
          <a:prstGeom prst="rect">
            <a:avLst/>
          </a:prstGeom>
        </p:spPr>
      </p:pic>
    </p:spTree>
    <p:extLst>
      <p:ext uri="{BB962C8B-B14F-4D97-AF65-F5344CB8AC3E}">
        <p14:creationId xmlns:p14="http://schemas.microsoft.com/office/powerpoint/2010/main" val="3739225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836713"/>
            <a:ext cx="8229600" cy="5289480"/>
          </a:xfrm>
        </p:spPr>
        <p:txBody>
          <a:bodyPr/>
          <a:lstStyle/>
          <a:p>
            <a:pPr marL="0" indent="0">
              <a:buNone/>
            </a:pPr>
            <a:r>
              <a:rPr lang="da-DK" dirty="0" smtClean="0"/>
              <a:t>Andre stoffer</a:t>
            </a:r>
          </a:p>
          <a:p>
            <a:pPr lvl="1"/>
            <a:r>
              <a:rPr lang="da-DK" dirty="0" smtClean="0"/>
              <a:t>epoxy</a:t>
            </a:r>
          </a:p>
          <a:p>
            <a:pPr lvl="1"/>
            <a:r>
              <a:rPr lang="da-DK" dirty="0" err="1" smtClean="0"/>
              <a:t>acrylater</a:t>
            </a:r>
            <a:endParaRPr lang="da-DK" dirty="0" smtClean="0"/>
          </a:p>
          <a:p>
            <a:pPr lvl="1"/>
            <a:r>
              <a:rPr lang="da-DK" dirty="0" smtClean="0"/>
              <a:t>isocyanater</a:t>
            </a:r>
          </a:p>
          <a:p>
            <a:pPr marL="57065" indent="0">
              <a:buNone/>
            </a:pPr>
            <a:endParaRPr lang="da-DK" dirty="0" smtClean="0"/>
          </a:p>
          <a:p>
            <a:pPr marL="57065" indent="0">
              <a:buNone/>
            </a:pPr>
            <a:r>
              <a:rPr lang="da-DK" dirty="0" smtClean="0"/>
              <a:t>Arbejde med disse er omfattet af Arbejdsmiljøloven og kræver særlige personlige værnemidler, sikkerhedsforanstaltninger og uddannelse.</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35</a:t>
            </a:fld>
            <a:endParaRPr lang="da-DK" dirty="0">
              <a:solidFill>
                <a:prstClr val="white">
                  <a:tint val="75000"/>
                </a:prstClr>
              </a:solidFill>
            </a:endParaRPr>
          </a:p>
        </p:txBody>
      </p:sp>
    </p:spTree>
    <p:extLst>
      <p:ext uri="{BB962C8B-B14F-4D97-AF65-F5344CB8AC3E}">
        <p14:creationId xmlns:p14="http://schemas.microsoft.com/office/powerpoint/2010/main" val="2775872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20689"/>
            <a:ext cx="8229600" cy="5505504"/>
          </a:xfrm>
        </p:spPr>
        <p:txBody>
          <a:bodyPr>
            <a:normAutofit lnSpcReduction="10000"/>
          </a:bodyPr>
          <a:lstStyle/>
          <a:p>
            <a:pPr marL="0" indent="0">
              <a:buNone/>
            </a:pPr>
            <a:r>
              <a:rPr lang="da-DK" dirty="0" smtClean="0"/>
              <a:t>Handsker:</a:t>
            </a:r>
          </a:p>
          <a:p>
            <a:pPr lvl="1"/>
            <a:r>
              <a:rPr lang="da-DK" dirty="0" smtClean="0"/>
              <a:t>Gummihandsker</a:t>
            </a:r>
          </a:p>
          <a:p>
            <a:pPr marL="456515" lvl="1" indent="0">
              <a:buNone/>
            </a:pPr>
            <a:r>
              <a:rPr lang="da-DK" dirty="0" smtClean="0"/>
              <a:t>Gummihandsker tilsættes under produktionen en række kemikalier for at de kan få den ønskede elasticitet og holdbarhed.</a:t>
            </a:r>
          </a:p>
          <a:p>
            <a:pPr marL="456515" lvl="1" indent="0">
              <a:buNone/>
            </a:pPr>
            <a:r>
              <a:rPr lang="da-DK" dirty="0" smtClean="0"/>
              <a:t>Både handsker af naturgummi (latex) og syntetisk gummi (fx </a:t>
            </a:r>
            <a:r>
              <a:rPr lang="da-DK" dirty="0" err="1" smtClean="0"/>
              <a:t>nitril</a:t>
            </a:r>
            <a:r>
              <a:rPr lang="da-DK" dirty="0" smtClean="0"/>
              <a:t>) tilsættes kemikalier. </a:t>
            </a:r>
          </a:p>
          <a:p>
            <a:pPr marL="456515" lvl="1" indent="0">
              <a:buNone/>
            </a:pPr>
            <a:r>
              <a:rPr lang="da-DK" dirty="0" smtClean="0"/>
              <a:t>Pudrede handsker øger risikoen for allergi.</a:t>
            </a:r>
          </a:p>
          <a:p>
            <a:pPr lvl="1"/>
            <a:r>
              <a:rPr lang="da-DK" dirty="0" smtClean="0"/>
              <a:t>Læderhandsker</a:t>
            </a:r>
          </a:p>
          <a:p>
            <a:pPr marL="456515" lvl="1" indent="0">
              <a:buNone/>
            </a:pPr>
            <a:r>
              <a:rPr lang="da-DK" dirty="0" smtClean="0"/>
              <a:t>Garveproces betyder risiko for kromallergi.</a:t>
            </a:r>
          </a:p>
          <a:p>
            <a:pPr marL="57065" indent="0">
              <a:buNone/>
            </a:pPr>
            <a:r>
              <a:rPr lang="da-DK" dirty="0" smtClean="0"/>
              <a:t>Langvarig eller hyppig brug =&gt; hudirritation</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36</a:t>
            </a:fld>
            <a:endParaRPr lang="da-DK" dirty="0">
              <a:solidFill>
                <a:prstClr val="white">
                  <a:tint val="75000"/>
                </a:prstClr>
              </a:solidFill>
            </a:endParaRPr>
          </a:p>
        </p:txBody>
      </p:sp>
    </p:spTree>
    <p:extLst>
      <p:ext uri="{BB962C8B-B14F-4D97-AF65-F5344CB8AC3E}">
        <p14:creationId xmlns:p14="http://schemas.microsoft.com/office/powerpoint/2010/main" val="3428138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20689"/>
            <a:ext cx="7859216" cy="5505504"/>
          </a:xfrm>
        </p:spPr>
        <p:txBody>
          <a:bodyPr/>
          <a:lstStyle/>
          <a:p>
            <a:pPr marL="0" indent="0">
              <a:buNone/>
            </a:pPr>
            <a:r>
              <a:rPr lang="da-DK" dirty="0" smtClean="0"/>
              <a:t>Våde hænder</a:t>
            </a:r>
          </a:p>
          <a:p>
            <a:pPr marL="0" indent="0">
              <a:buNone/>
            </a:pPr>
            <a:endParaRPr lang="da-DK" dirty="0"/>
          </a:p>
          <a:p>
            <a:pPr marL="0" indent="0">
              <a:buNone/>
            </a:pPr>
            <a:r>
              <a:rPr lang="da-DK" dirty="0" smtClean="0"/>
              <a:t>Hyppig håndvask</a:t>
            </a:r>
          </a:p>
          <a:p>
            <a:pPr marL="0" indent="0">
              <a:buNone/>
            </a:pPr>
            <a:endParaRPr lang="da-DK" dirty="0" smtClean="0"/>
          </a:p>
          <a:p>
            <a:pPr marL="0" indent="0">
              <a:buNone/>
            </a:pPr>
            <a:endParaRPr lang="da-DK" dirty="0"/>
          </a:p>
          <a:p>
            <a:pPr marL="0" indent="0">
              <a:buNone/>
            </a:pPr>
            <a:r>
              <a:rPr lang="da-DK" dirty="0" smtClean="0"/>
              <a:t>Langvarige (+2 timer / dag) eller hyppige udsættelse (+ 20 gange / dag), af hænder, for vand medfører en øget risiko for at udvikle eksem. </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37</a:t>
            </a:fld>
            <a:endParaRPr lang="da-DK" dirty="0">
              <a:solidFill>
                <a:prstClr val="white">
                  <a:tint val="75000"/>
                </a:prstClr>
              </a:solidFill>
            </a:endParaRPr>
          </a:p>
        </p:txBody>
      </p:sp>
      <p:pic>
        <p:nvPicPr>
          <p:cNvPr id="2" name="Billede 1"/>
          <p:cNvPicPr>
            <a:picLocks noChangeAspect="1"/>
          </p:cNvPicPr>
          <p:nvPr/>
        </p:nvPicPr>
        <p:blipFill>
          <a:blip r:embed="rId2" cstate="print"/>
          <a:stretch>
            <a:fillRect/>
          </a:stretch>
        </p:blipFill>
        <p:spPr>
          <a:xfrm>
            <a:off x="4860032" y="620689"/>
            <a:ext cx="3206100" cy="2664296"/>
          </a:xfrm>
          <a:prstGeom prst="rect">
            <a:avLst/>
          </a:prstGeom>
        </p:spPr>
      </p:pic>
    </p:spTree>
    <p:extLst>
      <p:ext uri="{BB962C8B-B14F-4D97-AF65-F5344CB8AC3E}">
        <p14:creationId xmlns:p14="http://schemas.microsoft.com/office/powerpoint/2010/main" val="1702266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340767"/>
            <a:ext cx="8229600" cy="4785425"/>
          </a:xfrm>
        </p:spPr>
        <p:txBody>
          <a:bodyPr/>
          <a:lstStyle/>
          <a:p>
            <a:pPr marL="0" indent="0">
              <a:buNone/>
            </a:pPr>
            <a:r>
              <a:rPr lang="da-DK" dirty="0" smtClean="0"/>
              <a:t>Arbejdssko</a:t>
            </a:r>
          </a:p>
          <a:p>
            <a:pPr marL="0" indent="0">
              <a:buNone/>
            </a:pPr>
            <a:endParaRPr lang="da-DK" dirty="0"/>
          </a:p>
          <a:p>
            <a:pPr marL="0" indent="0">
              <a:buNone/>
            </a:pPr>
            <a:r>
              <a:rPr lang="da-DK" dirty="0" smtClean="0"/>
              <a:t>Er som oftest fremstillet af kromgarvet læder, der kan medføre kromallergi.</a:t>
            </a:r>
          </a:p>
          <a:p>
            <a:pPr marL="0" indent="0">
              <a:buNone/>
            </a:pPr>
            <a:r>
              <a:rPr lang="da-DK" dirty="0" smtClean="0"/>
              <a:t>Metaldele på/i sko =&gt; metalallergi</a:t>
            </a:r>
          </a:p>
          <a:p>
            <a:pPr marL="0" indent="0">
              <a:buNone/>
            </a:pPr>
            <a:r>
              <a:rPr lang="da-DK" dirty="0" smtClean="0"/>
              <a:t>Limstoffer og gummidele =&gt; allergisk reaktion</a:t>
            </a:r>
          </a:p>
          <a:p>
            <a:pPr marL="0" indent="0">
              <a:buNone/>
            </a:pPr>
            <a:r>
              <a:rPr lang="da-DK" dirty="0" smtClean="0"/>
              <a:t>Fugtige fødder som følge af sved =&gt; irritation</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38</a:t>
            </a:fld>
            <a:endParaRPr lang="da-DK" dirty="0">
              <a:solidFill>
                <a:prstClr val="white">
                  <a:tint val="75000"/>
                </a:prstClr>
              </a:solidFill>
            </a:endParaRPr>
          </a:p>
        </p:txBody>
      </p:sp>
    </p:spTree>
    <p:extLst>
      <p:ext uri="{BB962C8B-B14F-4D97-AF65-F5344CB8AC3E}">
        <p14:creationId xmlns:p14="http://schemas.microsoft.com/office/powerpoint/2010/main" val="1345894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Forebyggelse</a:t>
            </a:r>
            <a:endParaRPr lang="da-DK" dirty="0"/>
          </a:p>
        </p:txBody>
      </p:sp>
      <p:sp>
        <p:nvSpPr>
          <p:cNvPr id="3" name="Pladsholder til indhold 2"/>
          <p:cNvSpPr>
            <a:spLocks noGrp="1"/>
          </p:cNvSpPr>
          <p:nvPr>
            <p:ph idx="1"/>
          </p:nvPr>
        </p:nvSpPr>
        <p:spPr>
          <a:xfrm>
            <a:off x="457200" y="1600229"/>
            <a:ext cx="3466728" cy="4525963"/>
          </a:xfrm>
        </p:spPr>
        <p:txBody>
          <a:bodyPr>
            <a:normAutofit fontScale="70000" lnSpcReduction="20000"/>
          </a:bodyPr>
          <a:lstStyle/>
          <a:p>
            <a:r>
              <a:rPr lang="da-DK" dirty="0" smtClean="0"/>
              <a:t>Minimer kontakt med risikostoffer</a:t>
            </a:r>
          </a:p>
          <a:p>
            <a:r>
              <a:rPr lang="da-DK" dirty="0" smtClean="0"/>
              <a:t>Udskift med materialer som ikke indeholder risikostoffer – hvis muligt (Substitution)</a:t>
            </a:r>
          </a:p>
          <a:p>
            <a:r>
              <a:rPr lang="da-DK" dirty="0" smtClean="0"/>
              <a:t>Brug personlige værnemidler</a:t>
            </a:r>
          </a:p>
          <a:p>
            <a:r>
              <a:rPr lang="da-DK" dirty="0" smtClean="0"/>
              <a:t>Kortlæg hvilke risikostoffer som findes/ anvendes på virksomheden</a:t>
            </a:r>
          </a:p>
          <a:p>
            <a:r>
              <a:rPr lang="da-DK" dirty="0" smtClean="0"/>
              <a:t>Understøt god praksis i forhold til hudpleje, håndhygiejne og sart hud.</a:t>
            </a:r>
          </a:p>
          <a:p>
            <a:endParaRPr lang="da-DK" dirty="0" smtClean="0"/>
          </a:p>
          <a:p>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39</a:t>
            </a:fld>
            <a:endParaRPr lang="da-DK" dirty="0">
              <a:solidFill>
                <a:prstClr val="white">
                  <a:tint val="75000"/>
                </a:prstClr>
              </a:solidFill>
            </a:endParaRPr>
          </a:p>
        </p:txBody>
      </p:sp>
      <p:pic>
        <p:nvPicPr>
          <p:cNvPr id="7" name="Billede 6"/>
          <p:cNvPicPr>
            <a:picLocks noChangeAspect="1"/>
          </p:cNvPicPr>
          <p:nvPr/>
        </p:nvPicPr>
        <p:blipFill>
          <a:blip r:embed="rId2" cstate="print"/>
          <a:stretch>
            <a:fillRect/>
          </a:stretch>
        </p:blipFill>
        <p:spPr>
          <a:xfrm>
            <a:off x="5102263" y="1250540"/>
            <a:ext cx="3508337" cy="4990745"/>
          </a:xfrm>
          <a:prstGeom prst="rect">
            <a:avLst/>
          </a:prstGeom>
        </p:spPr>
      </p:pic>
    </p:spTree>
    <p:extLst>
      <p:ext uri="{BB962C8B-B14F-4D97-AF65-F5344CB8AC3E}">
        <p14:creationId xmlns:p14="http://schemas.microsoft.com/office/powerpoint/2010/main" val="456841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Arbejdsmiljøroadshow</a:t>
            </a:r>
            <a:r>
              <a:rPr lang="da-DK" dirty="0" smtClean="0"/>
              <a:t> 2014</a:t>
            </a:r>
            <a:endParaRPr lang="da-DK" dirty="0"/>
          </a:p>
        </p:txBody>
      </p:sp>
      <p:sp>
        <p:nvSpPr>
          <p:cNvPr id="3" name="Content Placeholder 2"/>
          <p:cNvSpPr>
            <a:spLocks noGrp="1"/>
          </p:cNvSpPr>
          <p:nvPr>
            <p:ph idx="1"/>
          </p:nvPr>
        </p:nvSpPr>
        <p:spPr>
          <a:xfrm>
            <a:off x="457200" y="1600229"/>
            <a:ext cx="8229600" cy="4637083"/>
          </a:xfrm>
        </p:spPr>
        <p:txBody>
          <a:bodyPr>
            <a:normAutofit/>
          </a:bodyPr>
          <a:lstStyle/>
          <a:p>
            <a:pPr>
              <a:tabLst>
                <a:tab pos="1879600" algn="l"/>
                <a:tab pos="2151063" algn="l"/>
              </a:tabLst>
            </a:pPr>
            <a:r>
              <a:rPr lang="da-DK" dirty="0" smtClean="0"/>
              <a:t>Kl. </a:t>
            </a:r>
            <a:r>
              <a:rPr lang="da-DK" smtClean="0"/>
              <a:t>13.40</a:t>
            </a:r>
            <a:r>
              <a:rPr lang="da-DK" dirty="0" smtClean="0"/>
              <a:t>	:	Eksem og </a:t>
            </a:r>
            <a:r>
              <a:rPr lang="da-DK" dirty="0" err="1" smtClean="0"/>
              <a:t>hudallergi</a:t>
            </a:r>
            <a:endParaRPr lang="da-DK" dirty="0" smtClean="0"/>
          </a:p>
          <a:p>
            <a:pPr marL="227013" lvl="4" indent="-227013">
              <a:buNone/>
              <a:tabLst>
                <a:tab pos="1879600" algn="l"/>
                <a:tab pos="2151063" algn="l"/>
              </a:tabLst>
            </a:pPr>
            <a:r>
              <a:rPr lang="da-DK" sz="1800" dirty="0" smtClean="0"/>
              <a:t>			Michael Jørgensen, CO Industri</a:t>
            </a:r>
          </a:p>
          <a:p>
            <a:pPr>
              <a:tabLst>
                <a:tab pos="1879600" algn="l"/>
                <a:tab pos="2151063" algn="l"/>
              </a:tabLst>
            </a:pPr>
            <a:r>
              <a:rPr lang="da-DK" dirty="0" smtClean="0"/>
              <a:t>Kl. 14.10	:	Arbejdsmiljødrøftelse som 			strategisk værktøj			</a:t>
            </a:r>
            <a:r>
              <a:rPr lang="da-DK" sz="1800" dirty="0" smtClean="0"/>
              <a:t>		Niels Chr. Nielsen, DI – Metal- &amp; Maskinindustrien</a:t>
            </a:r>
          </a:p>
          <a:p>
            <a:pPr>
              <a:tabLst>
                <a:tab pos="1879600" algn="l"/>
                <a:tab pos="2151063" algn="l"/>
              </a:tabLst>
            </a:pPr>
            <a:r>
              <a:rPr lang="da-DK" dirty="0" smtClean="0"/>
              <a:t>Kl. 14.30	:	Arbejdsmiljøuddannelse og 			efteruddannelse </a:t>
            </a:r>
          </a:p>
          <a:p>
            <a:pPr>
              <a:buNone/>
              <a:tabLst>
                <a:tab pos="1879600" algn="l"/>
                <a:tab pos="2151063" algn="l"/>
              </a:tabLst>
            </a:pPr>
            <a:r>
              <a:rPr lang="da-DK" sz="1800" dirty="0" smtClean="0"/>
              <a:t>			Michael Jørgensen, CO Industri</a:t>
            </a:r>
          </a:p>
          <a:p>
            <a:pPr>
              <a:tabLst>
                <a:tab pos="1879600" algn="l"/>
                <a:tab pos="2151063" algn="l"/>
              </a:tabLst>
            </a:pPr>
            <a:r>
              <a:rPr lang="da-DK" dirty="0" smtClean="0"/>
              <a:t>Kl. 14.50	:	Afslutning</a:t>
            </a:r>
            <a:endParaRPr lang="da-DK" sz="1800" dirty="0" smtClean="0"/>
          </a:p>
          <a:p>
            <a:pPr lvl="4">
              <a:buNone/>
              <a:tabLst>
                <a:tab pos="1879600" algn="l"/>
                <a:tab pos="2151063" algn="l"/>
              </a:tabLst>
            </a:pPr>
            <a:r>
              <a:rPr lang="da-DK" dirty="0" smtClean="0"/>
              <a:t>			 </a:t>
            </a:r>
            <a:r>
              <a:rPr lang="da-DK" sz="1800" dirty="0" smtClean="0"/>
              <a:t>Michael Jørgensen, CO Industri</a:t>
            </a:r>
          </a:p>
          <a:p>
            <a:pPr>
              <a:tabLst>
                <a:tab pos="1879600" algn="l"/>
                <a:tab pos="2151063" algn="l"/>
              </a:tabLst>
            </a:pPr>
            <a:endParaRPr lang="da-DK" dirty="0"/>
          </a:p>
        </p:txBody>
      </p:sp>
      <p:sp>
        <p:nvSpPr>
          <p:cNvPr id="4" name="Date Placeholder 3"/>
          <p:cNvSpPr>
            <a:spLocks noGrp="1"/>
          </p:cNvSpPr>
          <p:nvPr>
            <p:ph type="dt" sz="half" idx="10"/>
          </p:nvPr>
        </p:nvSpPr>
        <p:spPr/>
        <p:txBody>
          <a:bodyPr/>
          <a:lstStyle/>
          <a:p>
            <a:fld id="{94204251-1939-4A11-A38A-0EDA2AF0AD45}" type="datetime1">
              <a:rPr lang="da-DK" smtClean="0"/>
              <a:pPr/>
              <a:t>30-01-2014</a:t>
            </a:fld>
            <a:endParaRPr lang="da-DK" dirty="0"/>
          </a:p>
        </p:txBody>
      </p:sp>
      <p:sp>
        <p:nvSpPr>
          <p:cNvPr id="5" name="Slide Number Placeholder 4"/>
          <p:cNvSpPr>
            <a:spLocks noGrp="1"/>
          </p:cNvSpPr>
          <p:nvPr>
            <p:ph type="sldNum" sz="quarter" idx="12"/>
          </p:nvPr>
        </p:nvSpPr>
        <p:spPr/>
        <p:txBody>
          <a:bodyPr/>
          <a:lstStyle/>
          <a:p>
            <a:fld id="{386E7BC1-28B4-453B-80A8-15BA207FD262}" type="slidenum">
              <a:rPr lang="da-DK" smtClean="0"/>
              <a:pPr/>
              <a:t>4</a:t>
            </a:fld>
            <a:endParaRPr lang="da-DK" dirty="0"/>
          </a:p>
        </p:txBody>
      </p:sp>
      <p:sp>
        <p:nvSpPr>
          <p:cNvPr id="6" name="Footer Placeholder 5"/>
          <p:cNvSpPr>
            <a:spLocks noGrp="1"/>
          </p:cNvSpPr>
          <p:nvPr>
            <p:ph type="ftr" sz="quarter" idx="11"/>
          </p:nvPr>
        </p:nvSpPr>
        <p:spPr/>
        <p:txBody>
          <a:bodyPr/>
          <a:lstStyle/>
          <a:p>
            <a:r>
              <a:rPr lang="da-DK" dirty="0" err="1" smtClean="0"/>
              <a:t>Arbejdsmiljøroadshow</a:t>
            </a:r>
            <a:r>
              <a:rPr lang="da-DK" dirty="0" smtClean="0"/>
              <a:t> 2014</a:t>
            </a:r>
            <a:endParaRPr lang="da-DK"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Når skaden er sket</a:t>
            </a:r>
            <a:endParaRPr lang="da-DK" dirty="0"/>
          </a:p>
        </p:txBody>
      </p:sp>
      <p:sp>
        <p:nvSpPr>
          <p:cNvPr id="3" name="Pladsholder til indhold 2"/>
          <p:cNvSpPr>
            <a:spLocks noGrp="1"/>
          </p:cNvSpPr>
          <p:nvPr>
            <p:ph idx="1"/>
          </p:nvPr>
        </p:nvSpPr>
        <p:spPr/>
        <p:txBody>
          <a:bodyPr>
            <a:normAutofit lnSpcReduction="10000"/>
          </a:bodyPr>
          <a:lstStyle/>
          <a:p>
            <a:r>
              <a:rPr lang="da-DK" dirty="0" smtClean="0"/>
              <a:t>Søg læge hvis der er mistanke om arbejdsbetinget eksem eller allergi</a:t>
            </a:r>
          </a:p>
          <a:p>
            <a:r>
              <a:rPr lang="da-DK" dirty="0" smtClean="0"/>
              <a:t>Find ud af årsag (hvis muligt) ved at beskrive arbejdet, opgaver og materialer man har været udsat for</a:t>
            </a:r>
          </a:p>
          <a:p>
            <a:r>
              <a:rPr lang="da-DK" dirty="0" smtClean="0"/>
              <a:t>Søg at ændre de forhold som har forårsaget lidelsen (efter udredning)</a:t>
            </a:r>
          </a:p>
          <a:p>
            <a:r>
              <a:rPr lang="da-DK" dirty="0" smtClean="0"/>
              <a:t>Omplacering eller jobskifte.</a:t>
            </a:r>
          </a:p>
          <a:p>
            <a:r>
              <a:rPr lang="da-DK" dirty="0" smtClean="0"/>
              <a:t>Anmeld til Arbejdsskadestyrelsen (lægen)</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40</a:t>
            </a:fld>
            <a:endParaRPr lang="da-DK" dirty="0">
              <a:solidFill>
                <a:prstClr val="white">
                  <a:tint val="75000"/>
                </a:prstClr>
              </a:solidFill>
            </a:endParaRPr>
          </a:p>
        </p:txBody>
      </p:sp>
    </p:spTree>
    <p:extLst>
      <p:ext uri="{BB962C8B-B14F-4D97-AF65-F5344CB8AC3E}">
        <p14:creationId xmlns:p14="http://schemas.microsoft.com/office/powerpoint/2010/main" val="24900969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www.videncenterforallergi.dk</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41</a:t>
            </a:fld>
            <a:endParaRPr lang="da-DK" dirty="0">
              <a:solidFill>
                <a:prstClr val="white">
                  <a:tint val="75000"/>
                </a:prstClr>
              </a:solidFill>
            </a:endParaRPr>
          </a:p>
        </p:txBody>
      </p:sp>
      <p:pic>
        <p:nvPicPr>
          <p:cNvPr id="1026" name="Picture 2" descr="Z:\Arbejdsmiljøudvalg\Road Show 2014\Arb Miljø som strategisk værktøj\Allergi.JPG"/>
          <p:cNvPicPr>
            <a:picLocks noGrp="1" noChangeAspect="1" noChangeArrowheads="1"/>
          </p:cNvPicPr>
          <p:nvPr>
            <p:ph idx="1"/>
          </p:nvPr>
        </p:nvPicPr>
        <p:blipFill>
          <a:blip r:embed="rId2" cstate="print"/>
          <a:srcRect/>
          <a:stretch>
            <a:fillRect/>
          </a:stretch>
        </p:blipFill>
        <p:spPr bwMode="auto">
          <a:xfrm>
            <a:off x="1187624" y="1412776"/>
            <a:ext cx="6840939" cy="4777267"/>
          </a:xfrm>
          <a:prstGeom prst="rect">
            <a:avLst/>
          </a:prstGeom>
          <a:noFill/>
        </p:spPr>
      </p:pic>
    </p:spTree>
    <p:extLst>
      <p:ext uri="{BB962C8B-B14F-4D97-AF65-F5344CB8AC3E}">
        <p14:creationId xmlns:p14="http://schemas.microsoft.com/office/powerpoint/2010/main" val="2490096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2760" y="1124744"/>
            <a:ext cx="8229600" cy="4525963"/>
          </a:xfrm>
        </p:spPr>
        <p:txBody>
          <a:bodyPr/>
          <a:lstStyle/>
          <a:p>
            <a:pPr marL="0" indent="0">
              <a:buNone/>
            </a:pPr>
            <a:r>
              <a:rPr lang="da-DK" dirty="0" smtClean="0"/>
              <a:t>Langt de fleste tilfælde af eksem eller hudallergi skyldes kontakt med kemiske produkter og kan derfor i vid udstrækning forebygges ved beskyttelse (brug af værnemidler) eller substitution</a:t>
            </a:r>
          </a:p>
          <a:p>
            <a:pPr marL="0" indent="0">
              <a:buNone/>
            </a:pPr>
            <a:r>
              <a:rPr lang="da-DK" dirty="0" smtClean="0"/>
              <a:t>Sund fornuft i omgang med stoffer og materialer er heller ikke at foragte.</a:t>
            </a:r>
          </a:p>
          <a:p>
            <a:pPr marL="0" indent="0">
              <a:buNone/>
            </a:pPr>
            <a:r>
              <a:rPr lang="da-DK" dirty="0" smtClean="0"/>
              <a:t>God arbejdslyst.</a:t>
            </a:r>
            <a:endParaRPr lang="da-DK" dirty="0"/>
          </a:p>
        </p:txBody>
      </p:sp>
      <p:sp>
        <p:nvSpPr>
          <p:cNvPr id="4" name="Pladsholder til dato 3"/>
          <p:cNvSpPr>
            <a:spLocks noGrp="1"/>
          </p:cNvSpPr>
          <p:nvPr>
            <p:ph type="dt" sz="half" idx="10"/>
          </p:nvPr>
        </p:nvSpPr>
        <p:spPr/>
        <p:txBody>
          <a:bodyPr/>
          <a:lstStyle/>
          <a:p>
            <a:fld id="{DA6043EA-E345-4199-A89C-F2AB89969778}"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42</a:t>
            </a:fld>
            <a:endParaRPr lang="da-DK" dirty="0">
              <a:solidFill>
                <a:prstClr val="white">
                  <a:tint val="75000"/>
                </a:prstClr>
              </a:solidFill>
            </a:endParaRPr>
          </a:p>
        </p:txBody>
      </p:sp>
    </p:spTree>
    <p:extLst>
      <p:ext uri="{BB962C8B-B14F-4D97-AF65-F5344CB8AC3E}">
        <p14:creationId xmlns:p14="http://schemas.microsoft.com/office/powerpoint/2010/main" val="1527045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43</a:t>
            </a:fld>
            <a:endParaRPr lang="da-DK" dirty="0">
              <a:solidFill>
                <a:prstClr val="white">
                  <a:tint val="75000"/>
                </a:prstClr>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1043608" y="1628800"/>
            <a:ext cx="3304671" cy="4525963"/>
          </a:xfrm>
          <a:prstGeom prst="rect">
            <a:avLst/>
          </a:prstGeom>
          <a:noFill/>
          <a:ln w="9525">
            <a:noFill/>
            <a:miter lim="800000"/>
            <a:headEnd/>
            <a:tailEnd/>
          </a:ln>
        </p:spPr>
      </p:pic>
      <p:sp>
        <p:nvSpPr>
          <p:cNvPr id="8" name="Rectangle 7"/>
          <p:cNvSpPr/>
          <p:nvPr/>
        </p:nvSpPr>
        <p:spPr>
          <a:xfrm>
            <a:off x="4716016" y="2348880"/>
            <a:ext cx="3816424" cy="2215991"/>
          </a:xfrm>
          <a:prstGeom prst="rect">
            <a:avLst/>
          </a:prstGeom>
        </p:spPr>
        <p:txBody>
          <a:bodyPr wrap="square">
            <a:spAutoFit/>
          </a:bodyPr>
          <a:lstStyle/>
          <a:p>
            <a:r>
              <a:rPr lang="da-DK" sz="2400" dirty="0" smtClean="0"/>
              <a:t>”</a:t>
            </a:r>
            <a:r>
              <a:rPr lang="da-DK" sz="2400" i="1" dirty="0" smtClean="0"/>
              <a:t>Hvordan virksomheder kan anvende den årlige arbejdsmiljødrøftelse</a:t>
            </a:r>
          </a:p>
          <a:p>
            <a:r>
              <a:rPr lang="da-DK" sz="2400" i="1" dirty="0" smtClean="0"/>
              <a:t>til at skabe strategier for arbejdsmiljøarbejdet</a:t>
            </a:r>
            <a:r>
              <a:rPr lang="da-DK" sz="2400" dirty="0" smtClean="0"/>
              <a:t>”</a:t>
            </a:r>
          </a:p>
          <a:p>
            <a:endParaRPr lang="da-DK"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b="1" dirty="0">
              <a:effectLst>
                <a:outerShdw blurRad="38100" dist="38100" dir="2700000" algn="tl">
                  <a:srgbClr val="000000">
                    <a:alpha val="43137"/>
                  </a:srgbClr>
                </a:outerShdw>
              </a:effectLst>
            </a:endParaRPr>
          </a:p>
        </p:txBody>
      </p:sp>
      <p:sp>
        <p:nvSpPr>
          <p:cNvPr id="3" name="Pladsholder til indhold 2"/>
          <p:cNvSpPr>
            <a:spLocks noGrp="1"/>
          </p:cNvSpPr>
          <p:nvPr>
            <p:ph idx="1"/>
          </p:nvPr>
        </p:nvSpPr>
        <p:spPr/>
        <p:txBody>
          <a:bodyPr>
            <a:normAutofit/>
          </a:bodyPr>
          <a:lstStyle/>
          <a:p>
            <a:pPr marL="720725" indent="-279400"/>
            <a:r>
              <a:rPr lang="da-DK" sz="2400" dirty="0" smtClean="0"/>
              <a:t>Den 1. oktober 2010 trådte et nyt krav i lovgivningen om organiseringen af arbejdsmiljøarbejdet i kraft. </a:t>
            </a:r>
          </a:p>
          <a:p>
            <a:pPr marL="720725" indent="-279400">
              <a:buNone/>
            </a:pPr>
            <a:endParaRPr lang="da-DK" sz="2400" dirty="0" smtClean="0"/>
          </a:p>
          <a:p>
            <a:pPr marL="720725" indent="-279400"/>
            <a:r>
              <a:rPr lang="da-DK" sz="2400" dirty="0" smtClean="0"/>
              <a:t>Virksomhederne skal gennemføre en årlig arbejdsmiljødrøftelse. </a:t>
            </a:r>
          </a:p>
          <a:p>
            <a:pPr marL="720725" indent="-279400">
              <a:buNone/>
            </a:pPr>
            <a:endParaRPr lang="da-DK" sz="2400" dirty="0" smtClean="0"/>
          </a:p>
          <a:p>
            <a:pPr marL="720725" indent="-279400"/>
            <a:r>
              <a:rPr lang="da-DK" sz="2400" dirty="0" smtClean="0"/>
              <a:t>Formålet med den nye regel er at bringe arbejdsmiljøarbejdet op på et mere strategisk niveau og styrke arbejdsmiljøorganisationens kompetencer.</a:t>
            </a:r>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44</a:t>
            </a:fld>
            <a:endParaRPr lang="da-DK" dirty="0">
              <a:solidFill>
                <a:prstClr val="white">
                  <a:tint val="75000"/>
                </a:prstClr>
              </a:solidFill>
            </a:endParaRPr>
          </a:p>
        </p:txBody>
      </p:sp>
    </p:spTree>
    <p:extLst>
      <p:ext uri="{BB962C8B-B14F-4D97-AF65-F5344CB8AC3E}">
        <p14:creationId xmlns:p14="http://schemas.microsoft.com/office/powerpoint/2010/main" val="2612940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115616" y="3068960"/>
            <a:ext cx="6965342" cy="188307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539552" y="1268760"/>
            <a:ext cx="8229600" cy="1080120"/>
          </a:xfrm>
        </p:spPr>
        <p:txBody>
          <a:bodyPr>
            <a:normAutofit/>
          </a:bodyPr>
          <a:lstStyle/>
          <a:p>
            <a:pPr marL="741363" indent="-300038"/>
            <a:r>
              <a:rPr lang="da-DK" sz="2400" dirty="0" smtClean="0"/>
              <a:t>Beskrivelsen af det strategiske arbejdsmiljøarbejde tager udgangspunkt i fire trin.</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45</a:t>
            </a:fld>
            <a:endParaRPr lang="da-DK" dirty="0">
              <a:solidFill>
                <a:prstClr val="white">
                  <a:tint val="75000"/>
                </a:prstClr>
              </a:solidFill>
            </a:endParaRPr>
          </a:p>
        </p:txBody>
      </p:sp>
      <p:sp>
        <p:nvSpPr>
          <p:cNvPr id="10" name="Content Placeholder 2"/>
          <p:cNvSpPr txBox="1">
            <a:spLocks/>
          </p:cNvSpPr>
          <p:nvPr/>
        </p:nvSpPr>
        <p:spPr>
          <a:xfrm>
            <a:off x="467544" y="2204864"/>
            <a:ext cx="8229600" cy="648072"/>
          </a:xfrm>
          <a:prstGeom prst="rect">
            <a:avLst/>
          </a:prstGeom>
        </p:spPr>
        <p:txBody>
          <a:bodyPr vert="horz" lIns="91302" tIns="45652" rIns="91302" bIns="45652" rtlCol="0">
            <a:normAutofit/>
          </a:bodyPr>
          <a:lstStyle/>
          <a:p>
            <a:pPr marL="741363" indent="-300038">
              <a:buNone/>
              <a:tabLst>
                <a:tab pos="1797050" algn="l"/>
                <a:tab pos="3043238" algn="l"/>
                <a:tab pos="4476750" algn="l"/>
                <a:tab pos="6100763" algn="l"/>
              </a:tabLst>
            </a:pPr>
            <a:r>
              <a:rPr lang="da-DK" sz="3600" dirty="0" smtClean="0"/>
              <a:t>	</a:t>
            </a:r>
            <a:r>
              <a:rPr lang="da-DK" sz="1600" dirty="0" smtClean="0"/>
              <a:t>	</a:t>
            </a:r>
            <a:r>
              <a:rPr lang="da-DK" sz="1400" dirty="0" smtClean="0"/>
              <a:t>Trin 1	Trin 2	Trin 3	Trin 4	</a:t>
            </a:r>
          </a:p>
        </p:txBody>
      </p:sp>
      <p:sp>
        <p:nvSpPr>
          <p:cNvPr id="11" name="Content Placeholder 2"/>
          <p:cNvSpPr txBox="1">
            <a:spLocks/>
          </p:cNvSpPr>
          <p:nvPr/>
        </p:nvSpPr>
        <p:spPr>
          <a:xfrm>
            <a:off x="539552" y="5157192"/>
            <a:ext cx="8229600" cy="648072"/>
          </a:xfrm>
          <a:prstGeom prst="rect">
            <a:avLst/>
          </a:prstGeom>
        </p:spPr>
        <p:txBody>
          <a:bodyPr vert="horz" lIns="91302" tIns="45652" rIns="91302" bIns="45652" rtlCol="0">
            <a:normAutofit fontScale="40000" lnSpcReduction="20000"/>
          </a:bodyPr>
          <a:lstStyle/>
          <a:p>
            <a:pPr marL="741363" indent="-300038">
              <a:buNone/>
              <a:tabLst>
                <a:tab pos="1797050" algn="l"/>
                <a:tab pos="2963863" algn="l"/>
                <a:tab pos="4303713" algn="l"/>
                <a:tab pos="6007100" algn="l"/>
              </a:tabLst>
            </a:pPr>
            <a:r>
              <a:rPr lang="da-DK" sz="5400" dirty="0" smtClean="0"/>
              <a:t>		</a:t>
            </a:r>
            <a:r>
              <a:rPr lang="da-DK" sz="3500" dirty="0" smtClean="0"/>
              <a:t>Ad hoc	Fokus på risici	Fokus på sikkerhed, 	Fokus på forretning</a:t>
            </a:r>
          </a:p>
          <a:p>
            <a:pPr marL="741363" indent="-300038">
              <a:buNone/>
              <a:tabLst>
                <a:tab pos="1797050" algn="l"/>
                <a:tab pos="2963863" algn="l"/>
                <a:tab pos="4303713" algn="l"/>
                <a:tab pos="6007100" algn="l"/>
              </a:tabLst>
            </a:pPr>
            <a:r>
              <a:rPr lang="da-DK" sz="3500" dirty="0" smtClean="0"/>
              <a:t>				sundhed og trivsel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p:txBody>
          <a:bodyPr>
            <a:normAutofit/>
          </a:bodyPr>
          <a:lstStyle/>
          <a:p>
            <a:pPr marL="720725" indent="-279400"/>
            <a:r>
              <a:rPr lang="da-DK" sz="2400" b="1" dirty="0" smtClean="0"/>
              <a:t>Niveau 1		: Ad hoc</a:t>
            </a:r>
          </a:p>
          <a:p>
            <a:endParaRPr lang="da-DK" sz="2400" dirty="0" smtClean="0"/>
          </a:p>
          <a:p>
            <a:pPr marL="803275" indent="-77788">
              <a:buNone/>
            </a:pPr>
            <a:r>
              <a:rPr lang="da-DK" sz="2400" dirty="0" smtClean="0"/>
              <a:t>Kendetegn</a:t>
            </a:r>
          </a:p>
          <a:p>
            <a:pPr marL="993775" lvl="1" indent="-268288">
              <a:buFont typeface="Arial" pitchFamily="34" charset="0"/>
              <a:buChar char="•"/>
            </a:pPr>
            <a:r>
              <a:rPr lang="da-DK" sz="2400" dirty="0" smtClean="0"/>
              <a:t>Arbejdsmiljøarbejdet er ikke sat i system.</a:t>
            </a:r>
          </a:p>
          <a:p>
            <a:pPr marL="993775" lvl="1" indent="-268288">
              <a:buFont typeface="Arial" pitchFamily="34" charset="0"/>
              <a:buChar char="•"/>
            </a:pPr>
            <a:r>
              <a:rPr lang="da-DK" sz="2400" dirty="0" smtClean="0"/>
              <a:t>Samarbejdet er ikke veldefineret.</a:t>
            </a:r>
          </a:p>
          <a:p>
            <a:pPr marL="993775" lvl="1" indent="-268288">
              <a:buFont typeface="Arial" pitchFamily="34" charset="0"/>
              <a:buChar char="•"/>
            </a:pPr>
            <a:r>
              <a:rPr lang="da-DK" sz="2400" dirty="0" smtClean="0"/>
              <a:t>Ledelsen: ”</a:t>
            </a:r>
            <a:r>
              <a:rPr lang="da-DK" sz="2400" i="1" dirty="0" smtClean="0"/>
              <a:t>sund fornuft og </a:t>
            </a:r>
            <a:r>
              <a:rPr lang="da-DK" sz="2400" i="1" smtClean="0"/>
              <a:t>til gode </a:t>
            </a:r>
            <a:r>
              <a:rPr lang="da-DK" sz="2400" i="1" dirty="0" smtClean="0"/>
              <a:t>instruktioner</a:t>
            </a:r>
            <a:r>
              <a:rPr lang="da-DK" sz="2400" dirty="0" smtClean="0"/>
              <a:t>”..</a:t>
            </a:r>
          </a:p>
          <a:p>
            <a:pPr marL="993775" lvl="1" indent="-268288">
              <a:buFont typeface="Arial" pitchFamily="34" charset="0"/>
              <a:buChar char="•"/>
            </a:pPr>
            <a:r>
              <a:rPr lang="da-DK" sz="2400" dirty="0" smtClean="0"/>
              <a:t>Indsatsen er primært styret af Ad hoc problemer. </a:t>
            </a:r>
            <a:endParaRPr lang="da-DK" sz="24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46</a:t>
            </a:fld>
            <a:endParaRPr lang="da-DK" dirty="0">
              <a:solidFill>
                <a:prstClr val="white">
                  <a:tint val="75000"/>
                </a:prstClr>
              </a:solidFill>
            </a:endParaRPr>
          </a:p>
        </p:txBody>
      </p:sp>
      <p:pic>
        <p:nvPicPr>
          <p:cNvPr id="7" name="Picture 3"/>
          <p:cNvPicPr>
            <a:picLocks noChangeAspect="1" noChangeArrowheads="1"/>
          </p:cNvPicPr>
          <p:nvPr/>
        </p:nvPicPr>
        <p:blipFill>
          <a:blip r:embed="rId2" cstate="print"/>
          <a:srcRect/>
          <a:stretch>
            <a:fillRect/>
          </a:stretch>
        </p:blipFill>
        <p:spPr bwMode="auto">
          <a:xfrm>
            <a:off x="5868144" y="1556792"/>
            <a:ext cx="2472685" cy="944116"/>
          </a:xfrm>
          <a:prstGeom prst="rect">
            <a:avLst/>
          </a:prstGeom>
          <a:noFill/>
          <a:ln w="9525">
            <a:noFill/>
            <a:miter lim="800000"/>
            <a:headEnd/>
            <a:tailEnd/>
          </a:ln>
        </p:spPr>
      </p:pic>
      <p:sp>
        <p:nvSpPr>
          <p:cNvPr id="8" name="Down Arrow 7"/>
          <p:cNvSpPr/>
          <p:nvPr/>
        </p:nvSpPr>
        <p:spPr>
          <a:xfrm>
            <a:off x="6300192"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844824"/>
            <a:ext cx="8229600" cy="4032448"/>
          </a:xfrm>
        </p:spPr>
        <p:txBody>
          <a:bodyPr>
            <a:normAutofit/>
          </a:bodyPr>
          <a:lstStyle/>
          <a:p>
            <a:pPr marL="720725" indent="-184150"/>
            <a:r>
              <a:rPr lang="da-DK" sz="2400" b="1" dirty="0" smtClean="0"/>
              <a:t>Niveau 1		: Ad hoc </a:t>
            </a:r>
          </a:p>
          <a:p>
            <a:endParaRPr lang="da-DK" sz="2400" dirty="0" smtClean="0"/>
          </a:p>
          <a:p>
            <a:pPr marL="898525" indent="-204788">
              <a:buNone/>
            </a:pPr>
            <a:r>
              <a:rPr lang="da-DK" sz="2400" dirty="0" smtClean="0"/>
              <a:t>Årlige arbejdsmiljødrøftelse:</a:t>
            </a:r>
          </a:p>
          <a:p>
            <a:pPr marL="898525" lvl="1" indent="-204788">
              <a:buFont typeface="Arial" pitchFamily="34" charset="0"/>
              <a:buChar char="•"/>
            </a:pPr>
            <a:r>
              <a:rPr lang="da-DK" sz="2400" dirty="0" smtClean="0"/>
              <a:t>Vil være præget af at arbejdsmiljøet er lav prioritet. </a:t>
            </a:r>
          </a:p>
          <a:p>
            <a:pPr marL="898525" lvl="1" indent="-204788">
              <a:buFont typeface="Arial" pitchFamily="34" charset="0"/>
              <a:buChar char="•"/>
            </a:pPr>
            <a:r>
              <a:rPr lang="da-DK" sz="2400" dirty="0" smtClean="0"/>
              <a:t>Drøftelsen gennemføres uden stort engagement og uden fokus på, hvad der skal til for at overholde loven. </a:t>
            </a:r>
            <a:endParaRPr lang="da-DK" sz="24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47</a:t>
            </a:fld>
            <a:endParaRPr lang="da-DK" dirty="0">
              <a:solidFill>
                <a:prstClr val="white">
                  <a:tint val="75000"/>
                </a:prstClr>
              </a:solidFill>
            </a:endParaRPr>
          </a:p>
        </p:txBody>
      </p:sp>
      <p:pic>
        <p:nvPicPr>
          <p:cNvPr id="7" name="Picture 3"/>
          <p:cNvPicPr>
            <a:picLocks noChangeAspect="1" noChangeArrowheads="1"/>
          </p:cNvPicPr>
          <p:nvPr/>
        </p:nvPicPr>
        <p:blipFill>
          <a:blip r:embed="rId2" cstate="print"/>
          <a:srcRect/>
          <a:stretch>
            <a:fillRect/>
          </a:stretch>
        </p:blipFill>
        <p:spPr bwMode="auto">
          <a:xfrm>
            <a:off x="5868144" y="1556792"/>
            <a:ext cx="2472685" cy="944116"/>
          </a:xfrm>
          <a:prstGeom prst="rect">
            <a:avLst/>
          </a:prstGeom>
          <a:noFill/>
          <a:ln w="9525">
            <a:noFill/>
            <a:miter lim="800000"/>
            <a:headEnd/>
            <a:tailEnd/>
          </a:ln>
        </p:spPr>
      </p:pic>
      <p:sp>
        <p:nvSpPr>
          <p:cNvPr id="8" name="Down Arrow 7"/>
          <p:cNvSpPr/>
          <p:nvPr/>
        </p:nvSpPr>
        <p:spPr>
          <a:xfrm>
            <a:off x="6300192"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707904" y="2492896"/>
            <a:ext cx="4752528" cy="3456384"/>
          </a:xfrm>
        </p:spPr>
        <p:txBody>
          <a:bodyPr>
            <a:noAutofit/>
          </a:bodyPr>
          <a:lstStyle/>
          <a:p>
            <a:r>
              <a:rPr lang="da-DK" sz="2400" dirty="0" smtClean="0"/>
              <a:t>Eksempel:</a:t>
            </a:r>
          </a:p>
          <a:p>
            <a:pPr lvl="1">
              <a:buFont typeface="Arial" pitchFamily="34" charset="0"/>
              <a:buChar char="•"/>
            </a:pPr>
            <a:r>
              <a:rPr lang="da-DK" sz="2400" dirty="0" smtClean="0"/>
              <a:t>Hvis en medarbejder kommer til skade, fordi han vælter på en stige, reparerer man typisk stigen eller køber en ny. </a:t>
            </a:r>
          </a:p>
          <a:p>
            <a:pPr lvl="1">
              <a:buFont typeface="Arial" pitchFamily="34" charset="0"/>
              <a:buChar char="•"/>
            </a:pPr>
            <a:r>
              <a:rPr lang="da-DK" sz="2400" dirty="0" smtClean="0"/>
              <a:t>Men der sker </a:t>
            </a:r>
            <a:r>
              <a:rPr lang="da-DK" sz="2400" u="sng" dirty="0" smtClean="0"/>
              <a:t>ikke </a:t>
            </a:r>
            <a:r>
              <a:rPr lang="da-DK" sz="2400" dirty="0" smtClean="0"/>
              <a:t>nødvendigvis yderligere, for at forhindre lignende ulykker.</a:t>
            </a:r>
            <a:endParaRPr lang="da-DK" sz="24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48</a:t>
            </a:fld>
            <a:endParaRPr lang="da-DK" dirty="0">
              <a:solidFill>
                <a:prstClr val="white">
                  <a:tint val="75000"/>
                </a:prstClr>
              </a:solidFill>
            </a:endParaRPr>
          </a:p>
        </p:txBody>
      </p:sp>
      <p:pic>
        <p:nvPicPr>
          <p:cNvPr id="2050" name="Picture 2" descr="Z:\Arbejdsmiljøudvalg\Stige.PNG"/>
          <p:cNvPicPr>
            <a:picLocks noChangeAspect="1" noChangeArrowheads="1"/>
          </p:cNvPicPr>
          <p:nvPr/>
        </p:nvPicPr>
        <p:blipFill>
          <a:blip r:embed="rId3" cstate="print"/>
          <a:srcRect/>
          <a:stretch>
            <a:fillRect/>
          </a:stretch>
        </p:blipFill>
        <p:spPr bwMode="auto">
          <a:xfrm>
            <a:off x="971600" y="2348880"/>
            <a:ext cx="2520280" cy="3732322"/>
          </a:xfrm>
          <a:prstGeom prst="rect">
            <a:avLst/>
          </a:prstGeom>
          <a:noFill/>
        </p:spPr>
      </p:pic>
      <p:sp>
        <p:nvSpPr>
          <p:cNvPr id="8" name="Content Placeholder 2"/>
          <p:cNvSpPr txBox="1">
            <a:spLocks/>
          </p:cNvSpPr>
          <p:nvPr/>
        </p:nvSpPr>
        <p:spPr>
          <a:xfrm>
            <a:off x="539552" y="1556792"/>
            <a:ext cx="8147248" cy="936104"/>
          </a:xfrm>
          <a:prstGeom prst="rect">
            <a:avLst/>
          </a:prstGeom>
        </p:spPr>
        <p:txBody>
          <a:bodyPr vert="horz" lIns="91302" tIns="45652" rIns="91302" bIns="45652" rtlCol="0">
            <a:normAutofit/>
          </a:bodyPr>
          <a:lstStyle/>
          <a:p>
            <a:pPr marL="531813" marR="0" lvl="0" indent="-169863" algn="l" defTabSz="913040" rtl="0" eaLnBrk="1" fontAlgn="auto" latinLnBrk="0" hangingPunct="1">
              <a:lnSpc>
                <a:spcPct val="100000"/>
              </a:lnSpc>
              <a:spcBef>
                <a:spcPct val="20000"/>
              </a:spcBef>
              <a:spcAft>
                <a:spcPts val="0"/>
              </a:spcAft>
              <a:buClrTx/>
              <a:buSzTx/>
              <a:buFont typeface="Arial" pitchFamily="34" charset="0"/>
              <a:buChar char="•"/>
              <a:tabLst/>
              <a:defRPr/>
            </a:pPr>
            <a:r>
              <a:rPr kumimoji="0" lang="da-DK" sz="2400" b="1" i="0" u="none" strike="noStrike" kern="1200" cap="none" spc="0" normalizeH="0" baseline="0" noProof="0" dirty="0" smtClean="0">
                <a:ln>
                  <a:noFill/>
                </a:ln>
                <a:solidFill>
                  <a:schemeClr val="tx1"/>
                </a:solidFill>
                <a:effectLst/>
                <a:uLnTx/>
                <a:uFillTx/>
                <a:latin typeface="+mn-lt"/>
                <a:ea typeface="+mn-ea"/>
                <a:cs typeface="+mn-cs"/>
              </a:rPr>
              <a:t>Niveau 1		: Ad hoc </a:t>
            </a:r>
          </a:p>
          <a:p>
            <a:pPr marL="342398" marR="0" lvl="0" indent="-342398" algn="l" defTabSz="913040" rtl="0" eaLnBrk="1" fontAlgn="auto" latinLnBrk="0" hangingPunct="1">
              <a:lnSpc>
                <a:spcPct val="100000"/>
              </a:lnSpc>
              <a:spcBef>
                <a:spcPct val="20000"/>
              </a:spcBef>
              <a:spcAft>
                <a:spcPts val="0"/>
              </a:spcAft>
              <a:buClrTx/>
              <a:buSzTx/>
              <a:buFont typeface="Arial" pitchFamily="34" charset="0"/>
              <a:buNone/>
              <a:tabLst/>
              <a:defRPr/>
            </a:pPr>
            <a:endParaRPr kumimoji="0" lang="da-DK"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4" cstate="print"/>
          <a:srcRect/>
          <a:stretch>
            <a:fillRect/>
          </a:stretch>
        </p:blipFill>
        <p:spPr bwMode="auto">
          <a:xfrm>
            <a:off x="5868144" y="1556792"/>
            <a:ext cx="2472685" cy="944116"/>
          </a:xfrm>
          <a:prstGeom prst="rect">
            <a:avLst/>
          </a:prstGeom>
          <a:noFill/>
          <a:ln w="9525">
            <a:noFill/>
            <a:miter lim="800000"/>
            <a:headEnd/>
            <a:tailEnd/>
          </a:ln>
        </p:spPr>
      </p:pic>
      <p:sp>
        <p:nvSpPr>
          <p:cNvPr id="10" name="Down Arrow 9"/>
          <p:cNvSpPr/>
          <p:nvPr/>
        </p:nvSpPr>
        <p:spPr>
          <a:xfrm>
            <a:off x="6300192"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Z:\Arbejdsmiljøudvalg\Road Show 2014\Arb Miljø som strategisk værktøj\Politi.png"/>
          <p:cNvPicPr>
            <a:picLocks noChangeAspect="1" noChangeArrowheads="1"/>
          </p:cNvPicPr>
          <p:nvPr/>
        </p:nvPicPr>
        <p:blipFill>
          <a:blip r:embed="rId2" cstate="print"/>
          <a:srcRect/>
          <a:stretch>
            <a:fillRect/>
          </a:stretch>
        </p:blipFill>
        <p:spPr bwMode="auto">
          <a:xfrm>
            <a:off x="1187624" y="1916832"/>
            <a:ext cx="4355976" cy="4355976"/>
          </a:xfrm>
          <a:prstGeom prst="rect">
            <a:avLst/>
          </a:prstGeom>
          <a:noFill/>
        </p:spPr>
      </p:pic>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196752"/>
            <a:ext cx="8229600" cy="936104"/>
          </a:xfrm>
        </p:spPr>
        <p:txBody>
          <a:bodyPr>
            <a:normAutofit/>
          </a:bodyPr>
          <a:lstStyle/>
          <a:p>
            <a:pPr marL="720725" indent="-184150"/>
            <a:r>
              <a:rPr lang="da-DK" sz="2400" b="1" dirty="0" smtClean="0"/>
              <a:t>Niveau 1 : Ad hoc</a:t>
            </a:r>
            <a:endParaRPr lang="da-DK"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49</a:t>
            </a:fld>
            <a:endParaRPr lang="da-DK" dirty="0">
              <a:solidFill>
                <a:prstClr val="white">
                  <a:tint val="75000"/>
                </a:prstClr>
              </a:solidFill>
            </a:endParaRPr>
          </a:p>
        </p:txBody>
      </p:sp>
      <p:sp>
        <p:nvSpPr>
          <p:cNvPr id="9" name="Content Placeholder 2"/>
          <p:cNvSpPr txBox="1">
            <a:spLocks/>
          </p:cNvSpPr>
          <p:nvPr/>
        </p:nvSpPr>
        <p:spPr>
          <a:xfrm>
            <a:off x="1691680" y="2564904"/>
            <a:ext cx="2232248" cy="3384376"/>
          </a:xfrm>
          <a:prstGeom prst="rect">
            <a:avLst/>
          </a:prstGeom>
        </p:spPr>
        <p:txBody>
          <a:bodyPr vert="horz" lIns="91302" tIns="45652" rIns="91302" bIns="45652" rtlCol="0">
            <a:normAutofit/>
          </a:bodyPr>
          <a:lstStyle/>
          <a:p>
            <a:pPr marL="90488" marR="0" lvl="0" indent="-11113" algn="l" defTabSz="913040" rtl="0" eaLnBrk="1" fontAlgn="auto" latinLnBrk="0" hangingPunct="1">
              <a:lnSpc>
                <a:spcPct val="100000"/>
              </a:lnSpc>
              <a:spcBef>
                <a:spcPct val="20000"/>
              </a:spcBef>
              <a:spcAft>
                <a:spcPts val="0"/>
              </a:spcAft>
              <a:buClrTx/>
              <a:buSzTx/>
              <a:tabLst/>
              <a:defRPr/>
            </a:pPr>
            <a:r>
              <a:rPr kumimoji="0" lang="da-DK" sz="1600" b="1" i="0" u="sng" strike="noStrike" kern="1200" cap="none" spc="0" normalizeH="0" baseline="0" noProof="0" dirty="0" smtClean="0">
                <a:ln>
                  <a:noFill/>
                </a:ln>
                <a:solidFill>
                  <a:schemeClr val="bg1"/>
                </a:solidFill>
                <a:effectLst/>
                <a:uLnTx/>
                <a:uFillTx/>
                <a:latin typeface="+mn-lt"/>
                <a:ea typeface="+mn-ea"/>
                <a:cs typeface="+mn-cs"/>
              </a:rPr>
              <a:t>Arbejdsmiljøloven</a:t>
            </a:r>
          </a:p>
          <a:p>
            <a:pPr marL="184150" marR="0" lvl="0" indent="-184150" algn="l" defTabSz="913040" rtl="0" eaLnBrk="1" fontAlgn="auto" latinLnBrk="0" hangingPunct="1">
              <a:lnSpc>
                <a:spcPct val="100000"/>
              </a:lnSpc>
              <a:spcBef>
                <a:spcPct val="20000"/>
              </a:spcBef>
              <a:spcAft>
                <a:spcPts val="0"/>
              </a:spcAft>
              <a:buClrTx/>
              <a:buSzTx/>
              <a:tabLst/>
              <a:defRPr/>
            </a:pPr>
            <a:endParaRPr lang="da-DK" sz="1600" dirty="0" smtClean="0">
              <a:solidFill>
                <a:schemeClr val="bg1"/>
              </a:solidFill>
            </a:endParaRPr>
          </a:p>
          <a:p>
            <a:pPr marL="90488" lvl="0" indent="-11113">
              <a:spcBef>
                <a:spcPct val="20000"/>
              </a:spcBef>
            </a:pPr>
            <a:r>
              <a:rPr lang="da-DK" sz="1600" i="1" dirty="0" smtClean="0">
                <a:solidFill>
                  <a:schemeClr val="bg1"/>
                </a:solidFill>
              </a:rPr>
              <a:t>Hvis ”Ad hoc” tilgangen mere er reglen end undtagelsen, så er indsatsen utilstrækkelig og dermed i strid med Arbejdsmiljøloven</a:t>
            </a:r>
            <a:r>
              <a:rPr kumimoji="0" lang="da-DK" sz="1600" b="0" i="1" u="none" strike="noStrike" kern="1200" cap="none" spc="0" normalizeH="0" baseline="0" noProof="0" dirty="0" smtClean="0">
                <a:ln>
                  <a:noFill/>
                </a:ln>
                <a:solidFill>
                  <a:schemeClr val="bg1"/>
                </a:solidFill>
                <a:effectLst/>
                <a:uLnTx/>
                <a:uFillTx/>
                <a:latin typeface="+mn-lt"/>
                <a:ea typeface="+mn-ea"/>
                <a:cs typeface="+mn-cs"/>
              </a:rPr>
              <a:t> ..!</a:t>
            </a:r>
            <a:endParaRPr kumimoji="0" lang="da-DK" sz="1600" b="0" i="1" u="none" strike="noStrike" kern="1200" cap="none" spc="0" normalizeH="0" baseline="0" noProof="0" dirty="0">
              <a:ln>
                <a:noFill/>
              </a:ln>
              <a:solidFill>
                <a:schemeClr val="bg1"/>
              </a:solidFill>
              <a:effectLst/>
              <a:uLnTx/>
              <a:uFillTx/>
              <a:latin typeface="+mn-lt"/>
              <a:ea typeface="+mn-ea"/>
              <a:cs typeface="+mn-cs"/>
            </a:endParaRPr>
          </a:p>
        </p:txBody>
      </p:sp>
      <p:pic>
        <p:nvPicPr>
          <p:cNvPr id="10" name="Picture 3"/>
          <p:cNvPicPr>
            <a:picLocks noChangeAspect="1" noChangeArrowheads="1"/>
          </p:cNvPicPr>
          <p:nvPr/>
        </p:nvPicPr>
        <p:blipFill>
          <a:blip r:embed="rId3" cstate="print"/>
          <a:srcRect/>
          <a:stretch>
            <a:fillRect/>
          </a:stretch>
        </p:blipFill>
        <p:spPr bwMode="auto">
          <a:xfrm>
            <a:off x="5868144" y="1556792"/>
            <a:ext cx="2472685" cy="944116"/>
          </a:xfrm>
          <a:prstGeom prst="rect">
            <a:avLst/>
          </a:prstGeom>
          <a:noFill/>
          <a:ln w="9525">
            <a:noFill/>
            <a:miter lim="800000"/>
            <a:headEnd/>
            <a:tailEnd/>
          </a:ln>
        </p:spPr>
      </p:pic>
      <p:sp>
        <p:nvSpPr>
          <p:cNvPr id="11" name="Down Arrow 10"/>
          <p:cNvSpPr/>
          <p:nvPr/>
        </p:nvSpPr>
        <p:spPr>
          <a:xfrm>
            <a:off x="6300192"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8A336B3A-B4E7-49AC-A13D-35D7C5FEA289}" type="datetime1">
              <a:rPr lang="da-DK" smtClean="0"/>
              <a:pPr/>
              <a:t>30-01-2014</a:t>
            </a:fld>
            <a:endParaRPr lang="da-DK" dirty="0"/>
          </a:p>
        </p:txBody>
      </p:sp>
      <p:sp>
        <p:nvSpPr>
          <p:cNvPr id="5" name="Pladsholder til sidefod 4"/>
          <p:cNvSpPr>
            <a:spLocks noGrp="1"/>
          </p:cNvSpPr>
          <p:nvPr>
            <p:ph type="ftr" sz="quarter" idx="11"/>
          </p:nvPr>
        </p:nvSpPr>
        <p:spPr/>
        <p:txBody>
          <a:bodyPr/>
          <a:lstStyle/>
          <a:p>
            <a:r>
              <a:rPr lang="da-DK" dirty="0" err="1" smtClean="0"/>
              <a:t>Arbejdsmiljøroadshow</a:t>
            </a:r>
            <a:r>
              <a:rPr lang="da-DK" dirty="0" smtClean="0"/>
              <a:t> 2014</a:t>
            </a:r>
            <a:endParaRPr lang="da-DK" dirty="0"/>
          </a:p>
        </p:txBody>
      </p:sp>
      <p:sp>
        <p:nvSpPr>
          <p:cNvPr id="6" name="Pladsholder til diasnummer 5"/>
          <p:cNvSpPr>
            <a:spLocks noGrp="1"/>
          </p:cNvSpPr>
          <p:nvPr>
            <p:ph type="sldNum" sz="quarter" idx="12"/>
          </p:nvPr>
        </p:nvSpPr>
        <p:spPr/>
        <p:txBody>
          <a:bodyPr/>
          <a:lstStyle/>
          <a:p>
            <a:fld id="{386E7BC1-28B4-453B-80A8-15BA207FD262}" type="slidenum">
              <a:rPr lang="da-DK" smtClean="0"/>
              <a:pPr/>
              <a:t>5</a:t>
            </a:fld>
            <a:endParaRPr lang="da-DK" dirty="0"/>
          </a:p>
        </p:txBody>
      </p:sp>
      <p:sp>
        <p:nvSpPr>
          <p:cNvPr id="7" name="Rektangel 6"/>
          <p:cNvSpPr/>
          <p:nvPr/>
        </p:nvSpPr>
        <p:spPr>
          <a:xfrm>
            <a:off x="179511" y="2276872"/>
            <a:ext cx="8843237" cy="3170099"/>
          </a:xfrm>
          <a:prstGeom prst="rect">
            <a:avLst/>
          </a:prstGeom>
          <a:noFill/>
        </p:spPr>
        <p:txBody>
          <a:bodyPr wrap="square" lIns="91440" tIns="45720" rIns="91440" bIns="45720">
            <a:spAutoFit/>
            <a:scene3d>
              <a:camera prst="isometricOffAxis1Right"/>
              <a:lightRig rig="threePt" dir="t"/>
            </a:scene3d>
            <a:sp3d extrusionH="57150">
              <a:bevelT w="38100" h="38100"/>
            </a:sp3d>
          </a:bodyPr>
          <a:lstStyle/>
          <a:p>
            <a:pPr algn="ctr"/>
            <a:r>
              <a:rPr lang="da-DK" sz="6000" b="1" cap="none"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Status på arbejdsmiljøet i </a:t>
            </a:r>
            <a:r>
              <a:rPr lang="da-DK" sz="6000" b="1" cap="none"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Metal- </a:t>
            </a:r>
            <a:r>
              <a:rPr lang="da-DK" sz="6000" b="1" cap="none"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og maskinbranchen </a:t>
            </a:r>
            <a:endParaRPr lang="da-DK" sz="6000" b="1" cap="none"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endParaRPr>
          </a:p>
          <a:p>
            <a:pPr algn="ctr"/>
            <a:endParaRPr lang="da-DK" sz="6000"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endParaRPr>
          </a:p>
          <a:p>
            <a:pPr algn="ctr"/>
            <a:r>
              <a:rPr lang="da-DK" sz="2000" b="1" cap="none"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v/Michael Jørgensen</a:t>
            </a:r>
            <a:endParaRPr lang="da-DK" sz="2000" b="1" cap="none"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311571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50</a:t>
            </a:fld>
            <a:endParaRPr lang="da-DK" dirty="0">
              <a:solidFill>
                <a:prstClr val="white">
                  <a:tint val="75000"/>
                </a:prstClr>
              </a:solidFill>
            </a:endParaRPr>
          </a:p>
        </p:txBody>
      </p:sp>
      <p:pic>
        <p:nvPicPr>
          <p:cNvPr id="3074" name="Picture 2" descr="Z:\Arbejdsmiljøudvalg\Cases.PNG"/>
          <p:cNvPicPr>
            <a:picLocks noGrp="1" noChangeAspect="1" noChangeArrowheads="1"/>
          </p:cNvPicPr>
          <p:nvPr>
            <p:ph idx="1"/>
          </p:nvPr>
        </p:nvPicPr>
        <p:blipFill>
          <a:blip r:embed="rId3" cstate="print"/>
          <a:srcRect/>
          <a:stretch>
            <a:fillRect/>
          </a:stretch>
        </p:blipFill>
        <p:spPr bwMode="auto">
          <a:xfrm>
            <a:off x="3779912" y="1628800"/>
            <a:ext cx="4037270" cy="4525963"/>
          </a:xfrm>
          <a:prstGeom prst="rect">
            <a:avLst/>
          </a:prstGeom>
          <a:noFill/>
        </p:spPr>
      </p:pic>
      <p:sp>
        <p:nvSpPr>
          <p:cNvPr id="9" name="TextBox 8"/>
          <p:cNvSpPr txBox="1"/>
          <p:nvPr/>
        </p:nvSpPr>
        <p:spPr>
          <a:xfrm>
            <a:off x="1043608" y="2420888"/>
            <a:ext cx="1944216" cy="461665"/>
          </a:xfrm>
          <a:prstGeom prst="rect">
            <a:avLst/>
          </a:prstGeom>
          <a:noFill/>
        </p:spPr>
        <p:txBody>
          <a:bodyPr wrap="square" rtlCol="0">
            <a:spAutoFit/>
          </a:bodyPr>
          <a:lstStyle/>
          <a:p>
            <a:r>
              <a:rPr lang="da-DK" sz="2400" dirty="0" smtClean="0"/>
              <a:t>Cases..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51</a:t>
            </a:fld>
            <a:endParaRPr lang="da-DK" dirty="0">
              <a:solidFill>
                <a:prstClr val="white">
                  <a:tint val="75000"/>
                </a:prstClr>
              </a:solidFill>
            </a:endParaRPr>
          </a:p>
        </p:txBody>
      </p:sp>
      <p:pic>
        <p:nvPicPr>
          <p:cNvPr id="4098" name="Picture 2" descr="Z:\Arbejdsmiljøudvalg\Rullevogn.PNG"/>
          <p:cNvPicPr>
            <a:picLocks noGrp="1" noChangeAspect="1" noChangeArrowheads="1"/>
          </p:cNvPicPr>
          <p:nvPr>
            <p:ph idx="1"/>
          </p:nvPr>
        </p:nvPicPr>
        <p:blipFill>
          <a:blip r:embed="rId3" cstate="print"/>
          <a:srcRect/>
          <a:stretch>
            <a:fillRect/>
          </a:stretch>
        </p:blipFill>
        <p:spPr bwMode="auto">
          <a:xfrm>
            <a:off x="1187624" y="1700808"/>
            <a:ext cx="3164707" cy="4074910"/>
          </a:xfrm>
          <a:prstGeom prst="rect">
            <a:avLst/>
          </a:prstGeom>
          <a:noFill/>
        </p:spPr>
      </p:pic>
      <p:sp>
        <p:nvSpPr>
          <p:cNvPr id="9" name="Content Placeholder 2"/>
          <p:cNvSpPr txBox="1">
            <a:spLocks/>
          </p:cNvSpPr>
          <p:nvPr/>
        </p:nvSpPr>
        <p:spPr>
          <a:xfrm>
            <a:off x="4716016" y="1700808"/>
            <a:ext cx="3970784" cy="4525963"/>
          </a:xfrm>
          <a:prstGeom prst="rect">
            <a:avLst/>
          </a:prstGeom>
        </p:spPr>
        <p:txBody>
          <a:bodyPr vert="horz" lIns="91302" tIns="45652" rIns="91302" bIns="45652" rtlCol="0">
            <a:normAutofit/>
          </a:bodyPr>
          <a:lstStyle/>
          <a:p>
            <a:pPr marL="361950" marR="0" lvl="1" indent="-284163" algn="l" defTabSz="913040" rtl="0" eaLnBrk="1" fontAlgn="auto" latinLnBrk="0" hangingPunct="1">
              <a:lnSpc>
                <a:spcPct val="100000"/>
              </a:lnSpc>
              <a:spcBef>
                <a:spcPct val="20000"/>
              </a:spcBef>
              <a:spcAft>
                <a:spcPts val="0"/>
              </a:spcAft>
              <a:buClrTx/>
              <a:buSzTx/>
              <a:buFont typeface="Arial" pitchFamily="34" charset="0"/>
              <a:buNone/>
              <a:tabLst/>
              <a:defRPr/>
            </a:pPr>
            <a:r>
              <a:rPr kumimoji="0" lang="da-DK" sz="2400" b="0" i="0" u="none" strike="noStrike" kern="1200" cap="none" spc="0" normalizeH="0" baseline="0" noProof="0" dirty="0" smtClean="0">
                <a:ln>
                  <a:noFill/>
                </a:ln>
                <a:solidFill>
                  <a:schemeClr val="tx1"/>
                </a:solidFill>
                <a:effectLst/>
                <a:uLnTx/>
                <a:uFillTx/>
                <a:latin typeface="+mn-lt"/>
                <a:ea typeface="+mn-ea"/>
                <a:cs typeface="+mn-cs"/>
              </a:rPr>
              <a:t>Virksomheden Flaps A/S</a:t>
            </a:r>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None/>
              <a:tabLst/>
              <a:defRPr/>
            </a:pPr>
            <a:endParaRPr lang="da-DK" sz="2400" dirty="0" smtClean="0"/>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Char char="•"/>
              <a:tabLst/>
              <a:defRPr/>
            </a:pPr>
            <a:r>
              <a:rPr kumimoji="0" lang="da-DK" sz="2400" b="0" i="0" u="none" strike="noStrike" kern="1200" cap="none" spc="0" normalizeH="0" baseline="0" noProof="0" dirty="0" smtClean="0">
                <a:ln>
                  <a:noFill/>
                </a:ln>
                <a:solidFill>
                  <a:schemeClr val="tx1"/>
                </a:solidFill>
                <a:effectLst/>
                <a:uLnTx/>
                <a:uFillTx/>
                <a:latin typeface="+mn-lt"/>
                <a:ea typeface="+mn-ea"/>
                <a:cs typeface="+mn-cs"/>
              </a:rPr>
              <a:t>55 ansatte.</a:t>
            </a:r>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Char char="•"/>
              <a:tabLst/>
              <a:defRPr/>
            </a:pPr>
            <a:r>
              <a:rPr lang="da-DK" sz="2400" dirty="0" smtClean="0"/>
              <a:t>Producerer el-motorer.</a:t>
            </a:r>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Char char="•"/>
              <a:tabLst/>
              <a:defRPr/>
            </a:pPr>
            <a:r>
              <a:rPr kumimoji="0" lang="da-DK" sz="2400" b="0" i="0" u="none" strike="noStrike" kern="1200" cap="none" spc="0" normalizeH="0" baseline="0" noProof="0" dirty="0" smtClean="0">
                <a:ln>
                  <a:noFill/>
                </a:ln>
                <a:solidFill>
                  <a:schemeClr val="tx1"/>
                </a:solidFill>
                <a:effectLst/>
                <a:uLnTx/>
                <a:uFillTx/>
                <a:latin typeface="+mn-lt"/>
                <a:ea typeface="+mn-ea"/>
                <a:cs typeface="+mn-cs"/>
              </a:rPr>
              <a:t>Ved intern transport</a:t>
            </a:r>
            <a:r>
              <a:rPr kumimoji="0" lang="da-DK" sz="2400" b="0" i="0" u="none" strike="noStrike" kern="1200" cap="none" spc="0" normalizeH="0" noProof="0" dirty="0" smtClean="0">
                <a:ln>
                  <a:noFill/>
                </a:ln>
                <a:solidFill>
                  <a:schemeClr val="tx1"/>
                </a:solidFill>
                <a:effectLst/>
                <a:uLnTx/>
                <a:uFillTx/>
                <a:latin typeface="+mn-lt"/>
                <a:ea typeface="+mn-ea"/>
                <a:cs typeface="+mn-cs"/>
              </a:rPr>
              <a:t> anvendes rulleborde.</a:t>
            </a:r>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Char char="•"/>
              <a:tabLst/>
              <a:defRPr/>
            </a:pPr>
            <a:r>
              <a:rPr lang="da-DK" sz="2400" baseline="0" dirty="0" smtClean="0"/>
              <a:t>Lise</a:t>
            </a:r>
            <a:r>
              <a:rPr lang="da-DK" sz="2400" dirty="0" smtClean="0"/>
              <a:t> skal bruge rullebord, men kollega har lånt det.</a:t>
            </a:r>
          </a:p>
          <a:p>
            <a:pPr marL="361950" marR="0" lvl="1" indent="-284163" algn="l" defTabSz="913040" rtl="0" eaLnBrk="1" fontAlgn="auto" latinLnBrk="0" hangingPunct="1">
              <a:lnSpc>
                <a:spcPct val="100000"/>
              </a:lnSpc>
              <a:spcBef>
                <a:spcPct val="20000"/>
              </a:spcBef>
              <a:spcAft>
                <a:spcPts val="0"/>
              </a:spcAft>
              <a:buClrTx/>
              <a:buSzTx/>
              <a:buFont typeface="Arial" pitchFamily="34" charset="0"/>
              <a:buNone/>
              <a:tabLst/>
              <a:defRPr/>
            </a:pPr>
            <a:endParaRPr kumimoji="0" lang="da-DK" sz="2800" b="0" i="0" u="none" strike="noStrike" kern="1200" cap="none" spc="0" normalizeH="0" baseline="0" noProof="0" dirty="0" smtClean="0">
              <a:ln>
                <a:noFill/>
              </a:ln>
              <a:solidFill>
                <a:schemeClr val="tx1"/>
              </a:solidFill>
              <a:effectLst/>
              <a:uLnTx/>
              <a:uFillTx/>
              <a:latin typeface="+mn-lt"/>
              <a:ea typeface="+mn-ea"/>
              <a:cs typeface="+mn-cs"/>
            </a:endParaRPr>
          </a:p>
          <a:p>
            <a:pPr marL="741848" marR="0" lvl="1" indent="-285333" algn="l" defTabSz="913040" rtl="0" eaLnBrk="1" fontAlgn="auto" latinLnBrk="0" hangingPunct="1">
              <a:lnSpc>
                <a:spcPct val="100000"/>
              </a:lnSpc>
              <a:spcBef>
                <a:spcPct val="20000"/>
              </a:spcBef>
              <a:spcAft>
                <a:spcPts val="0"/>
              </a:spcAft>
              <a:buClrTx/>
              <a:buSzTx/>
              <a:buFont typeface="Arial" pitchFamily="34" charset="0"/>
              <a:buNone/>
              <a:tabLst/>
              <a:defRPr/>
            </a:pPr>
            <a:endParaRPr kumimoji="0" lang="da-DK"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52</a:t>
            </a:fld>
            <a:endParaRPr lang="da-DK" dirty="0">
              <a:solidFill>
                <a:prstClr val="white">
                  <a:tint val="75000"/>
                </a:prstClr>
              </a:solidFill>
            </a:endParaRPr>
          </a:p>
        </p:txBody>
      </p:sp>
      <p:sp>
        <p:nvSpPr>
          <p:cNvPr id="9" name="Content Placeholder 2"/>
          <p:cNvSpPr txBox="1">
            <a:spLocks/>
          </p:cNvSpPr>
          <p:nvPr/>
        </p:nvSpPr>
        <p:spPr>
          <a:xfrm>
            <a:off x="611560" y="1700808"/>
            <a:ext cx="3970784" cy="4525963"/>
          </a:xfrm>
          <a:prstGeom prst="rect">
            <a:avLst/>
          </a:prstGeom>
        </p:spPr>
        <p:txBody>
          <a:bodyPr vert="horz" lIns="91302" tIns="45652" rIns="91302" bIns="45652" rtlCol="0">
            <a:normAutofit/>
          </a:bodyPr>
          <a:lstStyle/>
          <a:p>
            <a:pPr marL="441325" marR="0" lvl="1" indent="-173038" algn="l" defTabSz="913040" rtl="0" eaLnBrk="1" fontAlgn="auto" latinLnBrk="0" hangingPunct="1">
              <a:lnSpc>
                <a:spcPct val="100000"/>
              </a:lnSpc>
              <a:spcBef>
                <a:spcPct val="20000"/>
              </a:spcBef>
              <a:spcAft>
                <a:spcPts val="0"/>
              </a:spcAft>
              <a:buClrTx/>
              <a:buSzTx/>
              <a:buFont typeface="Arial" pitchFamily="34" charset="0"/>
              <a:buChar char="•"/>
              <a:tabLst/>
              <a:defRPr/>
            </a:pPr>
            <a:r>
              <a:rPr lang="da-DK" sz="2400" baseline="0" dirty="0" smtClean="0"/>
              <a:t>Lise har travlt og bærer 5 kasser,</a:t>
            </a:r>
            <a:r>
              <a:rPr lang="da-DK" sz="2400" dirty="0" smtClean="0"/>
              <a:t>  udsyn spærret, snubler over træklods.</a:t>
            </a:r>
          </a:p>
          <a:p>
            <a:pPr marL="441325" marR="0" lvl="1" indent="-173038" algn="l" defTabSz="913040" rtl="0" eaLnBrk="1" fontAlgn="auto" latinLnBrk="0" hangingPunct="1">
              <a:lnSpc>
                <a:spcPct val="100000"/>
              </a:lnSpc>
              <a:spcBef>
                <a:spcPct val="20000"/>
              </a:spcBef>
              <a:spcAft>
                <a:spcPts val="0"/>
              </a:spcAft>
              <a:buClrTx/>
              <a:buSzTx/>
              <a:buFont typeface="Arial" pitchFamily="34" charset="0"/>
              <a:buChar char="•"/>
              <a:tabLst/>
              <a:defRPr/>
            </a:pPr>
            <a:r>
              <a:rPr kumimoji="0" lang="da-DK" sz="2400" b="0" i="0" u="none" strike="noStrike" kern="1200" cap="none" spc="0" normalizeH="0" baseline="0" noProof="0" dirty="0" smtClean="0">
                <a:ln>
                  <a:noFill/>
                </a:ln>
                <a:solidFill>
                  <a:schemeClr val="tx1"/>
                </a:solidFill>
                <a:effectLst/>
                <a:uLnTx/>
                <a:uFillTx/>
                <a:latin typeface="+mn-lt"/>
                <a:ea typeface="+mn-ea"/>
                <a:cs typeface="+mn-cs"/>
              </a:rPr>
              <a:t>Brækket</a:t>
            </a:r>
            <a:r>
              <a:rPr kumimoji="0" lang="da-DK" sz="2400" b="0" i="0" u="none" strike="noStrike" kern="1200" cap="none" spc="0" normalizeH="0" noProof="0" dirty="0" smtClean="0">
                <a:ln>
                  <a:noFill/>
                </a:ln>
                <a:solidFill>
                  <a:schemeClr val="tx1"/>
                </a:solidFill>
                <a:effectLst/>
                <a:uLnTx/>
                <a:uFillTx/>
                <a:latin typeface="+mn-lt"/>
                <a:ea typeface="+mn-ea"/>
                <a:cs typeface="+mn-cs"/>
              </a:rPr>
              <a:t> ben, to trykkede ribben =&gt; 6 ugers fravær.</a:t>
            </a:r>
          </a:p>
          <a:p>
            <a:pPr marL="441325" marR="0" lvl="1" indent="-173038" algn="l" defTabSz="913040" rtl="0" eaLnBrk="1" fontAlgn="auto" latinLnBrk="0" hangingPunct="1">
              <a:lnSpc>
                <a:spcPct val="100000"/>
              </a:lnSpc>
              <a:spcBef>
                <a:spcPct val="20000"/>
              </a:spcBef>
              <a:spcAft>
                <a:spcPts val="0"/>
              </a:spcAft>
              <a:buClrTx/>
              <a:buSzTx/>
              <a:buFont typeface="Arial" pitchFamily="34" charset="0"/>
              <a:buChar char="•"/>
              <a:tabLst/>
              <a:defRPr/>
            </a:pPr>
            <a:r>
              <a:rPr lang="da-DK" sz="2400" baseline="0" dirty="0" smtClean="0"/>
              <a:t>Kassernes</a:t>
            </a:r>
            <a:r>
              <a:rPr lang="da-DK" sz="2400" dirty="0" smtClean="0"/>
              <a:t> indhold beskadiget og kasseres</a:t>
            </a:r>
          </a:p>
          <a:p>
            <a:pPr marL="441325" marR="0" lvl="1" indent="-173038" algn="l" defTabSz="913040" rtl="0" eaLnBrk="1" fontAlgn="auto" latinLnBrk="0" hangingPunct="1">
              <a:lnSpc>
                <a:spcPct val="100000"/>
              </a:lnSpc>
              <a:spcBef>
                <a:spcPct val="20000"/>
              </a:spcBef>
              <a:spcAft>
                <a:spcPts val="0"/>
              </a:spcAft>
              <a:buClrTx/>
              <a:buSzTx/>
              <a:buFont typeface="Arial" pitchFamily="34" charset="0"/>
              <a:buChar char="•"/>
              <a:tabLst/>
              <a:defRPr/>
            </a:pPr>
            <a:r>
              <a:rPr lang="da-DK" sz="2400" dirty="0" smtClean="0"/>
              <a:t>Nye erstatningsdele bestilles, men ordre forsinkes 10 dg.</a:t>
            </a:r>
            <a:endParaRPr kumimoji="0" lang="da-DK"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Z:\Arbejdsmiljøudvalg\Road Show 2014\Arb Miljø som strategisk værktøj\Hos 1.png"/>
          <p:cNvPicPr>
            <a:picLocks noChangeAspect="1" noChangeArrowheads="1"/>
          </p:cNvPicPr>
          <p:nvPr/>
        </p:nvPicPr>
        <p:blipFill>
          <a:blip r:embed="rId3" cstate="print"/>
          <a:srcRect/>
          <a:stretch>
            <a:fillRect/>
          </a:stretch>
        </p:blipFill>
        <p:spPr bwMode="auto">
          <a:xfrm>
            <a:off x="4788024" y="1772816"/>
            <a:ext cx="3672408" cy="367240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467544" y="1412776"/>
            <a:ext cx="8219256" cy="4896544"/>
          </a:xfrm>
        </p:spPr>
        <p:txBody>
          <a:bodyPr>
            <a:normAutofit fontScale="92500" lnSpcReduction="10000"/>
          </a:bodyPr>
          <a:lstStyle/>
          <a:p>
            <a:pPr marL="638175" indent="-196850"/>
            <a:r>
              <a:rPr lang="da-DK" sz="2600" dirty="0" smtClean="0"/>
              <a:t>Trin 1	: Ad hoc</a:t>
            </a:r>
          </a:p>
          <a:p>
            <a:pPr marL="717550" indent="-276225">
              <a:buNone/>
            </a:pPr>
            <a:endParaRPr lang="da-DK" sz="2600" dirty="0" smtClean="0"/>
          </a:p>
          <a:p>
            <a:pPr marL="717550" indent="-276225">
              <a:buNone/>
            </a:pPr>
            <a:r>
              <a:rPr lang="da-DK" sz="2600" dirty="0" smtClean="0"/>
              <a:t>Dagen efter:</a:t>
            </a:r>
          </a:p>
          <a:p>
            <a:pPr marL="717550" lvl="1" indent="-276225">
              <a:buFont typeface="Arial" pitchFamily="34" charset="0"/>
              <a:buChar char="•"/>
            </a:pPr>
            <a:r>
              <a:rPr lang="da-DK" sz="2600" dirty="0" smtClean="0"/>
              <a:t>I kaffestuen efter ulykken, er alle kede af det, men også overrasket, for Lise har normalt styr på tingene. </a:t>
            </a:r>
          </a:p>
          <a:p>
            <a:pPr marL="717550" lvl="1" indent="-276225">
              <a:buNone/>
            </a:pPr>
            <a:endParaRPr lang="da-DK" sz="2600" dirty="0" smtClean="0"/>
          </a:p>
          <a:p>
            <a:pPr marL="717550" lvl="1" indent="-276225">
              <a:buNone/>
              <a:defRPr/>
            </a:pPr>
            <a:r>
              <a:rPr lang="da-DK" sz="2600" dirty="0" smtClean="0"/>
              <a:t>Årlige arbejdsmiljødrøftelse:</a:t>
            </a:r>
          </a:p>
          <a:p>
            <a:pPr marL="717550" lvl="1" indent="-276225">
              <a:buFont typeface="Arial" pitchFamily="34" charset="0"/>
              <a:buChar char="•"/>
              <a:defRPr/>
            </a:pPr>
            <a:r>
              <a:rPr lang="da-DK" sz="2600" dirty="0" smtClean="0"/>
              <a:t>Uheldet diskuteres og man er enige om at Lise burde have ventet på hendes rullebord var klart - men man erkender der som altid er travlt.</a:t>
            </a:r>
          </a:p>
          <a:p>
            <a:pPr marL="717550" lvl="1" indent="-276225">
              <a:buFont typeface="Arial" pitchFamily="34" charset="0"/>
              <a:buChar char="•"/>
              <a:defRPr/>
            </a:pPr>
            <a:r>
              <a:rPr lang="da-DK" sz="2600" dirty="0" smtClean="0"/>
              <a:t>Man beslutter at udarbejde en instruks, der påbyder alle at overholde interne procedurer og benytte det rette udstyr.  </a:t>
            </a:r>
          </a:p>
          <a:p>
            <a:pPr marL="970865" lvl="1" indent="-514350">
              <a:buFont typeface="Arial" pitchFamily="34" charset="0"/>
              <a:buChar char="•"/>
            </a:pPr>
            <a:endParaRPr lang="da-DK" sz="2600" dirty="0" smtClean="0"/>
          </a:p>
          <a:p>
            <a:pPr marL="970865" lvl="1" indent="-514350">
              <a:buNone/>
            </a:pPr>
            <a:endParaRPr lang="da-DK" sz="2600" dirty="0" smtClean="0"/>
          </a:p>
          <a:p>
            <a:pPr marL="970865" lvl="1" indent="-514350">
              <a:buNone/>
            </a:pPr>
            <a:endParaRPr lang="da-DK" sz="2600" dirty="0" smtClean="0"/>
          </a:p>
          <a:p>
            <a:pPr marL="970865" lvl="1" indent="-514350">
              <a:buNone/>
            </a:pPr>
            <a:endParaRPr lang="da-DK" sz="2600" dirty="0" smtClean="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53</a:t>
            </a:fld>
            <a:endParaRPr lang="da-DK" dirty="0">
              <a:solidFill>
                <a:prstClr val="white">
                  <a:tint val="75000"/>
                </a:prstClr>
              </a:solidFill>
            </a:endParaRPr>
          </a:p>
        </p:txBody>
      </p:sp>
      <p:pic>
        <p:nvPicPr>
          <p:cNvPr id="1027" name="Picture 3"/>
          <p:cNvPicPr>
            <a:picLocks noChangeAspect="1" noChangeArrowheads="1"/>
          </p:cNvPicPr>
          <p:nvPr/>
        </p:nvPicPr>
        <p:blipFill>
          <a:blip r:embed="rId3" cstate="print"/>
          <a:srcRect/>
          <a:stretch>
            <a:fillRect/>
          </a:stretch>
        </p:blipFill>
        <p:spPr bwMode="auto">
          <a:xfrm>
            <a:off x="5868144" y="1548780"/>
            <a:ext cx="2472685" cy="944116"/>
          </a:xfrm>
          <a:prstGeom prst="rect">
            <a:avLst/>
          </a:prstGeom>
          <a:noFill/>
          <a:ln w="9525">
            <a:noFill/>
            <a:miter lim="800000"/>
            <a:headEnd/>
            <a:tailEnd/>
          </a:ln>
        </p:spPr>
      </p:pic>
      <p:sp>
        <p:nvSpPr>
          <p:cNvPr id="9" name="Down Arrow 8"/>
          <p:cNvSpPr/>
          <p:nvPr/>
        </p:nvSpPr>
        <p:spPr>
          <a:xfrm>
            <a:off x="6300192"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r>
              <a:rPr lang="da-DK" sz="2400" dirty="0" smtClean="0"/>
              <a:t>Trin 2	: Fokus på risici</a:t>
            </a:r>
          </a:p>
          <a:p>
            <a:pPr marL="731838" lvl="1" indent="-195263">
              <a:buFont typeface="Arial" pitchFamily="34" charset="0"/>
              <a:buChar char="•"/>
            </a:pPr>
            <a:endParaRPr lang="da-DK" sz="2400" dirty="0" smtClean="0"/>
          </a:p>
          <a:p>
            <a:pPr marL="731838" lvl="1" indent="-195263">
              <a:buNone/>
            </a:pPr>
            <a:r>
              <a:rPr lang="da-DK" sz="2400" dirty="0" smtClean="0"/>
              <a:t>Dagen efter:</a:t>
            </a:r>
          </a:p>
          <a:p>
            <a:pPr marL="731838" lvl="1" indent="-195263">
              <a:buFont typeface="Arial" pitchFamily="34" charset="0"/>
              <a:buChar char="•"/>
            </a:pPr>
            <a:r>
              <a:rPr lang="da-DK" sz="2400" dirty="0" smtClean="0"/>
              <a:t>Værkfører og arbejdsmiljørepræsentant mødes dagen efter og snakker om ulykken. Hvorfor skete det? Hvordan undgår vi den slags ulykker fremadrettet ?</a:t>
            </a:r>
          </a:p>
          <a:p>
            <a:pPr marL="731838" lvl="1" indent="-195263">
              <a:buFont typeface="Arial" pitchFamily="34" charset="0"/>
              <a:buChar char="•"/>
              <a:defRPr/>
            </a:pPr>
            <a:r>
              <a:rPr lang="da-DK" sz="2400" dirty="0" smtClean="0"/>
              <a:t>Arbejdsmiljørepræsentanten har fremskaffet redskab til analyse af arbejdsulykker, fra www.i-bar.dk</a:t>
            </a:r>
          </a:p>
          <a:p>
            <a:pPr marL="731838" lvl="1" indent="-195263">
              <a:buFont typeface="Arial" pitchFamily="34" charset="0"/>
              <a:buChar char="•"/>
              <a:defRPr/>
            </a:pPr>
            <a:r>
              <a:rPr lang="da-DK" sz="2400" dirty="0" smtClean="0"/>
              <a:t>Dagen efter igen går de systematisk arbejdsgangen igennem, trin for trin. De kontroller undervejs om bl.a.  lagerreol/kasser etc. har fejl, hvilket ikke kan konstateres.</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54</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868144" y="1556792"/>
            <a:ext cx="2472685" cy="944116"/>
          </a:xfrm>
          <a:prstGeom prst="rect">
            <a:avLst/>
          </a:prstGeom>
          <a:noFill/>
          <a:ln w="9525">
            <a:noFill/>
            <a:miter lim="800000"/>
            <a:headEnd/>
            <a:tailEnd/>
          </a:ln>
        </p:spPr>
      </p:pic>
      <p:sp>
        <p:nvSpPr>
          <p:cNvPr id="8" name="Down Arrow 7"/>
          <p:cNvSpPr/>
          <p:nvPr/>
        </p:nvSpPr>
        <p:spPr>
          <a:xfrm>
            <a:off x="6804248"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r>
              <a:rPr lang="da-DK" sz="2400" dirty="0" smtClean="0"/>
              <a:t>Trin 2	: Fokus på risici</a:t>
            </a:r>
          </a:p>
          <a:p>
            <a:pPr marL="731838" lvl="1" indent="-195263">
              <a:buFont typeface="Arial" pitchFamily="34" charset="0"/>
              <a:buChar char="•"/>
            </a:pPr>
            <a:endParaRPr lang="da-DK" sz="2400" dirty="0" smtClean="0"/>
          </a:p>
          <a:p>
            <a:pPr marL="731838" lvl="1" indent="-195263">
              <a:buNone/>
            </a:pPr>
            <a:r>
              <a:rPr lang="da-DK" sz="2400" dirty="0" smtClean="0"/>
              <a:t>Dagen efter:</a:t>
            </a:r>
          </a:p>
          <a:p>
            <a:pPr marL="717550" lvl="1" indent="-180975">
              <a:buFont typeface="Arial" pitchFamily="34" charset="0"/>
              <a:buChar char="•"/>
              <a:defRPr/>
            </a:pPr>
            <a:r>
              <a:rPr lang="da-DK" sz="2400" dirty="0" smtClean="0"/>
              <a:t>De finder ud af at det var uheldigt, der ikke var et rullebord til rådighed og at en træklods fra en palle, kunne ligge på en transportvej.</a:t>
            </a:r>
          </a:p>
          <a:p>
            <a:pPr marL="717550" lvl="1" indent="-180975">
              <a:buFont typeface="Arial" pitchFamily="34" charset="0"/>
              <a:buChar char="•"/>
              <a:defRPr/>
            </a:pPr>
            <a:r>
              <a:rPr lang="da-DK" sz="2400" dirty="0" smtClean="0"/>
              <a:t>De bestiller 2 ekstra rulleborde og indskærper de skal anvendes.</a:t>
            </a:r>
          </a:p>
          <a:p>
            <a:pPr marL="717550" lvl="1" indent="-180975">
              <a:buFont typeface="Arial" pitchFamily="34" charset="0"/>
              <a:buChar char="•"/>
              <a:defRPr/>
            </a:pPr>
            <a:r>
              <a:rPr lang="da-DK" sz="2400" dirty="0" smtClean="0"/>
              <a:t>Der bliver sat fokus på ryddelighed på arbejdspladsen, så man sikrer transportvejene holdes fri.</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55</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868144" y="1556792"/>
            <a:ext cx="2472685" cy="944116"/>
          </a:xfrm>
          <a:prstGeom prst="rect">
            <a:avLst/>
          </a:prstGeom>
          <a:noFill/>
          <a:ln w="9525">
            <a:noFill/>
            <a:miter lim="800000"/>
            <a:headEnd/>
            <a:tailEnd/>
          </a:ln>
        </p:spPr>
      </p:pic>
      <p:sp>
        <p:nvSpPr>
          <p:cNvPr id="8" name="Down Arrow 7"/>
          <p:cNvSpPr/>
          <p:nvPr/>
        </p:nvSpPr>
        <p:spPr>
          <a:xfrm>
            <a:off x="6804248"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08512"/>
          </a:xfrm>
        </p:spPr>
        <p:txBody>
          <a:bodyPr>
            <a:normAutofit fontScale="85000" lnSpcReduction="10000"/>
          </a:bodyPr>
          <a:lstStyle/>
          <a:p>
            <a:pPr marL="717550" indent="-180975"/>
            <a:r>
              <a:rPr lang="da-DK" sz="2800" dirty="0" smtClean="0"/>
              <a:t>Trin 2	: Fokus på risici</a:t>
            </a:r>
          </a:p>
          <a:p>
            <a:pPr marL="717550" lvl="1" indent="-180975">
              <a:buFont typeface="Arial" pitchFamily="34" charset="0"/>
              <a:buChar char="•"/>
            </a:pPr>
            <a:endParaRPr lang="da-DK" dirty="0" smtClean="0"/>
          </a:p>
          <a:p>
            <a:pPr marL="717550" lvl="1" indent="-180975">
              <a:buNone/>
            </a:pPr>
            <a:r>
              <a:rPr lang="da-DK" dirty="0" smtClean="0"/>
              <a:t>Årlige arbejdsmiljødrøftelse:</a:t>
            </a:r>
          </a:p>
          <a:p>
            <a:pPr marL="717550" lvl="1" indent="-180975">
              <a:buFont typeface="Arial" pitchFamily="34" charset="0"/>
              <a:buChar char="•"/>
            </a:pPr>
            <a:r>
              <a:rPr lang="da-DK" dirty="0" smtClean="0"/>
              <a:t>Her gøres status på de initiativer der har været iværksat som følge af Lises uheld.</a:t>
            </a:r>
          </a:p>
          <a:p>
            <a:pPr marL="717550" lvl="1" indent="-180975">
              <a:buFont typeface="Arial" pitchFamily="34" charset="0"/>
              <a:buChar char="•"/>
              <a:defRPr/>
            </a:pPr>
            <a:r>
              <a:rPr lang="da-DK" dirty="0" smtClean="0"/>
              <a:t>Der er tilfredshed med de nye rulleborde, de anvendes.</a:t>
            </a:r>
          </a:p>
          <a:p>
            <a:pPr marL="717550" lvl="1" indent="-180975">
              <a:buFont typeface="Arial" pitchFamily="34" charset="0"/>
              <a:buChar char="•"/>
              <a:defRPr/>
            </a:pPr>
            <a:r>
              <a:rPr lang="da-DK" dirty="0" smtClean="0"/>
              <a:t>Men der er stadig problemer med at holde færdselsvejene fri for emballage etc..</a:t>
            </a:r>
          </a:p>
          <a:p>
            <a:pPr marL="717550" lvl="1" indent="-180975">
              <a:buFont typeface="Arial" pitchFamily="34" charset="0"/>
              <a:buChar char="•"/>
              <a:defRPr/>
            </a:pPr>
            <a:r>
              <a:rPr lang="da-DK" dirty="0" smtClean="0"/>
              <a:t>Ved mødet snakkes om flere ”nærved ulykker” som følge af dette problem.</a:t>
            </a:r>
          </a:p>
          <a:p>
            <a:pPr marL="717550" lvl="1" indent="-180975">
              <a:buFont typeface="Arial" pitchFamily="34" charset="0"/>
              <a:buChar char="•"/>
              <a:defRPr/>
            </a:pPr>
            <a:r>
              <a:rPr lang="da-DK" dirty="0" smtClean="0"/>
              <a:t>Det besluttes at øge rengøringsfrekvensen og få mere fokus på ryddelighed på arbejdspladsen.</a:t>
            </a:r>
          </a:p>
          <a:p>
            <a:pPr marL="970865" lvl="1" indent="-514350">
              <a:buNone/>
            </a:pPr>
            <a:endParaRPr lang="da-DK" sz="2600" dirty="0" smtClean="0"/>
          </a:p>
          <a:p>
            <a:pPr marL="970865" lvl="1" indent="-514350">
              <a:buNone/>
            </a:pPr>
            <a:endParaRPr lang="da-DK" dirty="0" smtClean="0"/>
          </a:p>
          <a:p>
            <a:pPr marL="970865" lvl="1" indent="-514350">
              <a:buNone/>
            </a:pPr>
            <a:endParaRPr lang="da-DK" dirty="0" smtClean="0"/>
          </a:p>
          <a:p>
            <a:pPr marL="970865" lvl="1" indent="-514350">
              <a:buNone/>
            </a:pPr>
            <a:endParaRPr lang="da-DK" dirty="0" smtClean="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56</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868144" y="1556792"/>
            <a:ext cx="2472685" cy="944116"/>
          </a:xfrm>
          <a:prstGeom prst="rect">
            <a:avLst/>
          </a:prstGeom>
          <a:noFill/>
          <a:ln w="9525">
            <a:noFill/>
            <a:miter lim="800000"/>
            <a:headEnd/>
            <a:tailEnd/>
          </a:ln>
        </p:spPr>
      </p:pic>
      <p:sp>
        <p:nvSpPr>
          <p:cNvPr id="8" name="Down Arrow 7"/>
          <p:cNvSpPr/>
          <p:nvPr/>
        </p:nvSpPr>
        <p:spPr>
          <a:xfrm>
            <a:off x="6804248" y="1196752"/>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r>
              <a:rPr lang="da-DK" sz="2400" dirty="0" smtClean="0"/>
              <a:t>Trin 3	: Fokus på sikkerhed, </a:t>
            </a:r>
          </a:p>
          <a:p>
            <a:pPr marL="731838" indent="-195263">
              <a:buNone/>
            </a:pPr>
            <a:r>
              <a:rPr lang="da-DK" sz="2400" dirty="0" smtClean="0"/>
              <a:t>			   sundhed og trivsel</a:t>
            </a:r>
          </a:p>
          <a:p>
            <a:pPr marL="731838" lvl="1" indent="-195263">
              <a:buNone/>
            </a:pPr>
            <a:r>
              <a:rPr lang="da-DK" sz="2400" dirty="0" smtClean="0"/>
              <a:t>Dagen efter:</a:t>
            </a:r>
          </a:p>
          <a:p>
            <a:pPr marL="731838" lvl="1" indent="-195263">
              <a:buFont typeface="Arial" pitchFamily="34" charset="0"/>
              <a:buChar char="•"/>
            </a:pPr>
            <a:r>
              <a:rPr lang="da-DK" sz="2400" dirty="0" smtClean="0"/>
              <a:t>Man er tilfreds med ulykkes risiko er reduceret med nye rulleborde. </a:t>
            </a:r>
          </a:p>
          <a:p>
            <a:pPr marL="731838" lvl="1" indent="-195263">
              <a:buFont typeface="Arial" pitchFamily="34" charset="0"/>
              <a:buChar char="•"/>
            </a:pPr>
            <a:r>
              <a:rPr lang="da-DK" sz="2400" dirty="0" smtClean="0"/>
              <a:t>Værkfører og arbejdsmiljørepræsentant drøfter med lederen om travlhed har større indflydelse end først antaget, på den her slags ulykker ? </a:t>
            </a:r>
          </a:p>
          <a:p>
            <a:pPr marL="731838" lvl="1" indent="-195263">
              <a:buFont typeface="Arial" pitchFamily="34" charset="0"/>
              <a:buChar char="•"/>
              <a:defRPr/>
            </a:pPr>
            <a:r>
              <a:rPr lang="da-DK" sz="2400" dirty="0" smtClean="0"/>
              <a:t>De konkluderer at træthed og uopmærksomhed skal diskuteres i løsningsforslag til at undgå ulykker.</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57</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652120" y="1556792"/>
            <a:ext cx="2472685" cy="944116"/>
          </a:xfrm>
          <a:prstGeom prst="rect">
            <a:avLst/>
          </a:prstGeom>
          <a:noFill/>
          <a:ln w="9525">
            <a:noFill/>
            <a:miter lim="800000"/>
            <a:headEnd/>
            <a:tailEnd/>
          </a:ln>
        </p:spPr>
      </p:pic>
      <p:sp>
        <p:nvSpPr>
          <p:cNvPr id="8" name="Down Arrow 7"/>
          <p:cNvSpPr/>
          <p:nvPr/>
        </p:nvSpPr>
        <p:spPr>
          <a:xfrm>
            <a:off x="7092280" y="1124744"/>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5040560"/>
          </a:xfrm>
        </p:spPr>
        <p:txBody>
          <a:bodyPr>
            <a:noAutofit/>
          </a:bodyPr>
          <a:lstStyle/>
          <a:p>
            <a:pPr marL="731838" indent="-195263"/>
            <a:r>
              <a:rPr lang="da-DK" sz="2400" dirty="0" smtClean="0"/>
              <a:t>Trin 3	: Fokus på sikkerhed, </a:t>
            </a:r>
          </a:p>
          <a:p>
            <a:pPr marL="731838" indent="-195263">
              <a:buNone/>
            </a:pPr>
            <a:r>
              <a:rPr lang="da-DK" sz="2400" dirty="0" smtClean="0"/>
              <a:t>			  sundhed og trivsel</a:t>
            </a:r>
          </a:p>
          <a:p>
            <a:pPr marL="731838" lvl="1" indent="-195263">
              <a:buNone/>
            </a:pPr>
            <a:endParaRPr lang="da-DK" sz="2400" dirty="0" smtClean="0"/>
          </a:p>
          <a:p>
            <a:pPr marL="731838" lvl="1" indent="-195263">
              <a:buNone/>
            </a:pPr>
            <a:r>
              <a:rPr lang="da-DK" sz="2400" dirty="0" smtClean="0"/>
              <a:t>Årlig arbejdsmiljødrøftelse:</a:t>
            </a:r>
          </a:p>
          <a:p>
            <a:pPr marL="731838" lvl="1" indent="-195263">
              <a:buFont typeface="Arial" pitchFamily="34" charset="0"/>
              <a:buChar char="•"/>
            </a:pPr>
            <a:r>
              <a:rPr lang="da-DK" sz="2400" dirty="0" smtClean="0"/>
              <a:t>Forud er researchet (ex. google, i-bar etc.) materiale vedr. sundhed/trivsel og deres relation til ulykker.</a:t>
            </a:r>
          </a:p>
          <a:p>
            <a:pPr marL="731838" lvl="1" indent="-195263">
              <a:buFont typeface="Arial" pitchFamily="34" charset="0"/>
              <a:buChar char="•"/>
            </a:pPr>
            <a:r>
              <a:rPr lang="da-DK" sz="2400" dirty="0" smtClean="0"/>
              <a:t>Konklusion =&gt; </a:t>
            </a:r>
            <a:r>
              <a:rPr lang="da-DK" sz="2400" smtClean="0"/>
              <a:t>Træthed/stress/dårlig motorik </a:t>
            </a:r>
            <a:r>
              <a:rPr lang="da-DK" sz="2400" dirty="0" smtClean="0"/>
              <a:t>øger ulykker.</a:t>
            </a:r>
          </a:p>
          <a:p>
            <a:pPr marL="731838" lvl="1" indent="-195263">
              <a:buFont typeface="Arial" pitchFamily="34" charset="0"/>
              <a:buChar char="•"/>
            </a:pPr>
            <a:r>
              <a:rPr lang="da-DK" sz="2400" dirty="0" smtClean="0"/>
              <a:t>Drøfter bl.a. omorganisering for mindre tidspres, bedre pausekultur, sundere kantinemad, motionstilbud etc. som samlet vil kunne øge sundhedstilstanden.</a:t>
            </a:r>
          </a:p>
          <a:p>
            <a:pPr marL="731838" lvl="1" indent="-195263">
              <a:buFont typeface="Arial" pitchFamily="34" charset="0"/>
              <a:buChar char="•"/>
            </a:pPr>
            <a:r>
              <a:rPr lang="da-DK" sz="2400" dirty="0" smtClean="0"/>
              <a:t>Mål er at reduceret antal ulykker, sygefravær, færre afbrydelser i produktion, mindre rekruttering og oplæring.</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58</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652120" y="1556792"/>
            <a:ext cx="2472685" cy="944116"/>
          </a:xfrm>
          <a:prstGeom prst="rect">
            <a:avLst/>
          </a:prstGeom>
          <a:noFill/>
          <a:ln w="9525">
            <a:noFill/>
            <a:miter lim="800000"/>
            <a:headEnd/>
            <a:tailEnd/>
          </a:ln>
        </p:spPr>
      </p:pic>
      <p:sp>
        <p:nvSpPr>
          <p:cNvPr id="8" name="Down Arrow 7"/>
          <p:cNvSpPr/>
          <p:nvPr/>
        </p:nvSpPr>
        <p:spPr>
          <a:xfrm>
            <a:off x="7092280" y="1124744"/>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r>
              <a:rPr lang="da-DK" sz="2400" dirty="0" smtClean="0"/>
              <a:t>Trin 4	: Fokus på forretning</a:t>
            </a:r>
          </a:p>
          <a:p>
            <a:pPr marL="731838" lvl="1" indent="-195263">
              <a:buFont typeface="Arial" pitchFamily="34" charset="0"/>
              <a:buChar char="•"/>
            </a:pPr>
            <a:endParaRPr lang="da-DK" sz="2400" dirty="0" smtClean="0"/>
          </a:p>
          <a:p>
            <a:pPr marL="731838" lvl="1" indent="-195263">
              <a:buNone/>
            </a:pPr>
            <a:r>
              <a:rPr lang="da-DK" sz="2400" dirty="0" smtClean="0"/>
              <a:t>Dagen efter:</a:t>
            </a:r>
          </a:p>
          <a:p>
            <a:pPr marL="731838" lvl="1" indent="-195263">
              <a:buFont typeface="Arial" pitchFamily="34" charset="0"/>
              <a:buChar char="•"/>
            </a:pPr>
            <a:r>
              <a:rPr lang="da-DK" sz="2400" dirty="0" smtClean="0"/>
              <a:t>Selv simpel arbejdsulykke er dyr og ressource krævende.</a:t>
            </a:r>
          </a:p>
          <a:p>
            <a:pPr marL="731838" lvl="1" indent="-195263">
              <a:buNone/>
            </a:pPr>
            <a:r>
              <a:rPr lang="da-DK" sz="2000" dirty="0" smtClean="0"/>
              <a:t>	- 6 ugers  fravær + forsinket levering + dobbelt produktion. </a:t>
            </a:r>
          </a:p>
          <a:p>
            <a:pPr marL="731838" lvl="1" indent="-195263">
              <a:buFont typeface="Arial" pitchFamily="34" charset="0"/>
              <a:buChar char="•"/>
            </a:pPr>
            <a:r>
              <a:rPr lang="da-DK" sz="2400" dirty="0" smtClean="0"/>
              <a:t>Normalt gode medarbejder og gode ledere her været udsat for en række uheldige omstændigheder. </a:t>
            </a:r>
          </a:p>
          <a:p>
            <a:pPr marL="731838" lvl="1" indent="-195263">
              <a:buFont typeface="Arial" pitchFamily="34" charset="0"/>
              <a:buChar char="•"/>
            </a:pPr>
            <a:r>
              <a:rPr lang="da-DK" sz="2400" dirty="0" smtClean="0"/>
              <a:t>Falsk tryghed med ”kun for de andre”. </a:t>
            </a:r>
          </a:p>
          <a:p>
            <a:pPr marL="731838" lvl="1" indent="-195263">
              <a:buFont typeface="Arial" pitchFamily="34" charset="0"/>
              <a:buChar char="•"/>
            </a:pPr>
            <a:r>
              <a:rPr lang="da-DK" sz="2400" dirty="0" smtClean="0"/>
              <a:t>Forebyggelse kræver konstant proaktiv planlægning..!</a:t>
            </a:r>
          </a:p>
          <a:p>
            <a:pPr marL="1131293" lvl="2" indent="-195263">
              <a:buNone/>
            </a:pPr>
            <a:endParaRPr lang="da-DK" sz="2000" dirty="0" smtClean="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59</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652120" y="1628800"/>
            <a:ext cx="2472685" cy="944116"/>
          </a:xfrm>
          <a:prstGeom prst="rect">
            <a:avLst/>
          </a:prstGeom>
          <a:noFill/>
          <a:ln w="9525">
            <a:noFill/>
            <a:miter lim="800000"/>
            <a:headEnd/>
            <a:tailEnd/>
          </a:ln>
        </p:spPr>
      </p:pic>
      <p:sp>
        <p:nvSpPr>
          <p:cNvPr id="8" name="Down Arrow 7"/>
          <p:cNvSpPr/>
          <p:nvPr/>
        </p:nvSpPr>
        <p:spPr>
          <a:xfrm>
            <a:off x="7596336" y="1124744"/>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a:normAutofit/>
          </a:bodyPr>
          <a:lstStyle/>
          <a:p>
            <a:pPr marL="0" indent="0">
              <a:buNone/>
            </a:pPr>
            <a:r>
              <a:rPr lang="da-DK" dirty="0" smtClean="0"/>
              <a:t>I </a:t>
            </a:r>
            <a:r>
              <a:rPr lang="da-DK" dirty="0"/>
              <a:t>Metal- og </a:t>
            </a:r>
            <a:r>
              <a:rPr lang="da-DK" dirty="0" smtClean="0"/>
              <a:t>maskinbranchen er der gennemført 1.829 tilsyn </a:t>
            </a:r>
            <a:r>
              <a:rPr lang="da-DK" dirty="0"/>
              <a:t>i 2013. </a:t>
            </a:r>
            <a:endParaRPr lang="da-DK" dirty="0" smtClean="0"/>
          </a:p>
          <a:p>
            <a:pPr marL="0" indent="0">
              <a:buNone/>
            </a:pPr>
            <a:r>
              <a:rPr lang="da-DK" dirty="0" smtClean="0"/>
              <a:t>Hvilket </a:t>
            </a:r>
            <a:r>
              <a:rPr lang="da-DK" dirty="0"/>
              <a:t>svarer til </a:t>
            </a:r>
            <a:r>
              <a:rPr lang="da-DK" dirty="0" smtClean="0"/>
              <a:t>49 % </a:t>
            </a:r>
            <a:r>
              <a:rPr lang="da-DK" dirty="0"/>
              <a:t>af virksomhederne</a:t>
            </a:r>
            <a:r>
              <a:rPr lang="da-DK" dirty="0" smtClean="0"/>
              <a:t>.</a:t>
            </a:r>
          </a:p>
          <a:p>
            <a:pPr marL="0" indent="0">
              <a:buNone/>
            </a:pPr>
            <a:endParaRPr lang="da-DK" sz="800" dirty="0"/>
          </a:p>
          <a:p>
            <a:pPr marL="0" indent="0">
              <a:buNone/>
            </a:pPr>
            <a:r>
              <a:rPr lang="da-DK" dirty="0" smtClean="0"/>
              <a:t>På tilsynene </a:t>
            </a:r>
            <a:r>
              <a:rPr lang="da-DK" dirty="0"/>
              <a:t>blev der afgivet </a:t>
            </a:r>
            <a:r>
              <a:rPr lang="da-DK" dirty="0" smtClean="0"/>
              <a:t>1.751 reaktioner.</a:t>
            </a:r>
          </a:p>
          <a:p>
            <a:pPr marL="0" indent="0">
              <a:buNone/>
            </a:pPr>
            <a:endParaRPr lang="da-DK" sz="1800" dirty="0"/>
          </a:p>
          <a:p>
            <a:pPr marL="0" indent="0">
              <a:buNone/>
            </a:pPr>
            <a:r>
              <a:rPr lang="da-DK" dirty="0" smtClean="0"/>
              <a:t>I hele industrien er der gennemført 4.502 tilsyn i 2013 hvilket svare til 32% af virksomhederne </a:t>
            </a:r>
          </a:p>
          <a:p>
            <a:pPr marL="0" indent="0">
              <a:buNone/>
            </a:pPr>
            <a:r>
              <a:rPr lang="da-DK" dirty="0" smtClean="0"/>
              <a:t>På tilsynene blev der afgivet 4974 reaktioner </a:t>
            </a:r>
          </a:p>
          <a:p>
            <a:pPr marL="0" indent="0">
              <a:buNone/>
            </a:pPr>
            <a:endParaRPr lang="da-DK" dirty="0" smtClean="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a:t>
            </a:fld>
            <a:endParaRPr lang="da-DK" dirty="0">
              <a:solidFill>
                <a:prstClr val="white">
                  <a:tint val="75000"/>
                </a:prstClr>
              </a:solidFill>
            </a:endParaRPr>
          </a:p>
        </p:txBody>
      </p:sp>
    </p:spTree>
    <p:extLst>
      <p:ext uri="{BB962C8B-B14F-4D97-AF65-F5344CB8AC3E}">
        <p14:creationId xmlns:p14="http://schemas.microsoft.com/office/powerpoint/2010/main" val="26129405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r>
              <a:rPr lang="da-DK" sz="2400" dirty="0" smtClean="0"/>
              <a:t>Trin 4	: Fokus på forretning</a:t>
            </a:r>
          </a:p>
          <a:p>
            <a:pPr marL="731838" lvl="1" indent="-195263">
              <a:buFont typeface="Arial" pitchFamily="34" charset="0"/>
              <a:buChar char="•"/>
            </a:pPr>
            <a:endParaRPr lang="da-DK" sz="2400" dirty="0" smtClean="0"/>
          </a:p>
          <a:p>
            <a:pPr marL="731838" lvl="1" indent="-195263">
              <a:buNone/>
            </a:pPr>
            <a:r>
              <a:rPr lang="da-DK" sz="2400" dirty="0" smtClean="0"/>
              <a:t>Årlig arbejdsmiljødrøftelse:</a:t>
            </a:r>
          </a:p>
          <a:p>
            <a:pPr marL="731838" lvl="1" indent="-195263">
              <a:buFont typeface="Arial" pitchFamily="34" charset="0"/>
              <a:buChar char="•"/>
            </a:pPr>
            <a:r>
              <a:rPr lang="da-DK" sz="2400" dirty="0" smtClean="0"/>
              <a:t>Ulykker koster direkte og indirekte.</a:t>
            </a:r>
          </a:p>
          <a:p>
            <a:pPr marL="1131293" lvl="2" indent="-195263"/>
            <a:r>
              <a:rPr lang="da-DK" sz="1600" dirty="0" smtClean="0"/>
              <a:t>Fraværsdage</a:t>
            </a:r>
          </a:p>
          <a:p>
            <a:pPr marL="1131293" lvl="2" indent="-195263"/>
            <a:r>
              <a:rPr lang="da-DK" sz="1600" dirty="0" smtClean="0"/>
              <a:t>Administration af sygefravær</a:t>
            </a:r>
          </a:p>
          <a:p>
            <a:pPr marL="1131293" lvl="2" indent="-195263"/>
            <a:r>
              <a:rPr lang="da-DK" sz="1600" dirty="0" smtClean="0"/>
              <a:t>Overarbejde fra kollegaer</a:t>
            </a:r>
          </a:p>
          <a:p>
            <a:pPr marL="1131293" lvl="2" indent="-195263"/>
            <a:r>
              <a:rPr lang="da-DK" sz="1600" dirty="0" smtClean="0"/>
              <a:t>Indkaldte vikarer</a:t>
            </a:r>
          </a:p>
          <a:p>
            <a:pPr marL="1131293" lvl="2" indent="-195263"/>
            <a:r>
              <a:rPr lang="da-DK" sz="1600" dirty="0" smtClean="0"/>
              <a:t>Forringet omdømme og tabt goodwill</a:t>
            </a:r>
          </a:p>
          <a:p>
            <a:pPr marL="731838" lvl="1" indent="-195263">
              <a:buFont typeface="Arial" pitchFamily="34" charset="0"/>
              <a:buChar char="•"/>
            </a:pPr>
            <a:r>
              <a:rPr lang="da-DK" sz="2400" dirty="0" smtClean="0"/>
              <a:t>Drøftelse tager udgangspunkt i arbejdsmiljøindsatsen og dennes betydning for produktivitet og kvalitet.</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60</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652120" y="1628800"/>
            <a:ext cx="2472685" cy="944116"/>
          </a:xfrm>
          <a:prstGeom prst="rect">
            <a:avLst/>
          </a:prstGeom>
          <a:noFill/>
          <a:ln w="9525">
            <a:noFill/>
            <a:miter lim="800000"/>
            <a:headEnd/>
            <a:tailEnd/>
          </a:ln>
        </p:spPr>
      </p:pic>
      <p:sp>
        <p:nvSpPr>
          <p:cNvPr id="8" name="Down Arrow 7"/>
          <p:cNvSpPr/>
          <p:nvPr/>
        </p:nvSpPr>
        <p:spPr>
          <a:xfrm>
            <a:off x="7596336" y="1124744"/>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395536" y="1340768"/>
            <a:ext cx="8291264" cy="4680520"/>
          </a:xfrm>
        </p:spPr>
        <p:txBody>
          <a:bodyPr>
            <a:noAutofit/>
          </a:bodyPr>
          <a:lstStyle/>
          <a:p>
            <a:pPr marL="731838" indent="-195263"/>
            <a:endParaRPr lang="da-DK" sz="2400" b="1" dirty="0" smtClean="0"/>
          </a:p>
          <a:p>
            <a:pPr marL="731838" indent="-195263"/>
            <a:r>
              <a:rPr lang="da-DK" sz="2400" b="1" dirty="0" err="1" smtClean="0"/>
              <a:t>Safety</a:t>
            </a:r>
            <a:r>
              <a:rPr lang="da-DK" sz="2400" b="1" dirty="0" smtClean="0"/>
              <a:t> </a:t>
            </a:r>
            <a:r>
              <a:rPr lang="da-DK" sz="2400" b="1" dirty="0" err="1" smtClean="0"/>
              <a:t>pays</a:t>
            </a:r>
            <a:endParaRPr lang="da-DK" sz="2400" b="1" dirty="0" smtClean="0"/>
          </a:p>
          <a:p>
            <a:pPr marL="731838" indent="-195263"/>
            <a:endParaRPr lang="da-DK" sz="2400" b="1" dirty="0" smtClean="0"/>
          </a:p>
          <a:p>
            <a:pPr marL="731838" indent="-195263"/>
            <a:endParaRPr lang="da-DK" sz="2400" b="1" dirty="0" smtClean="0"/>
          </a:p>
          <a:p>
            <a:pPr marL="731838" indent="-195263"/>
            <a:r>
              <a:rPr lang="da-DK" sz="2400" dirty="0" smtClean="0"/>
              <a:t>http://www.napofilm.net/en/napos-films/multimedia-film-episodes-listing-view?filmid=napo-009-risky-business</a:t>
            </a:r>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61</a:t>
            </a:fld>
            <a:endParaRPr lang="da-DK" dirty="0">
              <a:solidFill>
                <a:prstClr val="white">
                  <a:tint val="75000"/>
                </a:prstClr>
              </a:solidFill>
            </a:endParaRPr>
          </a:p>
        </p:txBody>
      </p:sp>
      <p:pic>
        <p:nvPicPr>
          <p:cNvPr id="7" name="Picture 3"/>
          <p:cNvPicPr>
            <a:picLocks noChangeAspect="1" noChangeArrowheads="1"/>
          </p:cNvPicPr>
          <p:nvPr/>
        </p:nvPicPr>
        <p:blipFill>
          <a:blip r:embed="rId3" cstate="print"/>
          <a:srcRect/>
          <a:stretch>
            <a:fillRect/>
          </a:stretch>
        </p:blipFill>
        <p:spPr bwMode="auto">
          <a:xfrm>
            <a:off x="5652120" y="1628800"/>
            <a:ext cx="2472685" cy="944116"/>
          </a:xfrm>
          <a:prstGeom prst="rect">
            <a:avLst/>
          </a:prstGeom>
          <a:noFill/>
          <a:ln w="9525">
            <a:noFill/>
            <a:miter lim="800000"/>
            <a:headEnd/>
            <a:tailEnd/>
          </a:ln>
        </p:spPr>
      </p:pic>
      <p:sp>
        <p:nvSpPr>
          <p:cNvPr id="8" name="Down Arrow 7"/>
          <p:cNvSpPr/>
          <p:nvPr/>
        </p:nvSpPr>
        <p:spPr>
          <a:xfrm>
            <a:off x="7596336" y="1124744"/>
            <a:ext cx="268608" cy="64807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3" name="Content Placeholder 2"/>
          <p:cNvSpPr>
            <a:spLocks noGrp="1"/>
          </p:cNvSpPr>
          <p:nvPr>
            <p:ph idx="1"/>
          </p:nvPr>
        </p:nvSpPr>
        <p:spPr>
          <a:xfrm>
            <a:off x="467544" y="1340768"/>
            <a:ext cx="8229600" cy="4525963"/>
          </a:xfrm>
        </p:spPr>
        <p:txBody>
          <a:bodyPr>
            <a:noAutofit/>
          </a:bodyPr>
          <a:lstStyle/>
          <a:p>
            <a:pPr marL="630238" indent="-188913">
              <a:buNone/>
            </a:pPr>
            <a:r>
              <a:rPr lang="da-DK" sz="2400" dirty="0" smtClean="0"/>
              <a:t>Værktøjet har eksempler med fokus mod temaer den</a:t>
            </a:r>
          </a:p>
          <a:p>
            <a:pPr marL="630238" indent="-188913">
              <a:buNone/>
            </a:pPr>
            <a:r>
              <a:rPr lang="da-DK" sz="2400" dirty="0" smtClean="0"/>
              <a:t>nationale plan for arbejdsmiljøindsatsen frem til 2020: </a:t>
            </a:r>
          </a:p>
          <a:p>
            <a:pPr marL="630238" indent="-188913"/>
            <a:endParaRPr lang="da-DK" sz="2400" dirty="0" smtClean="0"/>
          </a:p>
          <a:p>
            <a:pPr marL="630238" lvl="1" indent="-188913">
              <a:buFont typeface="+mj-lt"/>
              <a:buAutoNum type="arabicPeriod"/>
            </a:pPr>
            <a:r>
              <a:rPr lang="da-DK" sz="2400" dirty="0" smtClean="0"/>
              <a:t>Arbejdsulykker</a:t>
            </a:r>
          </a:p>
          <a:p>
            <a:pPr marL="630238" lvl="1" indent="-188913">
              <a:buFont typeface="+mj-lt"/>
              <a:buAutoNum type="arabicPeriod"/>
            </a:pPr>
            <a:r>
              <a:rPr lang="da-DK" sz="2400" dirty="0" smtClean="0"/>
              <a:t>Muskel- og skeletbesvær </a:t>
            </a:r>
          </a:p>
          <a:p>
            <a:pPr marL="630238" lvl="1" indent="-188913">
              <a:buFont typeface="+mj-lt"/>
              <a:buAutoNum type="arabicPeriod"/>
            </a:pPr>
            <a:r>
              <a:rPr lang="da-DK" sz="2400" dirty="0" smtClean="0"/>
              <a:t>Psykisk arbejdsmiljø</a:t>
            </a:r>
          </a:p>
          <a:p>
            <a:pPr marL="630238" indent="-188913">
              <a:buNone/>
            </a:pPr>
            <a:endParaRPr lang="da-DK" sz="2400" dirty="0" smtClean="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62</a:t>
            </a:fld>
            <a:endParaRPr lang="da-DK" dirty="0">
              <a:solidFill>
                <a:prstClr val="white">
                  <a:tint val="75000"/>
                </a:prst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2800" b="1" dirty="0" smtClean="0">
                <a:effectLst>
                  <a:outerShdw blurRad="38100" dist="38100" dir="2700000" algn="tl">
                    <a:srgbClr val="000000">
                      <a:alpha val="43137"/>
                    </a:srgbClr>
                  </a:outerShdw>
                </a:effectLst>
              </a:rPr>
              <a:t>Den årlige miljødrøftelse som strategisk værktøj</a:t>
            </a:r>
            <a:endParaRPr lang="da-DK" sz="2800" dirty="0"/>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63</a:t>
            </a:fld>
            <a:endParaRPr lang="da-DK" dirty="0">
              <a:solidFill>
                <a:prstClr val="white">
                  <a:tint val="75000"/>
                </a:prstClr>
              </a:solidFill>
            </a:endParaRPr>
          </a:p>
        </p:txBody>
      </p:sp>
      <p:pic>
        <p:nvPicPr>
          <p:cNvPr id="1031" name="Picture 7" descr="Z:\Arbejdsmiljøudvalg\Arb Miljø som strategisk værktøj\Analyse.JPG"/>
          <p:cNvPicPr>
            <a:picLocks noGrp="1" noChangeAspect="1" noChangeArrowheads="1"/>
          </p:cNvPicPr>
          <p:nvPr>
            <p:ph idx="1"/>
          </p:nvPr>
        </p:nvPicPr>
        <p:blipFill>
          <a:blip r:embed="rId3" cstate="print"/>
          <a:srcRect/>
          <a:stretch>
            <a:fillRect/>
          </a:stretch>
        </p:blipFill>
        <p:spPr bwMode="auto">
          <a:xfrm rot="-1800000">
            <a:off x="583838" y="2160335"/>
            <a:ext cx="2033828" cy="2880320"/>
          </a:xfrm>
          <a:prstGeom prst="rect">
            <a:avLst/>
          </a:prstGeom>
          <a:noFill/>
        </p:spPr>
      </p:pic>
      <p:pic>
        <p:nvPicPr>
          <p:cNvPr id="1033" name="Picture 9" descr="Z:\Arbejdsmiljøudvalg\Arb Miljø som strategisk værktøj\Gode råd...JPG"/>
          <p:cNvPicPr>
            <a:picLocks noChangeAspect="1" noChangeArrowheads="1"/>
          </p:cNvPicPr>
          <p:nvPr/>
        </p:nvPicPr>
        <p:blipFill>
          <a:blip r:embed="rId4" cstate="print"/>
          <a:srcRect/>
          <a:stretch>
            <a:fillRect/>
          </a:stretch>
        </p:blipFill>
        <p:spPr bwMode="auto">
          <a:xfrm rot="-900000">
            <a:off x="2158777" y="1593283"/>
            <a:ext cx="2245632" cy="2235783"/>
          </a:xfrm>
          <a:prstGeom prst="rect">
            <a:avLst/>
          </a:prstGeom>
          <a:noFill/>
        </p:spPr>
      </p:pic>
      <p:pic>
        <p:nvPicPr>
          <p:cNvPr id="1034" name="Picture 10" descr="Z:\Arbejdsmiljøudvalg\Arb Miljø som strategisk værktøj\Sundhed.JPG"/>
          <p:cNvPicPr>
            <a:picLocks noChangeAspect="1" noChangeArrowheads="1"/>
          </p:cNvPicPr>
          <p:nvPr/>
        </p:nvPicPr>
        <p:blipFill>
          <a:blip r:embed="rId5" cstate="print"/>
          <a:srcRect/>
          <a:stretch>
            <a:fillRect/>
          </a:stretch>
        </p:blipFill>
        <p:spPr bwMode="auto">
          <a:xfrm>
            <a:off x="3635896" y="1412776"/>
            <a:ext cx="2017217" cy="2850778"/>
          </a:xfrm>
          <a:prstGeom prst="rect">
            <a:avLst/>
          </a:prstGeom>
          <a:noFill/>
        </p:spPr>
      </p:pic>
      <p:pic>
        <p:nvPicPr>
          <p:cNvPr id="1036" name="Picture 12" descr="Z:\Arbejdsmiljøudvalg\Arb Miljø som strategisk værktøj\Trivsel.JPG"/>
          <p:cNvPicPr>
            <a:picLocks noChangeAspect="1" noChangeArrowheads="1"/>
          </p:cNvPicPr>
          <p:nvPr/>
        </p:nvPicPr>
        <p:blipFill>
          <a:blip r:embed="rId6" cstate="print"/>
          <a:srcRect/>
          <a:stretch>
            <a:fillRect/>
          </a:stretch>
        </p:blipFill>
        <p:spPr bwMode="auto">
          <a:xfrm rot="900000">
            <a:off x="5004048" y="1772816"/>
            <a:ext cx="2149104" cy="2142471"/>
          </a:xfrm>
          <a:prstGeom prst="rect">
            <a:avLst/>
          </a:prstGeom>
          <a:noFill/>
        </p:spPr>
      </p:pic>
      <p:pic>
        <p:nvPicPr>
          <p:cNvPr id="3" name="Picture 2" descr="Z:\Arbejdsmiljøudvalg\Road Show 2014\Arb Miljø som strategisk værktøj\Topleder.JPG"/>
          <p:cNvPicPr>
            <a:picLocks noChangeAspect="1" noChangeArrowheads="1"/>
          </p:cNvPicPr>
          <p:nvPr/>
        </p:nvPicPr>
        <p:blipFill>
          <a:blip r:embed="rId7" cstate="print"/>
          <a:srcRect/>
          <a:stretch>
            <a:fillRect/>
          </a:stretch>
        </p:blipFill>
        <p:spPr bwMode="auto">
          <a:xfrm rot="1800000">
            <a:off x="6202036" y="2179915"/>
            <a:ext cx="2162175" cy="306705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314602"/>
          </a:xfrm>
        </p:spPr>
        <p:txBody>
          <a:bodyPr>
            <a:normAutofit/>
          </a:bodyPr>
          <a:lstStyle/>
          <a:p>
            <a:r>
              <a:rPr lang="da-DK" dirty="0" smtClean="0"/>
              <a:t>Arbejdsmiljøuddannelse</a:t>
            </a:r>
            <a:br>
              <a:rPr lang="da-DK" dirty="0" smtClean="0"/>
            </a:br>
            <a:r>
              <a:rPr lang="da-DK" dirty="0"/>
              <a:t/>
            </a:r>
            <a:br>
              <a:rPr lang="da-DK" dirty="0"/>
            </a:br>
            <a:r>
              <a:rPr lang="da-DK" dirty="0" smtClean="0"/>
              <a:t>og</a:t>
            </a:r>
            <a:br>
              <a:rPr lang="da-DK" dirty="0" smtClean="0"/>
            </a:br>
            <a:r>
              <a:rPr lang="da-DK" dirty="0"/>
              <a:t/>
            </a:r>
            <a:br>
              <a:rPr lang="da-DK" dirty="0"/>
            </a:br>
            <a:r>
              <a:rPr lang="da-DK" dirty="0" smtClean="0"/>
              <a:t>efteruddannelse</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64</a:t>
            </a:fld>
            <a:endParaRPr lang="da-DK" dirty="0">
              <a:solidFill>
                <a:prstClr val="white">
                  <a:tint val="75000"/>
                </a:prstClr>
              </a:solidFill>
            </a:endParaRPr>
          </a:p>
        </p:txBody>
      </p:sp>
    </p:spTree>
    <p:extLst>
      <p:ext uri="{BB962C8B-B14F-4D97-AF65-F5344CB8AC3E}">
        <p14:creationId xmlns:p14="http://schemas.microsoft.com/office/powerpoint/2010/main" val="25098337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20689"/>
            <a:ext cx="8229600" cy="5505504"/>
          </a:xfrm>
        </p:spPr>
        <p:txBody>
          <a:bodyPr/>
          <a:lstStyle/>
          <a:p>
            <a:pPr marL="399450" lvl="1" indent="0">
              <a:buNone/>
            </a:pPr>
            <a:r>
              <a:rPr lang="da-DK" sz="3400" dirty="0" smtClean="0"/>
              <a:t>Temaet rejser som minimum 6 væsentlige spørgsmål, nemlig:</a:t>
            </a:r>
          </a:p>
          <a:p>
            <a:pPr marL="399450" lvl="1" indent="0">
              <a:buNone/>
            </a:pPr>
            <a:endParaRPr lang="da-DK" dirty="0" smtClean="0"/>
          </a:p>
          <a:p>
            <a:pPr marL="399450" lvl="1" indent="0" algn="ctr">
              <a:buNone/>
            </a:pPr>
            <a:r>
              <a:rPr lang="da-DK" sz="3400" dirty="0" smtClean="0"/>
              <a:t>Hvorfor skal der være uddannelse?</a:t>
            </a:r>
          </a:p>
          <a:p>
            <a:pPr marL="399450" lvl="1" indent="0" algn="ctr">
              <a:buNone/>
            </a:pPr>
            <a:r>
              <a:rPr lang="da-DK" sz="3400" dirty="0" smtClean="0"/>
              <a:t>Hvem skal have uddannelse?</a:t>
            </a:r>
          </a:p>
          <a:p>
            <a:pPr marL="399450" lvl="1" indent="0" algn="ctr">
              <a:buNone/>
            </a:pPr>
            <a:r>
              <a:rPr lang="da-DK" sz="3400" dirty="0" smtClean="0"/>
              <a:t>Hvornår skal der ske uddannelse? </a:t>
            </a:r>
          </a:p>
          <a:p>
            <a:pPr marL="399450" lvl="1" indent="0" algn="ctr">
              <a:buNone/>
            </a:pPr>
            <a:r>
              <a:rPr lang="da-DK" sz="3400" dirty="0" smtClean="0"/>
              <a:t>Hvilken uddannelse skal der ske?</a:t>
            </a:r>
          </a:p>
          <a:p>
            <a:pPr marL="399450" lvl="1" indent="0" algn="ctr">
              <a:buNone/>
            </a:pPr>
            <a:r>
              <a:rPr lang="da-DK" sz="3400" dirty="0" smtClean="0"/>
              <a:t>Hvordan skal uddannelsen gennemføres?</a:t>
            </a:r>
          </a:p>
          <a:p>
            <a:pPr marL="399450" lvl="1" indent="0" algn="ctr">
              <a:buNone/>
            </a:pPr>
            <a:r>
              <a:rPr lang="da-DK" sz="3400" dirty="0" smtClean="0"/>
              <a:t>Hvad er kravene til indhold?</a:t>
            </a:r>
            <a:endParaRPr lang="da-DK" sz="3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65</a:t>
            </a:fld>
            <a:endParaRPr lang="da-DK" dirty="0">
              <a:solidFill>
                <a:prstClr val="white">
                  <a:tint val="75000"/>
                </a:prstClr>
              </a:solidFill>
            </a:endParaRPr>
          </a:p>
        </p:txBody>
      </p:sp>
    </p:spTree>
    <p:extLst>
      <p:ext uri="{BB962C8B-B14F-4D97-AF65-F5344CB8AC3E}">
        <p14:creationId xmlns:p14="http://schemas.microsoft.com/office/powerpoint/2010/main" val="4243363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Hvorfor skal der være uddannelse?</a:t>
            </a:r>
            <a:br>
              <a:rPr lang="da-DK" sz="3400" dirty="0" smtClean="0">
                <a:solidFill>
                  <a:schemeClr val="tx1"/>
                </a:solidFill>
              </a:rPr>
            </a:br>
            <a:endParaRPr lang="da-DK" dirty="0">
              <a:solidFill>
                <a:schemeClr val="tx1"/>
              </a:solidFill>
            </a:endParaRPr>
          </a:p>
        </p:txBody>
      </p:sp>
      <p:sp>
        <p:nvSpPr>
          <p:cNvPr id="3" name="Pladsholder til indhold 2"/>
          <p:cNvSpPr>
            <a:spLocks noGrp="1"/>
          </p:cNvSpPr>
          <p:nvPr>
            <p:ph idx="1"/>
          </p:nvPr>
        </p:nvSpPr>
        <p:spPr/>
        <p:txBody>
          <a:bodyPr/>
          <a:lstStyle/>
          <a:p>
            <a:r>
              <a:rPr lang="da-DK" dirty="0" smtClean="0"/>
              <a:t>Loven siger det.</a:t>
            </a:r>
          </a:p>
          <a:p>
            <a:r>
              <a:rPr lang="da-DK" dirty="0" smtClean="0"/>
              <a:t>Gøre ledelse og valgte </a:t>
            </a:r>
            <a:r>
              <a:rPr lang="da-DK" dirty="0" err="1" smtClean="0"/>
              <a:t>AMiR</a:t>
            </a:r>
            <a:r>
              <a:rPr lang="da-DK" dirty="0" smtClean="0"/>
              <a:t> bekendte med lovens grundelementer</a:t>
            </a:r>
          </a:p>
          <a:p>
            <a:r>
              <a:rPr lang="da-DK" dirty="0" smtClean="0"/>
              <a:t>Gøre medlemmer af </a:t>
            </a:r>
            <a:r>
              <a:rPr lang="da-DK" dirty="0" err="1" smtClean="0"/>
              <a:t>AMiO</a:t>
            </a:r>
            <a:r>
              <a:rPr lang="da-DK" dirty="0" smtClean="0"/>
              <a:t> i stand til at arbejde med løsning af virksomhedens arbejdsmiljøproblemer</a:t>
            </a:r>
          </a:p>
          <a:p>
            <a:r>
              <a:rPr lang="da-DK" dirty="0" smtClean="0"/>
              <a:t>Kvalificere dialogen og samarbejdet i </a:t>
            </a:r>
            <a:r>
              <a:rPr lang="da-DK" dirty="0" err="1" smtClean="0"/>
              <a:t>AMiO</a:t>
            </a:r>
            <a:endParaRPr lang="da-DK" dirty="0" smtClean="0"/>
          </a:p>
          <a:p>
            <a:r>
              <a:rPr lang="da-DK" dirty="0" smtClean="0"/>
              <a:t>Uddannelse = viden + inspiration + motivation</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66</a:t>
            </a:fld>
            <a:endParaRPr lang="da-DK" dirty="0">
              <a:solidFill>
                <a:prstClr val="white">
                  <a:tint val="75000"/>
                </a:prstClr>
              </a:solidFill>
            </a:endParaRPr>
          </a:p>
        </p:txBody>
      </p:sp>
    </p:spTree>
    <p:extLst>
      <p:ext uri="{BB962C8B-B14F-4D97-AF65-F5344CB8AC3E}">
        <p14:creationId xmlns:p14="http://schemas.microsoft.com/office/powerpoint/2010/main" val="14891243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Læs mere om lovkrav og råd</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67</a:t>
            </a:fld>
            <a:endParaRPr lang="da-DK" dirty="0">
              <a:solidFill>
                <a:prstClr val="white">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412776"/>
            <a:ext cx="4608160" cy="462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9824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Hvem skal have uddannelse?</a:t>
            </a:r>
            <a:r>
              <a:rPr lang="da-DK" sz="3400" dirty="0" smtClean="0"/>
              <a:t/>
            </a:r>
            <a:br>
              <a:rPr lang="da-DK" sz="3400" dirty="0" smtClean="0"/>
            </a:br>
            <a:endParaRPr lang="da-DK" dirty="0"/>
          </a:p>
        </p:txBody>
      </p:sp>
      <p:sp>
        <p:nvSpPr>
          <p:cNvPr id="3" name="Pladsholder til indhold 2"/>
          <p:cNvSpPr>
            <a:spLocks noGrp="1"/>
          </p:cNvSpPr>
          <p:nvPr>
            <p:ph idx="1"/>
          </p:nvPr>
        </p:nvSpPr>
        <p:spPr/>
        <p:txBody>
          <a:bodyPr>
            <a:normAutofit/>
          </a:bodyPr>
          <a:lstStyle/>
          <a:p>
            <a:pPr marL="457200" indent="-457200"/>
            <a:r>
              <a:rPr lang="da-DK" sz="2800" dirty="0" smtClean="0"/>
              <a:t>Alle der er medlem af virksomhedens </a:t>
            </a:r>
            <a:r>
              <a:rPr lang="da-DK" sz="2800" dirty="0" err="1" smtClean="0"/>
              <a:t>AMiO</a:t>
            </a:r>
            <a:r>
              <a:rPr lang="da-DK" sz="2800" dirty="0" smtClean="0"/>
              <a:t> (Arbejdsgivere og virksomhedsledere er undtaget denne pligt – det anbefales at de gennemfører uddannelsen). </a:t>
            </a:r>
          </a:p>
          <a:p>
            <a:pPr marL="399450" lvl="1" indent="0">
              <a:buNone/>
            </a:pPr>
            <a:r>
              <a:rPr lang="da-DK" dirty="0" smtClean="0"/>
              <a:t>Gælder såvel obligatoriske (grundlæggende) som den supplerende uddannelse</a:t>
            </a:r>
          </a:p>
          <a:p>
            <a:pPr marL="457200" indent="-457200"/>
            <a:r>
              <a:rPr lang="da-DK" sz="2800" dirty="0" smtClean="0"/>
              <a:t>Andre – ikke </a:t>
            </a:r>
            <a:r>
              <a:rPr lang="da-DK" sz="2800" dirty="0"/>
              <a:t>medlemmer – som </a:t>
            </a:r>
            <a:r>
              <a:rPr lang="da-DK" sz="2800" dirty="0" smtClean="0"/>
              <a:t>er involveret i arbejdsmiljøarbejdet bør også have uddannelse på lige fod som de loven foreskriver skal have den.</a:t>
            </a:r>
            <a:endParaRPr lang="da-DK" sz="2800" dirty="0"/>
          </a:p>
          <a:p>
            <a:pPr marL="457200" indent="-457200"/>
            <a:endParaRPr lang="da-DK" dirty="0" smtClean="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68</a:t>
            </a:fld>
            <a:endParaRPr lang="da-DK" dirty="0">
              <a:solidFill>
                <a:prstClr val="white">
                  <a:tint val="75000"/>
                </a:prstClr>
              </a:solidFill>
            </a:endParaRPr>
          </a:p>
        </p:txBody>
      </p:sp>
    </p:spTree>
    <p:extLst>
      <p:ext uri="{BB962C8B-B14F-4D97-AF65-F5344CB8AC3E}">
        <p14:creationId xmlns:p14="http://schemas.microsoft.com/office/powerpoint/2010/main" val="3660034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Hvornår skal der ske uddannelse?</a:t>
            </a:r>
            <a:br>
              <a:rPr lang="da-DK" sz="3400" dirty="0" smtClean="0">
                <a:solidFill>
                  <a:schemeClr val="tx1"/>
                </a:solidFill>
              </a:rPr>
            </a:br>
            <a:endParaRPr lang="da-DK" dirty="0">
              <a:solidFill>
                <a:schemeClr val="tx1"/>
              </a:solidFill>
            </a:endParaRPr>
          </a:p>
        </p:txBody>
      </p:sp>
      <p:sp>
        <p:nvSpPr>
          <p:cNvPr id="3" name="Pladsholder til indhold 2"/>
          <p:cNvSpPr>
            <a:spLocks noGrp="1"/>
          </p:cNvSpPr>
          <p:nvPr>
            <p:ph idx="1"/>
          </p:nvPr>
        </p:nvSpPr>
        <p:spPr/>
        <p:txBody>
          <a:bodyPr/>
          <a:lstStyle/>
          <a:p>
            <a:pPr marL="0" indent="0">
              <a:buNone/>
            </a:pPr>
            <a:r>
              <a:rPr lang="da-DK" dirty="0" smtClean="0"/>
              <a:t>Loven: Ved valg eller udpegning til </a:t>
            </a:r>
            <a:r>
              <a:rPr lang="da-DK" dirty="0" err="1" smtClean="0"/>
              <a:t>AMiO</a:t>
            </a:r>
            <a:r>
              <a:rPr lang="da-DK" dirty="0" smtClean="0"/>
              <a:t>, skal uddannelsen være gennemført senest tre måneder efter. (3 dages forløb)</a:t>
            </a:r>
          </a:p>
          <a:p>
            <a:pPr marL="0" indent="0">
              <a:buNone/>
            </a:pPr>
            <a:r>
              <a:rPr lang="da-DK" dirty="0" smtClean="0"/>
              <a:t>Inden første år er gået skal der tilbydes yderligere 2 dages uddannelse.</a:t>
            </a:r>
          </a:p>
          <a:p>
            <a:pPr marL="0" indent="0">
              <a:buNone/>
            </a:pPr>
            <a:r>
              <a:rPr lang="da-DK" dirty="0" smtClean="0"/>
              <a:t>1½ dags uddannelse skal herefter tilbydes årligt så længe hvervet varetages.</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69</a:t>
            </a:fld>
            <a:endParaRPr lang="da-DK" dirty="0">
              <a:solidFill>
                <a:prstClr val="white">
                  <a:tint val="75000"/>
                </a:prstClr>
              </a:solidFill>
            </a:endParaRPr>
          </a:p>
        </p:txBody>
      </p:sp>
    </p:spTree>
    <p:extLst>
      <p:ext uri="{BB962C8B-B14F-4D97-AF65-F5344CB8AC3E}">
        <p14:creationId xmlns:p14="http://schemas.microsoft.com/office/powerpoint/2010/main" val="744106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wrap="square">
            <a:noAutofit/>
          </a:bodyPr>
          <a:lstStyle/>
          <a:p>
            <a:pPr marL="0" indent="0">
              <a:buNone/>
            </a:pPr>
            <a:r>
              <a:rPr lang="da-DK" sz="3000" dirty="0"/>
              <a:t>De primære arbejdsmiljøproblemer der blev reageret på </a:t>
            </a:r>
            <a:r>
              <a:rPr lang="da-DK" sz="3000" dirty="0" smtClean="0"/>
              <a:t>er:</a:t>
            </a:r>
          </a:p>
          <a:p>
            <a:pPr marL="0" indent="0">
              <a:buNone/>
            </a:pPr>
            <a:endParaRPr lang="da-DK" sz="3000" dirty="0" smtClean="0"/>
          </a:p>
          <a:p>
            <a:pPr marL="0" indent="0">
              <a:buNone/>
            </a:pPr>
            <a:r>
              <a:rPr lang="da-DK" sz="3000" dirty="0"/>
              <a:t>	Ulykkesrisici </a:t>
            </a:r>
            <a:r>
              <a:rPr lang="da-DK" sz="3000" dirty="0" smtClean="0"/>
              <a:t>				</a:t>
            </a:r>
            <a:endParaRPr lang="da-DK" sz="3000" dirty="0"/>
          </a:p>
          <a:p>
            <a:pPr marL="0" indent="0">
              <a:buNone/>
            </a:pPr>
            <a:r>
              <a:rPr lang="da-DK" sz="3000" dirty="0"/>
              <a:t>	Krav til egenindsats </a:t>
            </a:r>
            <a:endParaRPr lang="da-DK" sz="3000" dirty="0" smtClean="0"/>
          </a:p>
          <a:p>
            <a:pPr marL="0" indent="0">
              <a:buNone/>
            </a:pPr>
            <a:r>
              <a:rPr lang="da-DK" sz="3000" dirty="0"/>
              <a:t>	Kemiske og biologiske </a:t>
            </a:r>
            <a:r>
              <a:rPr lang="da-DK" sz="3000" dirty="0" smtClean="0"/>
              <a:t>belastninger</a:t>
            </a:r>
          </a:p>
          <a:p>
            <a:pPr marL="0" indent="0">
              <a:buNone/>
            </a:pPr>
            <a:endParaRPr lang="da-DK" sz="1200" dirty="0" smtClean="0"/>
          </a:p>
          <a:p>
            <a:pPr marL="0" indent="0">
              <a:buNone/>
            </a:pPr>
            <a:r>
              <a:rPr lang="da-DK" sz="3000" dirty="0" smtClean="0"/>
              <a:t>I hele industrien er det for ulykker og krav til egenindsats 63% </a:t>
            </a:r>
            <a:endParaRPr lang="da-DK" sz="3000" dirty="0"/>
          </a:p>
          <a:p>
            <a:pPr marL="0" indent="0">
              <a:buNone/>
            </a:pPr>
            <a:endParaRPr lang="da-DK" sz="2400" dirty="0"/>
          </a:p>
          <a:p>
            <a:pPr marL="0" indent="0">
              <a:buNone/>
            </a:pPr>
            <a:endParaRPr lang="da-DK" sz="2400" dirty="0"/>
          </a:p>
          <a:p>
            <a:pPr marL="0" indent="0">
              <a:buNone/>
            </a:pP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a:t>
            </a:fld>
            <a:endParaRPr lang="da-DK" dirty="0">
              <a:solidFill>
                <a:prstClr val="white">
                  <a:tint val="75000"/>
                </a:prstClr>
              </a:solidFill>
            </a:endParaRPr>
          </a:p>
        </p:txBody>
      </p:sp>
      <p:sp>
        <p:nvSpPr>
          <p:cNvPr id="7" name="Højre klammeparentes 6"/>
          <p:cNvSpPr/>
          <p:nvPr/>
        </p:nvSpPr>
        <p:spPr>
          <a:xfrm>
            <a:off x="5004048" y="2708920"/>
            <a:ext cx="576064" cy="792088"/>
          </a:xfrm>
          <a:prstGeom prst="rightBrace">
            <a:avLst>
              <a:gd name="adj1" fmla="val 25000"/>
              <a:gd name="adj2" fmla="val 533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Højre klammeparentes 8"/>
          <p:cNvSpPr/>
          <p:nvPr/>
        </p:nvSpPr>
        <p:spPr>
          <a:xfrm>
            <a:off x="5220072" y="2564904"/>
            <a:ext cx="288032"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0" name="Højre klammeparentes 9"/>
          <p:cNvSpPr/>
          <p:nvPr/>
        </p:nvSpPr>
        <p:spPr>
          <a:xfrm>
            <a:off x="4674592" y="3131841"/>
            <a:ext cx="576064" cy="936104"/>
          </a:xfrm>
          <a:prstGeom prst="rightBrace">
            <a:avLst>
              <a:gd name="adj1" fmla="val 2169"/>
              <a:gd name="adj2" fmla="val 4999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1" name="Rektangel 10"/>
          <p:cNvSpPr/>
          <p:nvPr/>
        </p:nvSpPr>
        <p:spPr>
          <a:xfrm>
            <a:off x="5580112" y="3144615"/>
            <a:ext cx="1449436"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da-DK" sz="5400" b="1" spc="150" dirty="0" smtClean="0">
                <a:ln w="11430"/>
                <a:solidFill>
                  <a:srgbClr val="F8F8F8"/>
                </a:solidFill>
                <a:effectLst>
                  <a:outerShdw blurRad="25400" algn="tl" rotWithShape="0">
                    <a:srgbClr val="000000">
                      <a:alpha val="43000"/>
                    </a:srgbClr>
                  </a:outerShdw>
                </a:effectLst>
              </a:rPr>
              <a:t>62%</a:t>
            </a:r>
            <a:endParaRPr lang="da-DK" sz="54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7626733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Hvilken uddannelse skal der ske?</a:t>
            </a:r>
            <a:r>
              <a:rPr lang="da-DK" sz="3400" dirty="0" smtClean="0"/>
              <a:t/>
            </a:r>
            <a:br>
              <a:rPr lang="da-DK" sz="3400" dirty="0" smtClean="0"/>
            </a:br>
            <a:endParaRPr lang="da-DK" dirty="0"/>
          </a:p>
        </p:txBody>
      </p:sp>
      <p:sp>
        <p:nvSpPr>
          <p:cNvPr id="3" name="Pladsholder til indhold 2"/>
          <p:cNvSpPr>
            <a:spLocks noGrp="1"/>
          </p:cNvSpPr>
          <p:nvPr>
            <p:ph idx="1"/>
          </p:nvPr>
        </p:nvSpPr>
        <p:spPr>
          <a:xfrm>
            <a:off x="435868" y="1052737"/>
            <a:ext cx="8229600" cy="3456384"/>
          </a:xfrm>
        </p:spPr>
        <p:txBody>
          <a:bodyPr>
            <a:normAutofit fontScale="85000" lnSpcReduction="20000"/>
          </a:bodyPr>
          <a:lstStyle/>
          <a:p>
            <a:pPr marL="0" indent="0">
              <a:buNone/>
            </a:pPr>
            <a:r>
              <a:rPr lang="da-DK" dirty="0" smtClean="0"/>
              <a:t>Ud over den lovbestemte grunduddannelse på tre dage er der intet krav om formen på eller indholdet i, de uddannelsesforløb som tilbydes.</a:t>
            </a:r>
          </a:p>
          <a:p>
            <a:pPr marL="0" indent="0">
              <a:buNone/>
            </a:pPr>
            <a:endParaRPr lang="da-DK" dirty="0"/>
          </a:p>
          <a:p>
            <a:pPr marL="0" indent="0">
              <a:buNone/>
            </a:pPr>
            <a:r>
              <a:rPr lang="da-DK" dirty="0" smtClean="0"/>
              <a:t>Parterne anbefaler at man bruger den årlige arbejdsmiljødrøftelse til at afklare hvilke behov og ønsker der måtte være til det kommende års uddannelsestilbud. Fælles forløb kan være en fordel = fælles referenceramme.</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70</a:t>
            </a:fld>
            <a:endParaRPr lang="da-DK" dirty="0">
              <a:solidFill>
                <a:prstClr val="white">
                  <a:tint val="75000"/>
                </a:prstClr>
              </a:solidFill>
            </a:endParaRPr>
          </a:p>
        </p:txBody>
      </p:sp>
      <p:pic>
        <p:nvPicPr>
          <p:cNvPr id="7" name="Billede 6"/>
          <p:cNvPicPr>
            <a:picLocks noChangeAspect="1"/>
          </p:cNvPicPr>
          <p:nvPr/>
        </p:nvPicPr>
        <p:blipFill>
          <a:blip r:embed="rId2" cstate="print"/>
          <a:stretch>
            <a:fillRect/>
          </a:stretch>
        </p:blipFill>
        <p:spPr>
          <a:xfrm>
            <a:off x="1187624" y="4191794"/>
            <a:ext cx="5904656" cy="2148437"/>
          </a:xfrm>
          <a:prstGeom prst="rect">
            <a:avLst/>
          </a:prstGeom>
        </p:spPr>
      </p:pic>
    </p:spTree>
    <p:extLst>
      <p:ext uri="{BB962C8B-B14F-4D97-AF65-F5344CB8AC3E}">
        <p14:creationId xmlns:p14="http://schemas.microsoft.com/office/powerpoint/2010/main" val="1287749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Hvordan skal uddannelsen gennemføres?</a:t>
            </a:r>
            <a:r>
              <a:rPr lang="da-DK" sz="3400" dirty="0" smtClean="0"/>
              <a:t/>
            </a:r>
            <a:br>
              <a:rPr lang="da-DK" sz="3400" dirty="0" smtClean="0"/>
            </a:br>
            <a:endParaRPr lang="da-DK" dirty="0"/>
          </a:p>
        </p:txBody>
      </p:sp>
      <p:sp>
        <p:nvSpPr>
          <p:cNvPr id="3" name="Pladsholder til indhold 2"/>
          <p:cNvSpPr>
            <a:spLocks noGrp="1"/>
          </p:cNvSpPr>
          <p:nvPr>
            <p:ph idx="1"/>
          </p:nvPr>
        </p:nvSpPr>
        <p:spPr/>
        <p:txBody>
          <a:bodyPr/>
          <a:lstStyle/>
          <a:p>
            <a:pPr marL="0" indent="0">
              <a:buNone/>
            </a:pPr>
            <a:r>
              <a:rPr lang="da-DK" dirty="0" smtClean="0"/>
              <a:t>Ingen lovmæssige krav hertil – undtaget er de tre dage inden tre måneder.</a:t>
            </a:r>
          </a:p>
          <a:p>
            <a:pPr marL="0" indent="0">
              <a:buNone/>
            </a:pPr>
            <a:r>
              <a:rPr lang="da-DK" dirty="0" smtClean="0"/>
              <a:t>Anbefales at </a:t>
            </a:r>
            <a:r>
              <a:rPr lang="da-DK" dirty="0" err="1" smtClean="0"/>
              <a:t>AMiO</a:t>
            </a:r>
            <a:r>
              <a:rPr lang="da-DK" dirty="0" smtClean="0"/>
              <a:t> drøfter dette og beskriver de retningslinjer man vil have skal gælde.</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71</a:t>
            </a:fld>
            <a:endParaRPr lang="da-DK" dirty="0">
              <a:solidFill>
                <a:prstClr val="white">
                  <a:tint val="75000"/>
                </a:prstClr>
              </a:solidFill>
            </a:endParaRPr>
          </a:p>
        </p:txBody>
      </p:sp>
      <p:pic>
        <p:nvPicPr>
          <p:cNvPr id="7" name="Billede 6"/>
          <p:cNvPicPr>
            <a:picLocks noChangeAspect="1"/>
          </p:cNvPicPr>
          <p:nvPr/>
        </p:nvPicPr>
        <p:blipFill>
          <a:blip r:embed="rId2" cstate="print"/>
          <a:stretch>
            <a:fillRect/>
          </a:stretch>
        </p:blipFill>
        <p:spPr>
          <a:xfrm>
            <a:off x="3048954" y="3789039"/>
            <a:ext cx="3608698" cy="2588919"/>
          </a:xfrm>
          <a:prstGeom prst="rect">
            <a:avLst/>
          </a:prstGeom>
        </p:spPr>
      </p:pic>
    </p:spTree>
    <p:extLst>
      <p:ext uri="{BB962C8B-B14F-4D97-AF65-F5344CB8AC3E}">
        <p14:creationId xmlns:p14="http://schemas.microsoft.com/office/powerpoint/2010/main" val="2661244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lgn="ctr" defTabSz="913040" rtl="0">
              <a:spcBef>
                <a:spcPct val="0"/>
              </a:spcBef>
            </a:pPr>
            <a:r>
              <a:rPr lang="da-DK" sz="3400" dirty="0" smtClean="0">
                <a:solidFill>
                  <a:schemeClr val="tx1"/>
                </a:solidFill>
              </a:rPr>
              <a:t>Hvad er kravene til indhold?</a:t>
            </a:r>
            <a:r>
              <a:rPr lang="da-DK" sz="3400" dirty="0" smtClean="0"/>
              <a:t/>
            </a:r>
            <a:br>
              <a:rPr lang="da-DK" sz="3400" dirty="0" smtClean="0"/>
            </a:br>
            <a:endParaRPr lang="da-DK" dirty="0"/>
          </a:p>
        </p:txBody>
      </p:sp>
      <p:sp>
        <p:nvSpPr>
          <p:cNvPr id="3" name="Pladsholder til indhold 2"/>
          <p:cNvSpPr>
            <a:spLocks noGrp="1"/>
          </p:cNvSpPr>
          <p:nvPr>
            <p:ph idx="1"/>
          </p:nvPr>
        </p:nvSpPr>
        <p:spPr/>
        <p:txBody>
          <a:bodyPr/>
          <a:lstStyle/>
          <a:p>
            <a:pPr marL="0" indent="0">
              <a:buNone/>
            </a:pPr>
            <a:r>
              <a:rPr lang="da-DK" dirty="0" smtClean="0"/>
              <a:t>Der er ikke nogle lovgivningsmæssige krav til indholdet i de supplerende uddannelsesforløb</a:t>
            </a:r>
          </a:p>
          <a:p>
            <a:pPr marL="0" indent="0">
              <a:buNone/>
            </a:pPr>
            <a:r>
              <a:rPr lang="da-DK" dirty="0" smtClean="0"/>
              <a:t>Det anbefales at man tilbyder uddannelse der er relevant for de opgaver medlemmer af </a:t>
            </a:r>
            <a:r>
              <a:rPr lang="da-DK" dirty="0" err="1" smtClean="0"/>
              <a:t>AMiO</a:t>
            </a:r>
            <a:r>
              <a:rPr lang="da-DK" dirty="0" smtClean="0"/>
              <a:t> står over for at skulle løse de(t) kommende år.</a:t>
            </a:r>
          </a:p>
          <a:p>
            <a:pPr marL="0" indent="0">
              <a:buNone/>
            </a:pPr>
            <a:r>
              <a:rPr lang="da-DK" dirty="0" smtClean="0"/>
              <a:t>Kan være godt at indholdet virker motiverende og inspirerer til nye idéer, metoder og tiltag i forhold til virksomhedens arbejdsmiljøindsats</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72</a:t>
            </a:fld>
            <a:endParaRPr lang="da-DK" dirty="0">
              <a:solidFill>
                <a:prstClr val="white">
                  <a:tint val="75000"/>
                </a:prstClr>
              </a:solidFill>
            </a:endParaRPr>
          </a:p>
        </p:txBody>
      </p:sp>
    </p:spTree>
    <p:extLst>
      <p:ext uri="{BB962C8B-B14F-4D97-AF65-F5344CB8AC3E}">
        <p14:creationId xmlns:p14="http://schemas.microsoft.com/office/powerpoint/2010/main" val="25065895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20689"/>
            <a:ext cx="8229600" cy="5505504"/>
          </a:xfrm>
        </p:spPr>
        <p:txBody>
          <a:bodyPr>
            <a:normAutofit fontScale="92500"/>
          </a:bodyPr>
          <a:lstStyle/>
          <a:p>
            <a:pPr marL="0" indent="0" algn="ctr">
              <a:buNone/>
            </a:pPr>
            <a:r>
              <a:rPr lang="da-DK" dirty="0" smtClean="0"/>
              <a:t>Altid virksomhedens ledelse der har ansvaret for at supplerende uddannelse tilbydes til medlemmer af </a:t>
            </a:r>
            <a:r>
              <a:rPr lang="da-DK" dirty="0" err="1" smtClean="0"/>
              <a:t>AMiO</a:t>
            </a:r>
            <a:endParaRPr lang="da-DK" dirty="0" smtClean="0"/>
          </a:p>
          <a:p>
            <a:pPr marL="0" indent="0" algn="ctr">
              <a:buNone/>
            </a:pPr>
            <a:r>
              <a:rPr lang="da-DK" dirty="0" smtClean="0"/>
              <a:t>Der kan dog laves aftaler om hvordan det i praksis gribes an.</a:t>
            </a:r>
          </a:p>
          <a:p>
            <a:pPr marL="0" indent="0" algn="ctr">
              <a:buNone/>
            </a:pPr>
            <a:r>
              <a:rPr lang="da-DK" dirty="0" smtClean="0"/>
              <a:t>Arbejdsgiveren forestår alle udgifter forbundet med deltagelse i supplerende uddannelse.</a:t>
            </a:r>
          </a:p>
          <a:p>
            <a:pPr marL="0" indent="0" algn="ctr">
              <a:buNone/>
            </a:pPr>
            <a:r>
              <a:rPr lang="da-DK" dirty="0" smtClean="0"/>
              <a:t>Ikke tænkt som et begrænsende element, opstår der behov eller tilbyder der sig uventet en mulighed for uddannelse udover det fastlagte bør man tage en snak om evt. deltagelse, samt vilkår herfor.</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73</a:t>
            </a:fld>
            <a:endParaRPr lang="da-DK" dirty="0">
              <a:solidFill>
                <a:prstClr val="white">
                  <a:tint val="75000"/>
                </a:prstClr>
              </a:solidFill>
            </a:endParaRPr>
          </a:p>
        </p:txBody>
      </p:sp>
    </p:spTree>
    <p:extLst>
      <p:ext uri="{BB962C8B-B14F-4D97-AF65-F5344CB8AC3E}">
        <p14:creationId xmlns:p14="http://schemas.microsoft.com/office/powerpoint/2010/main" val="16793008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67544" y="1268760"/>
            <a:ext cx="8229600" cy="4525963"/>
          </a:xfrm>
        </p:spPr>
        <p:txBody>
          <a:bodyPr/>
          <a:lstStyle/>
          <a:p>
            <a:pPr marL="0" indent="0" algn="ctr">
              <a:buNone/>
            </a:pPr>
            <a:r>
              <a:rPr lang="da-DK" dirty="0" smtClean="0"/>
              <a:t>Der er penge i arbejdsmiljø</a:t>
            </a:r>
          </a:p>
          <a:p>
            <a:pPr marL="0" indent="0" algn="ctr">
              <a:buNone/>
            </a:pPr>
            <a:endParaRPr lang="da-DK" dirty="0"/>
          </a:p>
          <a:p>
            <a:pPr marL="0" indent="0" algn="ctr">
              <a:buNone/>
            </a:pPr>
            <a:r>
              <a:rPr lang="da-DK" dirty="0" smtClean="0"/>
              <a:t>Uddannelse er sund fornuft</a:t>
            </a:r>
          </a:p>
          <a:p>
            <a:pPr marL="0" indent="0">
              <a:buNone/>
            </a:pPr>
            <a:endParaRPr lang="da-DK" dirty="0"/>
          </a:p>
          <a:p>
            <a:pPr marL="0" indent="0">
              <a:buNone/>
            </a:pPr>
            <a:r>
              <a:rPr lang="da-DK" dirty="0" smtClean="0"/>
              <a:t>Arbejdsmiljøuddannelse er en mulig vej til bedre udnyttelse af ressourcer, større trivsel og bedre forståelse for det nyttige i en fælles indsats for et bedre arbejdsmiljø.</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74</a:t>
            </a:fld>
            <a:endParaRPr lang="da-DK" dirty="0">
              <a:solidFill>
                <a:prstClr val="white">
                  <a:tint val="75000"/>
                </a:prstClr>
              </a:solidFill>
            </a:endParaRPr>
          </a:p>
        </p:txBody>
      </p:sp>
    </p:spTree>
    <p:extLst>
      <p:ext uri="{BB962C8B-B14F-4D97-AF65-F5344CB8AC3E}">
        <p14:creationId xmlns:p14="http://schemas.microsoft.com/office/powerpoint/2010/main" val="16256980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75</a:t>
            </a:fld>
            <a:endParaRPr lang="da-DK" dirty="0">
              <a:solidFill>
                <a:prstClr val="white">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60648"/>
            <a:ext cx="4311650" cy="610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8337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76</a:t>
            </a:fld>
            <a:endParaRPr lang="da-DK" dirty="0">
              <a:solidFill>
                <a:prstClr val="white">
                  <a:tint val="75000"/>
                </a:prstClr>
              </a:solidFill>
            </a:endParaRPr>
          </a:p>
        </p:txBody>
      </p:sp>
      <p:sp>
        <p:nvSpPr>
          <p:cNvPr id="7" name="Pladsholder til indhold 2"/>
          <p:cNvSpPr txBox="1">
            <a:spLocks/>
          </p:cNvSpPr>
          <p:nvPr/>
        </p:nvSpPr>
        <p:spPr>
          <a:xfrm>
            <a:off x="619944" y="1277144"/>
            <a:ext cx="8229600" cy="4525963"/>
          </a:xfrm>
          <a:prstGeom prst="rect">
            <a:avLst/>
          </a:prstGeom>
        </p:spPr>
        <p:txBody>
          <a:bodyPr vert="horz" lIns="91302" tIns="45652" rIns="91302" bIns="45652" rtlCol="0">
            <a:normAutofit fontScale="92500" lnSpcReduction="10000"/>
          </a:bodyPr>
          <a:lst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31825"/>
            <a:r>
              <a:rPr lang="da-DK" dirty="0" smtClean="0">
                <a:solidFill>
                  <a:srgbClr val="FFFFFF"/>
                </a:solidFill>
                <a:latin typeface="Calibri" pitchFamily="34" charset="0"/>
                <a:cs typeface="Calibri" pitchFamily="34" charset="0"/>
                <a:sym typeface="Gill Sans"/>
              </a:rPr>
              <a:t>Materialer kan bestilles gennem organisationerne, hvis medlem.</a:t>
            </a:r>
          </a:p>
          <a:p>
            <a:pPr defTabSz="631825"/>
            <a:endParaRPr lang="da-DK" dirty="0" smtClean="0">
              <a:solidFill>
                <a:srgbClr val="FFFFFF"/>
              </a:solidFill>
              <a:latin typeface="Calibri" pitchFamily="34" charset="0"/>
              <a:cs typeface="Calibri" pitchFamily="34" charset="0"/>
              <a:sym typeface="Gill Sans"/>
            </a:endParaRPr>
          </a:p>
          <a:p>
            <a:pPr defTabSz="631825"/>
            <a:r>
              <a:rPr lang="da-DK" dirty="0" smtClean="0">
                <a:solidFill>
                  <a:srgbClr val="FFFFFF"/>
                </a:solidFill>
                <a:latin typeface="Calibri" pitchFamily="34" charset="0"/>
                <a:cs typeface="Calibri" pitchFamily="34" charset="0"/>
                <a:sym typeface="Gill Sans"/>
              </a:rPr>
              <a:t>Købes i Arbejdsmiljøbutikken. Betaler for fragt og håndtering. Produktet er gratis.</a:t>
            </a:r>
          </a:p>
          <a:p>
            <a:pPr defTabSz="631825"/>
            <a:endParaRPr lang="da-DK" dirty="0" smtClean="0">
              <a:solidFill>
                <a:srgbClr val="FFFFFF"/>
              </a:solidFill>
              <a:latin typeface="Calibri" pitchFamily="34" charset="0"/>
              <a:cs typeface="Calibri" pitchFamily="34" charset="0"/>
              <a:sym typeface="Gill Sans"/>
            </a:endParaRPr>
          </a:p>
          <a:p>
            <a:pPr defTabSz="631825"/>
            <a:r>
              <a:rPr lang="da-DK" dirty="0" smtClean="0">
                <a:solidFill>
                  <a:srgbClr val="FFFFFF"/>
                </a:solidFill>
                <a:latin typeface="Calibri" pitchFamily="34" charset="0"/>
                <a:cs typeface="Calibri" pitchFamily="34" charset="0"/>
                <a:sym typeface="Gill Sans"/>
              </a:rPr>
              <a:t>Alle materialer kan downloades fra i-bar.dk</a:t>
            </a:r>
          </a:p>
          <a:p>
            <a:pPr defTabSz="631825"/>
            <a:endParaRPr lang="da-DK" dirty="0" smtClean="0">
              <a:solidFill>
                <a:srgbClr val="FFFFFF"/>
              </a:solidFill>
              <a:latin typeface="Calibri" pitchFamily="34" charset="0"/>
              <a:cs typeface="Calibri" pitchFamily="34" charset="0"/>
              <a:sym typeface="Gill Sans"/>
            </a:endParaRPr>
          </a:p>
          <a:p>
            <a:pPr defTabSz="631825"/>
            <a:r>
              <a:rPr lang="da-DK" dirty="0" smtClean="0">
                <a:solidFill>
                  <a:srgbClr val="FFFFFF"/>
                </a:solidFill>
                <a:latin typeface="Calibri" pitchFamily="34" charset="0"/>
                <a:cs typeface="Calibri" pitchFamily="34" charset="0"/>
                <a:sym typeface="Gill Sans"/>
              </a:rPr>
              <a:t>Husk at tilmelde nyhedsbrevet på www.i-bar.dk</a:t>
            </a:r>
            <a:endParaRPr lang="da-DK" dirty="0" smtClean="0">
              <a:latin typeface="Calibri" pitchFamily="34" charset="0"/>
              <a:cs typeface="Calibri" pitchFamily="34" charset="0"/>
            </a:endParaRPr>
          </a:p>
          <a:p>
            <a:pPr marL="0" indent="0">
              <a:buFont typeface="Arial" pitchFamily="34" charset="0"/>
              <a:buNone/>
            </a:pPr>
            <a:endParaRPr lang="da-DK" dirty="0"/>
          </a:p>
        </p:txBody>
      </p:sp>
    </p:spTree>
    <p:extLst>
      <p:ext uri="{BB962C8B-B14F-4D97-AF65-F5344CB8AC3E}">
        <p14:creationId xmlns:p14="http://schemas.microsoft.com/office/powerpoint/2010/main" val="31199580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www.i-bar.dk</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77</a:t>
            </a:fld>
            <a:endParaRPr lang="da-DK" dirty="0">
              <a:solidFill>
                <a:prstClr val="white">
                  <a:tint val="75000"/>
                </a:prstClr>
              </a:solidFill>
            </a:endParaRPr>
          </a:p>
        </p:txBody>
      </p:sp>
      <p:pic>
        <p:nvPicPr>
          <p:cNvPr id="7" name="Pladsholder til indhold 6"/>
          <p:cNvPicPr>
            <a:picLocks noGrp="1"/>
          </p:cNvPicPr>
          <p:nvPr>
            <p:ph idx="1"/>
          </p:nvPr>
        </p:nvPicPr>
        <p:blipFill rotWithShape="1">
          <a:blip r:embed="rId2" cstate="print"/>
          <a:srcRect t="3099"/>
          <a:stretch/>
        </p:blipFill>
        <p:spPr bwMode="auto">
          <a:xfrm>
            <a:off x="457200" y="1620335"/>
            <a:ext cx="8229600" cy="4485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8981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I-BAR på </a:t>
            </a:r>
            <a:r>
              <a:rPr lang="da-DK" dirty="0" err="1" smtClean="0"/>
              <a:t>facebook</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78</a:t>
            </a:fld>
            <a:endParaRPr lang="da-DK" dirty="0">
              <a:solidFill>
                <a:prstClr val="white">
                  <a:tint val="75000"/>
                </a:prstClr>
              </a:solidFill>
            </a:endParaRPr>
          </a:p>
        </p:txBody>
      </p:sp>
      <p:pic>
        <p:nvPicPr>
          <p:cNvPr id="7" name="Billede 6"/>
          <p:cNvPicPr/>
          <p:nvPr/>
        </p:nvPicPr>
        <p:blipFill rotWithShape="1">
          <a:blip r:embed="rId2" cstate="print"/>
          <a:srcRect t="3321"/>
          <a:stretch/>
        </p:blipFill>
        <p:spPr bwMode="auto">
          <a:xfrm>
            <a:off x="611560" y="1268760"/>
            <a:ext cx="7920880" cy="4824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72830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92697"/>
            <a:ext cx="8229600" cy="5433496"/>
          </a:xfrm>
        </p:spPr>
        <p:txBody>
          <a:bodyPr>
            <a:normAutofit lnSpcReduction="10000"/>
          </a:bodyPr>
          <a:lstStyle/>
          <a:p>
            <a:pPr marL="0" indent="0" algn="ctr">
              <a:buNone/>
            </a:pPr>
            <a:r>
              <a:rPr lang="da-DK" dirty="0" smtClean="0"/>
              <a:t>Tak for denne gang</a:t>
            </a:r>
          </a:p>
          <a:p>
            <a:pPr marL="0" indent="0" algn="ctr">
              <a:buNone/>
            </a:pPr>
            <a:endParaRPr lang="da-DK" dirty="0"/>
          </a:p>
          <a:p>
            <a:pPr marL="0" indent="0" algn="ctr">
              <a:buNone/>
            </a:pPr>
            <a:r>
              <a:rPr lang="da-DK" dirty="0" smtClean="0"/>
              <a:t>Håber det har været tiden værd </a:t>
            </a:r>
            <a:r>
              <a:rPr lang="da-DK" dirty="0" smtClean="0">
                <a:sym typeface="Wingdings" panose="05000000000000000000" pitchFamily="2" charset="2"/>
              </a:rPr>
              <a:t></a:t>
            </a:r>
          </a:p>
          <a:p>
            <a:pPr marL="0" indent="0" algn="ctr">
              <a:buNone/>
            </a:pPr>
            <a:endParaRPr lang="da-DK" dirty="0">
              <a:sym typeface="Wingdings" panose="05000000000000000000" pitchFamily="2" charset="2"/>
            </a:endParaRPr>
          </a:p>
          <a:p>
            <a:pPr marL="0" indent="0" algn="ctr">
              <a:buNone/>
            </a:pPr>
            <a:r>
              <a:rPr lang="da-DK" dirty="0" smtClean="0">
                <a:sym typeface="Wingdings" panose="05000000000000000000" pitchFamily="2" charset="2"/>
              </a:rPr>
              <a:t>Håber at se mange af jer igen næste år.</a:t>
            </a:r>
          </a:p>
          <a:p>
            <a:pPr marL="0" indent="0" algn="ctr">
              <a:buNone/>
            </a:pPr>
            <a:endParaRPr lang="da-DK" dirty="0">
              <a:sym typeface="Wingdings" panose="05000000000000000000" pitchFamily="2" charset="2"/>
            </a:endParaRPr>
          </a:p>
          <a:p>
            <a:pPr marL="0" indent="0" algn="ctr">
              <a:buNone/>
            </a:pPr>
            <a:r>
              <a:rPr lang="da-DK" dirty="0" smtClean="0">
                <a:sym typeface="Wingdings" panose="05000000000000000000" pitchFamily="2" charset="2"/>
              </a:rPr>
              <a:t>Reserver ugerne 4 – 5 – 6</a:t>
            </a:r>
          </a:p>
          <a:p>
            <a:pPr marL="0" indent="0" algn="ctr">
              <a:buNone/>
            </a:pPr>
            <a:endParaRPr lang="da-DK" dirty="0">
              <a:sym typeface="Wingdings" panose="05000000000000000000" pitchFamily="2" charset="2"/>
            </a:endParaRPr>
          </a:p>
          <a:p>
            <a:pPr marL="0" indent="0" algn="ctr">
              <a:buNone/>
            </a:pPr>
            <a:r>
              <a:rPr lang="da-DK" dirty="0" smtClean="0">
                <a:sym typeface="Wingdings" panose="05000000000000000000" pitchFamily="2" charset="2"/>
              </a:rPr>
              <a:t>Tilmeld nyhedsbrev og </a:t>
            </a:r>
            <a:r>
              <a:rPr lang="da-DK" dirty="0" err="1" smtClean="0">
                <a:sym typeface="Wingdings" panose="05000000000000000000" pitchFamily="2" charset="2"/>
              </a:rPr>
              <a:t>facebook</a:t>
            </a:r>
            <a:r>
              <a:rPr lang="da-DK" dirty="0" smtClean="0">
                <a:sym typeface="Wingdings" panose="05000000000000000000" pitchFamily="2" charset="2"/>
              </a:rPr>
              <a:t> så får I direkte og hurtigt besked når man kan tilmelde sig.</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79</a:t>
            </a:fld>
            <a:endParaRPr lang="da-DK" dirty="0">
              <a:solidFill>
                <a:prstClr val="white">
                  <a:tint val="75000"/>
                </a:prstClr>
              </a:solidFill>
            </a:endParaRPr>
          </a:p>
        </p:txBody>
      </p:sp>
    </p:spTree>
    <p:extLst>
      <p:ext uri="{BB962C8B-B14F-4D97-AF65-F5344CB8AC3E}">
        <p14:creationId xmlns:p14="http://schemas.microsoft.com/office/powerpoint/2010/main" val="193650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wrap="square">
            <a:noAutofit/>
          </a:bodyPr>
          <a:lstStyle/>
          <a:p>
            <a:pPr marL="0" indent="0">
              <a:buNone/>
            </a:pPr>
            <a:endParaRPr lang="da-DK" sz="2400" dirty="0"/>
          </a:p>
          <a:p>
            <a:pPr marL="0" indent="0">
              <a:buNone/>
            </a:pPr>
            <a:endParaRPr lang="da-DK" sz="2400" dirty="0"/>
          </a:p>
          <a:p>
            <a:pPr marL="0" indent="0">
              <a:buNone/>
            </a:pP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a:t>
            </a:fld>
            <a:endParaRPr lang="da-DK" dirty="0">
              <a:solidFill>
                <a:prstClr val="white">
                  <a:tint val="75000"/>
                </a:prstClr>
              </a:solidFill>
            </a:endParaRPr>
          </a:p>
        </p:txBody>
      </p:sp>
      <p:sp>
        <p:nvSpPr>
          <p:cNvPr id="7" name="Højre klammeparentes 6"/>
          <p:cNvSpPr/>
          <p:nvPr/>
        </p:nvSpPr>
        <p:spPr>
          <a:xfrm>
            <a:off x="5004048" y="2708920"/>
            <a:ext cx="576064" cy="792088"/>
          </a:xfrm>
          <a:prstGeom prst="rightBrace">
            <a:avLst>
              <a:gd name="adj1" fmla="val 25000"/>
              <a:gd name="adj2" fmla="val 533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Højre klammeparentes 8"/>
          <p:cNvSpPr/>
          <p:nvPr/>
        </p:nvSpPr>
        <p:spPr>
          <a:xfrm>
            <a:off x="5220072" y="2564904"/>
            <a:ext cx="288032"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Rektangel 7"/>
          <p:cNvSpPr/>
          <p:nvPr/>
        </p:nvSpPr>
        <p:spPr>
          <a:xfrm>
            <a:off x="755576" y="1628800"/>
            <a:ext cx="7704856" cy="4323968"/>
          </a:xfrm>
          <a:prstGeom prst="rect">
            <a:avLst/>
          </a:prstGeom>
        </p:spPr>
        <p:txBody>
          <a:bodyPr wrap="square">
            <a:noAutofit/>
          </a:bodyPr>
          <a:lstStyle/>
          <a:p>
            <a:r>
              <a:rPr lang="da-DK" sz="3200" b="1" dirty="0"/>
              <a:t>Ulykkesrisici:</a:t>
            </a:r>
          </a:p>
          <a:p>
            <a:r>
              <a:rPr lang="da-DK" sz="2800" dirty="0" smtClean="0"/>
              <a:t>Inden </a:t>
            </a:r>
            <a:r>
              <a:rPr lang="da-DK" sz="2800" dirty="0"/>
              <a:t>for området er det primært </a:t>
            </a:r>
            <a:r>
              <a:rPr lang="da-DK" sz="2800" dirty="0" smtClean="0"/>
              <a:t>maskiner</a:t>
            </a:r>
            <a:r>
              <a:rPr lang="da-DK" sz="2800" dirty="0"/>
              <a:t>, anlæg og trykbærende udstyr</a:t>
            </a:r>
          </a:p>
          <a:p>
            <a:endParaRPr lang="da-DK" sz="3200" dirty="0"/>
          </a:p>
          <a:p>
            <a:r>
              <a:rPr lang="da-DK" sz="2800" dirty="0"/>
              <a:t>Der er afgivet </a:t>
            </a:r>
            <a:r>
              <a:rPr lang="da-DK" sz="2800" dirty="0" smtClean="0"/>
              <a:t>740 reaktioner </a:t>
            </a:r>
            <a:r>
              <a:rPr lang="da-DK" sz="2800" dirty="0"/>
              <a:t>på </a:t>
            </a:r>
            <a:r>
              <a:rPr lang="da-DK" sz="2800" dirty="0" smtClean="0"/>
              <a:t>området, </a:t>
            </a:r>
            <a:r>
              <a:rPr lang="da-DK" sz="2800" dirty="0"/>
              <a:t>hvilket svare til </a:t>
            </a:r>
            <a:r>
              <a:rPr lang="da-DK" sz="2800" dirty="0" smtClean="0"/>
              <a:t>42% </a:t>
            </a:r>
            <a:r>
              <a:rPr lang="da-DK" sz="2800" dirty="0"/>
              <a:t>af de samlede reaktioner. </a:t>
            </a:r>
            <a:endParaRPr lang="da-DK" sz="2800" dirty="0" smtClean="0"/>
          </a:p>
          <a:p>
            <a:endParaRPr lang="da-DK" sz="2800" dirty="0"/>
          </a:p>
          <a:p>
            <a:r>
              <a:rPr lang="da-DK" sz="2800" dirty="0" smtClean="0"/>
              <a:t>For hele Industrien er der afgivet 1808 reaktioner på området, hvilket svare til 36% af de samlede reaktioner </a:t>
            </a:r>
            <a:endParaRPr lang="da-DK" sz="2800" dirty="0"/>
          </a:p>
        </p:txBody>
      </p:sp>
    </p:spTree>
    <p:extLst>
      <p:ext uri="{BB962C8B-B14F-4D97-AF65-F5344CB8AC3E}">
        <p14:creationId xmlns:p14="http://schemas.microsoft.com/office/powerpoint/2010/main" val="36059490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052736"/>
            <a:ext cx="8229600" cy="4594522"/>
          </a:xfrm>
        </p:spPr>
        <p:txBody>
          <a:bodyPr/>
          <a:lstStyle/>
          <a:p>
            <a:r>
              <a:rPr lang="da-DK" dirty="0" smtClean="0"/>
              <a:t>Husk at aflevere spørgeskemaet</a:t>
            </a:r>
            <a:br>
              <a:rPr lang="da-DK" dirty="0" smtClean="0"/>
            </a:br>
            <a:r>
              <a:rPr lang="da-DK" dirty="0"/>
              <a:t/>
            </a:r>
            <a:br>
              <a:rPr lang="da-DK" dirty="0"/>
            </a:br>
            <a:r>
              <a:rPr lang="da-DK" dirty="0" smtClean="0"/>
              <a:t>Kør forsigtigt og kom godt hjem</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2012</a:t>
            </a:r>
            <a:r>
              <a:rPr lang="da-DK" dirty="0">
                <a:solidFill>
                  <a:prstClr val="white">
                    <a:tint val="75000"/>
                  </a:prstClr>
                </a:solidFill>
              </a:rPr>
              <a:t>4</a:t>
            </a: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80</a:t>
            </a:fld>
            <a:endParaRPr lang="da-DK" dirty="0">
              <a:solidFill>
                <a:prstClr val="white">
                  <a:tint val="75000"/>
                </a:prstClr>
              </a:solidFill>
            </a:endParaRPr>
          </a:p>
        </p:txBody>
      </p:sp>
    </p:spTree>
    <p:extLst>
      <p:ext uri="{BB962C8B-B14F-4D97-AF65-F5344CB8AC3E}">
        <p14:creationId xmlns:p14="http://schemas.microsoft.com/office/powerpoint/2010/main" val="894874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Status på arbejdsmiljøet i Metal- og maskinbranchen </a:t>
            </a:r>
          </a:p>
        </p:txBody>
      </p:sp>
      <p:sp>
        <p:nvSpPr>
          <p:cNvPr id="3" name="Pladsholder til indhold 2"/>
          <p:cNvSpPr>
            <a:spLocks noGrp="1"/>
          </p:cNvSpPr>
          <p:nvPr>
            <p:ph idx="1"/>
          </p:nvPr>
        </p:nvSpPr>
        <p:spPr/>
        <p:txBody>
          <a:bodyPr wrap="square">
            <a:noAutofit/>
          </a:bodyPr>
          <a:lstStyle/>
          <a:p>
            <a:pPr marL="0" indent="0">
              <a:buNone/>
            </a:pPr>
            <a:endParaRPr lang="da-DK" sz="2400" dirty="0"/>
          </a:p>
          <a:p>
            <a:pPr marL="0" indent="0">
              <a:buNone/>
            </a:pPr>
            <a:endParaRPr lang="da-DK" sz="2400" dirty="0"/>
          </a:p>
          <a:p>
            <a:pPr marL="0" indent="0">
              <a:buNone/>
            </a:pP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30-01-2014</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smtClean="0">
                <a:solidFill>
                  <a:prstClr val="white">
                    <a:tint val="75000"/>
                  </a:prstClr>
                </a:solidFill>
              </a:rPr>
              <a:t>Arbejdsmiljøroadshow 2014</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9</a:t>
            </a:fld>
            <a:endParaRPr lang="da-DK" dirty="0">
              <a:solidFill>
                <a:prstClr val="white">
                  <a:tint val="75000"/>
                </a:prstClr>
              </a:solidFill>
            </a:endParaRPr>
          </a:p>
        </p:txBody>
      </p:sp>
      <p:sp>
        <p:nvSpPr>
          <p:cNvPr id="7" name="Højre klammeparentes 6"/>
          <p:cNvSpPr/>
          <p:nvPr/>
        </p:nvSpPr>
        <p:spPr>
          <a:xfrm>
            <a:off x="5004048" y="2708920"/>
            <a:ext cx="576064" cy="792088"/>
          </a:xfrm>
          <a:prstGeom prst="rightBrace">
            <a:avLst>
              <a:gd name="adj1" fmla="val 25000"/>
              <a:gd name="adj2" fmla="val 533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Højre klammeparentes 8"/>
          <p:cNvSpPr/>
          <p:nvPr/>
        </p:nvSpPr>
        <p:spPr>
          <a:xfrm>
            <a:off x="5220072" y="2564904"/>
            <a:ext cx="288032" cy="936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Rektangel 7"/>
          <p:cNvSpPr/>
          <p:nvPr/>
        </p:nvSpPr>
        <p:spPr>
          <a:xfrm>
            <a:off x="755576" y="1628800"/>
            <a:ext cx="7704856" cy="4323968"/>
          </a:xfrm>
          <a:prstGeom prst="rect">
            <a:avLst/>
          </a:prstGeom>
        </p:spPr>
        <p:txBody>
          <a:bodyPr wrap="square">
            <a:noAutofit/>
          </a:bodyPr>
          <a:lstStyle/>
          <a:p>
            <a:r>
              <a:rPr lang="da-DK" sz="3200" b="1" dirty="0"/>
              <a:t>Krav til egenindsats:</a:t>
            </a:r>
          </a:p>
          <a:p>
            <a:r>
              <a:rPr lang="da-DK" sz="2800" dirty="0" smtClean="0"/>
              <a:t>inden </a:t>
            </a:r>
            <a:r>
              <a:rPr lang="da-DK" sz="2800" dirty="0"/>
              <a:t>for området er det APV, lovpligtige </a:t>
            </a:r>
            <a:r>
              <a:rPr lang="da-DK" sz="2800" dirty="0" smtClean="0"/>
              <a:t>eftersyn</a:t>
            </a:r>
            <a:r>
              <a:rPr lang="da-DK" sz="2800" dirty="0"/>
              <a:t>, brugsanvisninger og AMO </a:t>
            </a:r>
          </a:p>
          <a:p>
            <a:endParaRPr lang="da-DK" sz="1400" dirty="0"/>
          </a:p>
          <a:p>
            <a:r>
              <a:rPr lang="da-DK" sz="2800" dirty="0"/>
              <a:t>Der er afgivet </a:t>
            </a:r>
            <a:r>
              <a:rPr lang="da-DK" sz="2800" dirty="0" smtClean="0"/>
              <a:t>355 </a:t>
            </a:r>
            <a:r>
              <a:rPr lang="da-DK" sz="2800" dirty="0"/>
              <a:t>reaktioner, hvilket svarer til </a:t>
            </a:r>
          </a:p>
          <a:p>
            <a:r>
              <a:rPr lang="da-DK" sz="2800" dirty="0" smtClean="0"/>
              <a:t>20 </a:t>
            </a:r>
            <a:r>
              <a:rPr lang="da-DK" sz="2800" dirty="0"/>
              <a:t>% af de samlede reaktioner.  </a:t>
            </a:r>
            <a:endParaRPr lang="da-DK" sz="2800" dirty="0" smtClean="0"/>
          </a:p>
          <a:p>
            <a:endParaRPr lang="da-DK" sz="1400" dirty="0" smtClean="0"/>
          </a:p>
          <a:p>
            <a:r>
              <a:rPr lang="da-DK" sz="2800" dirty="0"/>
              <a:t>For hele Industrien er der afgivet </a:t>
            </a:r>
            <a:r>
              <a:rPr lang="da-DK" sz="2800" dirty="0" smtClean="0"/>
              <a:t>1325 </a:t>
            </a:r>
            <a:r>
              <a:rPr lang="da-DK" sz="2800" dirty="0"/>
              <a:t>reaktioner på området, hvilket svare til </a:t>
            </a:r>
            <a:r>
              <a:rPr lang="da-DK" sz="2800" dirty="0" smtClean="0"/>
              <a:t>27% </a:t>
            </a:r>
            <a:r>
              <a:rPr lang="da-DK" sz="2800" dirty="0"/>
              <a:t>af de samlede reaktioner </a:t>
            </a:r>
          </a:p>
          <a:p>
            <a:r>
              <a:rPr lang="da-DK" sz="2800" dirty="0" smtClean="0"/>
              <a:t> </a:t>
            </a:r>
            <a:endParaRPr lang="da-DK" sz="2800" dirty="0"/>
          </a:p>
          <a:p>
            <a:endParaRPr lang="da-DK" sz="3200" dirty="0"/>
          </a:p>
        </p:txBody>
      </p:sp>
    </p:spTree>
    <p:extLst>
      <p:ext uri="{BB962C8B-B14F-4D97-AF65-F5344CB8AC3E}">
        <p14:creationId xmlns:p14="http://schemas.microsoft.com/office/powerpoint/2010/main" val="2589561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3272</TotalTime>
  <Words>2582</Words>
  <Application>Microsoft Office PowerPoint</Application>
  <PresentationFormat>Skærmshow (4:3)</PresentationFormat>
  <Paragraphs>717</Paragraphs>
  <Slides>80</Slides>
  <Notes>19</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80</vt:i4>
      </vt:variant>
    </vt:vector>
  </HeadingPairs>
  <TitlesOfParts>
    <vt:vector size="85" baseType="lpstr">
      <vt:lpstr>Arial</vt:lpstr>
      <vt:lpstr>Calibri</vt:lpstr>
      <vt:lpstr>Gill Sans</vt:lpstr>
      <vt:lpstr>Wingdings</vt:lpstr>
      <vt:lpstr>Office Theme</vt:lpstr>
      <vt:lpstr>PowerPoint-præsentation</vt:lpstr>
      <vt:lpstr>Arbejdsmiljøroadshow 2014</vt:lpstr>
      <vt:lpstr>Arbejdsmiljøroadshow 2014</vt:lpstr>
      <vt:lpstr>Arbejdsmiljøroadshow 2014</vt:lpstr>
      <vt:lpstr>PowerPoint-præsentation</vt:lpstr>
      <vt:lpstr>Status på arbejdsmiljøet i Metal- og maskinbranchen </vt:lpstr>
      <vt:lpstr>Status på arbejdsmiljøet i Metal- og maskinbranchen </vt:lpstr>
      <vt:lpstr>Status på arbejdsmiljøet i Metal- og maskinbranchen </vt:lpstr>
      <vt:lpstr>Status på arbejdsmiljøet i Metal- og maskinbranchen </vt:lpstr>
      <vt:lpstr>Status på arbejdsmiljøet i Metal- og maskinbranchen </vt:lpstr>
      <vt:lpstr>Status på arbejdsmiljøet i Metal- og maskinbranchen 2008 - 2013</vt:lpstr>
      <vt:lpstr>Forandringer og arbejdsmiljø</vt:lpstr>
      <vt:lpstr>Krisen fik trivsel på tavlen hos  Danfoss Power Solutions</vt:lpstr>
      <vt:lpstr>22 anbefalinger</vt:lpstr>
      <vt:lpstr>Hvad ved vi om forandringer og det psykiske arbejdsmiljø?</vt:lpstr>
      <vt:lpstr>Forandringer - hvad taler vi om?</vt:lpstr>
      <vt:lpstr>Eksempler</vt:lpstr>
      <vt:lpstr>22 anbefalinger &amp; 4 temaer </vt:lpstr>
      <vt:lpstr>Vær på forkant med forandringerne</vt:lpstr>
      <vt:lpstr>Inddrag ledere og medarbejdere</vt:lpstr>
      <vt:lpstr>Kommunikation i hele forandringsprocessen</vt:lpstr>
      <vt:lpstr>Støtte og kompetencer</vt:lpstr>
      <vt:lpstr>Forandringer i pjecer fra I-BAR</vt:lpstr>
      <vt:lpstr>Arbejdsmiljøroadshow 2014</vt:lpstr>
      <vt:lpstr>Eksem og hudallergi</vt:lpstr>
      <vt:lpstr>PowerPoint-præsentation</vt:lpstr>
      <vt:lpstr>Formål med vejledning</vt:lpstr>
      <vt:lpstr>PowerPoint-præsentation</vt:lpstr>
      <vt:lpstr>Allergi</vt:lpstr>
      <vt:lpstr>Hvem får eksem og hudallergi?</vt:lpstr>
      <vt:lpstr>PowerPoint-præsentation</vt:lpstr>
      <vt:lpstr>Hyppige årsager</vt:lpstr>
      <vt:lpstr>PowerPoint-præsentation</vt:lpstr>
      <vt:lpstr>PowerPoint-præsentation</vt:lpstr>
      <vt:lpstr>PowerPoint-præsentation</vt:lpstr>
      <vt:lpstr>PowerPoint-præsentation</vt:lpstr>
      <vt:lpstr>PowerPoint-præsentation</vt:lpstr>
      <vt:lpstr>PowerPoint-præsentation</vt:lpstr>
      <vt:lpstr>Forebyggelse</vt:lpstr>
      <vt:lpstr>Når skaden er sket</vt:lpstr>
      <vt:lpstr>www.videncenterforallergi.dk</vt:lpstr>
      <vt:lpstr>PowerPoint-præsentation</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Den årlige miljødrøftelse som strategisk værktøj</vt:lpstr>
      <vt:lpstr>Arbejdsmiljøuddannelse  og  efteruddannelse</vt:lpstr>
      <vt:lpstr>PowerPoint-præsentation</vt:lpstr>
      <vt:lpstr>Hvorfor skal der være uddannelse? </vt:lpstr>
      <vt:lpstr>Læs mere om lovkrav og råd</vt:lpstr>
      <vt:lpstr>Hvem skal have uddannelse? </vt:lpstr>
      <vt:lpstr>Hvornår skal der ske uddannelse? </vt:lpstr>
      <vt:lpstr>Hvilken uddannelse skal der ske? </vt:lpstr>
      <vt:lpstr>Hvordan skal uddannelsen gennemføres? </vt:lpstr>
      <vt:lpstr>Hvad er kravene til indhold? </vt:lpstr>
      <vt:lpstr>PowerPoint-præsentation</vt:lpstr>
      <vt:lpstr>PowerPoint-præsentation</vt:lpstr>
      <vt:lpstr>PowerPoint-præsentation</vt:lpstr>
      <vt:lpstr>PowerPoint-præsentation</vt:lpstr>
      <vt:lpstr>www.i-bar.dk</vt:lpstr>
      <vt:lpstr>I-BAR på facebook</vt:lpstr>
      <vt:lpstr>PowerPoint-præsentation</vt:lpstr>
      <vt:lpstr>Husk at aflevere spørgeskemaet  Kør forsigtigt og kom godt hjem</vt:lpstr>
    </vt:vector>
  </TitlesOfParts>
  <Company>DI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Arbejdsmiljøroadshow 2012</dc:title>
  <dc:creator>KAAS</dc:creator>
  <cp:lastModifiedBy>Michael</cp:lastModifiedBy>
  <cp:revision>245</cp:revision>
  <dcterms:created xsi:type="dcterms:W3CDTF">2011-12-27T09:21:59Z</dcterms:created>
  <dcterms:modified xsi:type="dcterms:W3CDTF">2014-01-30T17:46:03Z</dcterms:modified>
</cp:coreProperties>
</file>