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slideLayouts/slideLayout50.xml" ContentType="application/vnd.openxmlformats-officedocument.presentationml.slideLayout+xml"/>
  <Override PartName="/ppt/theme/theme40.xml" ContentType="application/vnd.openxmlformats-officedocument.theme+xml"/>
  <Override PartName="/ppt/slideLayouts/slideLayout51.xml" ContentType="application/vnd.openxmlformats-officedocument.presentationml.slideLayout+xml"/>
  <Override PartName="/ppt/theme/theme41.xml" ContentType="application/vnd.openxmlformats-officedocument.theme+xml"/>
  <Override PartName="/ppt/slideLayouts/slideLayout52.xml" ContentType="application/vnd.openxmlformats-officedocument.presentationml.slideLayout+xml"/>
  <Override PartName="/ppt/theme/theme42.xml" ContentType="application/vnd.openxmlformats-officedocument.theme+xml"/>
  <Override PartName="/ppt/slideLayouts/slideLayout53.xml" ContentType="application/vnd.openxmlformats-officedocument.presentationml.slideLayout+xml"/>
  <Override PartName="/ppt/theme/theme43.xml" ContentType="application/vnd.openxmlformats-officedocument.theme+xml"/>
  <Override PartName="/ppt/slideLayouts/slideLayout54.xml" ContentType="application/vnd.openxmlformats-officedocument.presentationml.slideLayout+xml"/>
  <Override PartName="/ppt/theme/theme44.xml" ContentType="application/vnd.openxmlformats-officedocument.theme+xml"/>
  <Override PartName="/ppt/slideLayouts/slideLayout55.xml" ContentType="application/vnd.openxmlformats-officedocument.presentationml.slideLayout+xml"/>
  <Override PartName="/ppt/theme/theme45.xml" ContentType="application/vnd.openxmlformats-officedocument.theme+xml"/>
  <Override PartName="/ppt/slideLayouts/slideLayout56.xml" ContentType="application/vnd.openxmlformats-officedocument.presentationml.slideLayout+xml"/>
  <Override PartName="/ppt/theme/theme46.xml" ContentType="application/vnd.openxmlformats-officedocument.theme+xml"/>
  <Override PartName="/ppt/slideLayouts/slideLayout57.xml" ContentType="application/vnd.openxmlformats-officedocument.presentationml.slideLayout+xml"/>
  <Override PartName="/ppt/theme/theme47.xml" ContentType="application/vnd.openxmlformats-officedocument.theme+xml"/>
  <Override PartName="/ppt/slideLayouts/slideLayout58.xml" ContentType="application/vnd.openxmlformats-officedocument.presentationml.slideLayout+xml"/>
  <Override PartName="/ppt/theme/theme48.xml" ContentType="application/vnd.openxmlformats-officedocument.theme+xml"/>
  <Override PartName="/ppt/slideLayouts/slideLayout59.xml" ContentType="application/vnd.openxmlformats-officedocument.presentationml.slideLayout+xml"/>
  <Override PartName="/ppt/theme/theme49.xml" ContentType="application/vnd.openxmlformats-officedocument.theme+xml"/>
  <Override PartName="/ppt/slideLayouts/slideLayout60.xml" ContentType="application/vnd.openxmlformats-officedocument.presentationml.slideLayout+xml"/>
  <Override PartName="/ppt/theme/theme50.xml" ContentType="application/vnd.openxmlformats-officedocument.theme+xml"/>
  <Override PartName="/ppt/slideLayouts/slideLayout61.xml" ContentType="application/vnd.openxmlformats-officedocument.presentationml.slideLayout+xml"/>
  <Override PartName="/ppt/theme/theme51.xml" ContentType="application/vnd.openxmlformats-officedocument.theme+xml"/>
  <Override PartName="/ppt/slideLayouts/slideLayout62.xml" ContentType="application/vnd.openxmlformats-officedocument.presentationml.slideLayout+xml"/>
  <Override PartName="/ppt/theme/theme52.xml" ContentType="application/vnd.openxmlformats-officedocument.theme+xml"/>
  <Override PartName="/ppt/slideLayouts/slideLayout63.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4" r:id="rId3"/>
    <p:sldMasterId id="2147483666" r:id="rId4"/>
    <p:sldMasterId id="2147483668" r:id="rId5"/>
    <p:sldMasterId id="2147483670" r:id="rId6"/>
    <p:sldMasterId id="2147483672" r:id="rId7"/>
    <p:sldMasterId id="2147483674" r:id="rId8"/>
    <p:sldMasterId id="2147483676" r:id="rId9"/>
    <p:sldMasterId id="2147483678" r:id="rId10"/>
    <p:sldMasterId id="2147483680" r:id="rId11"/>
    <p:sldMasterId id="2147483682" r:id="rId12"/>
    <p:sldMasterId id="2147483684" r:id="rId13"/>
    <p:sldMasterId id="2147483686" r:id="rId14"/>
    <p:sldMasterId id="2147483688" r:id="rId15"/>
    <p:sldMasterId id="2147483690" r:id="rId16"/>
    <p:sldMasterId id="2147483692" r:id="rId17"/>
    <p:sldMasterId id="2147483694" r:id="rId18"/>
    <p:sldMasterId id="2147483696" r:id="rId19"/>
    <p:sldMasterId id="2147483698" r:id="rId20"/>
    <p:sldMasterId id="2147483700" r:id="rId21"/>
    <p:sldMasterId id="2147483702" r:id="rId22"/>
    <p:sldMasterId id="2147483704" r:id="rId23"/>
    <p:sldMasterId id="2147483706" r:id="rId24"/>
    <p:sldMasterId id="2147483708" r:id="rId25"/>
    <p:sldMasterId id="2147483710" r:id="rId26"/>
    <p:sldMasterId id="2147483712" r:id="rId27"/>
    <p:sldMasterId id="2147483714" r:id="rId28"/>
    <p:sldMasterId id="2147483716" r:id="rId29"/>
    <p:sldMasterId id="2147483718" r:id="rId30"/>
    <p:sldMasterId id="2147483720" r:id="rId31"/>
    <p:sldMasterId id="2147483722" r:id="rId32"/>
    <p:sldMasterId id="2147483724" r:id="rId33"/>
    <p:sldMasterId id="2147483726" r:id="rId34"/>
    <p:sldMasterId id="2147483728" r:id="rId35"/>
    <p:sldMasterId id="2147483730" r:id="rId36"/>
    <p:sldMasterId id="2147483732" r:id="rId37"/>
    <p:sldMasterId id="2147483734" r:id="rId38"/>
    <p:sldMasterId id="2147483736" r:id="rId39"/>
    <p:sldMasterId id="2147483740" r:id="rId40"/>
    <p:sldMasterId id="2147483742" r:id="rId41"/>
    <p:sldMasterId id="2147483744" r:id="rId42"/>
    <p:sldMasterId id="2147483746" r:id="rId43"/>
    <p:sldMasterId id="2147483748" r:id="rId44"/>
    <p:sldMasterId id="2147483750" r:id="rId45"/>
    <p:sldMasterId id="2147483752" r:id="rId46"/>
    <p:sldMasterId id="2147483754" r:id="rId47"/>
    <p:sldMasterId id="2147483756" r:id="rId48"/>
    <p:sldMasterId id="2147483758" r:id="rId49"/>
    <p:sldMasterId id="2147483760" r:id="rId50"/>
    <p:sldMasterId id="2147483762" r:id="rId51"/>
    <p:sldMasterId id="2147483764" r:id="rId52"/>
    <p:sldMasterId id="2147483766" r:id="rId53"/>
  </p:sldMasterIdLst>
  <p:notesMasterIdLst>
    <p:notesMasterId r:id="rId130"/>
  </p:notesMasterIdLst>
  <p:handoutMasterIdLst>
    <p:handoutMasterId r:id="rId131"/>
  </p:handoutMasterIdLst>
  <p:sldIdLst>
    <p:sldId id="336" r:id="rId54"/>
    <p:sldId id="332" r:id="rId55"/>
    <p:sldId id="333" r:id="rId56"/>
    <p:sldId id="334" r:id="rId57"/>
    <p:sldId id="346" r:id="rId58"/>
    <p:sldId id="347" r:id="rId59"/>
    <p:sldId id="348" r:id="rId60"/>
    <p:sldId id="349" r:id="rId61"/>
    <p:sldId id="350" r:id="rId62"/>
    <p:sldId id="351" r:id="rId63"/>
    <p:sldId id="408" r:id="rId64"/>
    <p:sldId id="391" r:id="rId65"/>
    <p:sldId id="392" r:id="rId66"/>
    <p:sldId id="393" r:id="rId67"/>
    <p:sldId id="394" r:id="rId68"/>
    <p:sldId id="395" r:id="rId69"/>
    <p:sldId id="396" r:id="rId70"/>
    <p:sldId id="397" r:id="rId71"/>
    <p:sldId id="398" r:id="rId72"/>
    <p:sldId id="399" r:id="rId73"/>
    <p:sldId id="400" r:id="rId74"/>
    <p:sldId id="401" r:id="rId75"/>
    <p:sldId id="402" r:id="rId76"/>
    <p:sldId id="403" r:id="rId77"/>
    <p:sldId id="404" r:id="rId78"/>
    <p:sldId id="407" r:id="rId79"/>
    <p:sldId id="358" r:id="rId80"/>
    <p:sldId id="359" r:id="rId81"/>
    <p:sldId id="360" r:id="rId82"/>
    <p:sldId id="361" r:id="rId83"/>
    <p:sldId id="362" r:id="rId84"/>
    <p:sldId id="363" r:id="rId85"/>
    <p:sldId id="364" r:id="rId86"/>
    <p:sldId id="365" r:id="rId87"/>
    <p:sldId id="366" r:id="rId88"/>
    <p:sldId id="367" r:id="rId89"/>
    <p:sldId id="368" r:id="rId90"/>
    <p:sldId id="406" r:id="rId91"/>
    <p:sldId id="352" r:id="rId92"/>
    <p:sldId id="353" r:id="rId93"/>
    <p:sldId id="354" r:id="rId94"/>
    <p:sldId id="355" r:id="rId95"/>
    <p:sldId id="356" r:id="rId96"/>
    <p:sldId id="357" r:id="rId97"/>
    <p:sldId id="390" r:id="rId98"/>
    <p:sldId id="341" r:id="rId99"/>
    <p:sldId id="343" r:id="rId100"/>
    <p:sldId id="369" r:id="rId101"/>
    <p:sldId id="370" r:id="rId102"/>
    <p:sldId id="371" r:id="rId103"/>
    <p:sldId id="372" r:id="rId104"/>
    <p:sldId id="328" r:id="rId105"/>
    <p:sldId id="327" r:id="rId106"/>
    <p:sldId id="329" r:id="rId107"/>
    <p:sldId id="330" r:id="rId108"/>
    <p:sldId id="339" r:id="rId109"/>
    <p:sldId id="340" r:id="rId110"/>
    <p:sldId id="342" r:id="rId111"/>
    <p:sldId id="344" r:id="rId112"/>
    <p:sldId id="389"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35" r:id="rId129"/>
  </p:sldIdLst>
  <p:sldSz cx="9144000" cy="6858000" type="screen4x3"/>
  <p:notesSz cx="6797675" cy="9982200"/>
  <p:defaultText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6" autoAdjust="0"/>
    <p:restoredTop sz="94692" autoAdjust="0"/>
  </p:normalViewPr>
  <p:slideViewPr>
    <p:cSldViewPr>
      <p:cViewPr varScale="1">
        <p:scale>
          <a:sx n="75" d="100"/>
          <a:sy n="75" d="100"/>
        </p:scale>
        <p:origin x="1338" y="72"/>
      </p:cViewPr>
      <p:guideLst>
        <p:guide orient="horz" pos="2160"/>
        <p:guide pos="2880"/>
      </p:guideLst>
    </p:cSldViewPr>
  </p:slideViewPr>
  <p:outlineViewPr>
    <p:cViewPr>
      <p:scale>
        <a:sx n="33" d="100"/>
        <a:sy n="33" d="100"/>
      </p:scale>
      <p:origin x="0" y="42"/>
    </p:cViewPr>
  </p:outlineViewPr>
  <p:notesTextViewPr>
    <p:cViewPr>
      <p:scale>
        <a:sx n="100" d="100"/>
        <a:sy n="100" d="100"/>
      </p:scale>
      <p:origin x="0" y="0"/>
    </p:cViewPr>
  </p:notesTextViewPr>
  <p:sorterViewPr>
    <p:cViewPr>
      <p:scale>
        <a:sx n="85" d="100"/>
        <a:sy n="85" d="100"/>
      </p:scale>
      <p:origin x="0" y="11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0.xml"/><Relationship Id="rId68" Type="http://schemas.openxmlformats.org/officeDocument/2006/relationships/slide" Target="slides/slide15.xml"/><Relationship Id="rId84" Type="http://schemas.openxmlformats.org/officeDocument/2006/relationships/slide" Target="slides/slide31.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5.xml"/><Relationship Id="rId74" Type="http://schemas.openxmlformats.org/officeDocument/2006/relationships/slide" Target="slides/slide21.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28" Type="http://schemas.openxmlformats.org/officeDocument/2006/relationships/slide" Target="slides/slide75.xml"/><Relationship Id="rId5" Type="http://schemas.openxmlformats.org/officeDocument/2006/relationships/slideMaster" Target="slideMasters/slideMaster5.xml"/><Relationship Id="rId90" Type="http://schemas.openxmlformats.org/officeDocument/2006/relationships/slide" Target="slides/slide37.xml"/><Relationship Id="rId95" Type="http://schemas.openxmlformats.org/officeDocument/2006/relationships/slide" Target="slides/slide42.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3.xml"/><Relationship Id="rId64" Type="http://schemas.openxmlformats.org/officeDocument/2006/relationships/slide" Target="slides/slide11.xml"/><Relationship Id="rId69" Type="http://schemas.openxmlformats.org/officeDocument/2006/relationships/slide" Target="slides/slide16.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13" Type="http://schemas.openxmlformats.org/officeDocument/2006/relationships/slide" Target="slides/slide60.xml"/><Relationship Id="rId118" Type="http://schemas.openxmlformats.org/officeDocument/2006/relationships/slide" Target="slides/slide65.xml"/><Relationship Id="rId126" Type="http://schemas.openxmlformats.org/officeDocument/2006/relationships/slide" Target="slides/slide73.xml"/><Relationship Id="rId13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9.xml"/><Relationship Id="rId80" Type="http://schemas.openxmlformats.org/officeDocument/2006/relationships/slide" Target="slides/slide27.xml"/><Relationship Id="rId85" Type="http://schemas.openxmlformats.org/officeDocument/2006/relationships/slide" Target="slides/slide32.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6.xml"/><Relationship Id="rId67" Type="http://schemas.openxmlformats.org/officeDocument/2006/relationships/slide" Target="slides/slide14.xml"/><Relationship Id="rId103" Type="http://schemas.openxmlformats.org/officeDocument/2006/relationships/slide" Target="slides/slide50.xml"/><Relationship Id="rId108" Type="http://schemas.openxmlformats.org/officeDocument/2006/relationships/slide" Target="slides/slide55.xml"/><Relationship Id="rId116" Type="http://schemas.openxmlformats.org/officeDocument/2006/relationships/slide" Target="slides/slide63.xml"/><Relationship Id="rId124" Type="http://schemas.openxmlformats.org/officeDocument/2006/relationships/slide" Target="slides/slide71.xml"/><Relationship Id="rId129" Type="http://schemas.openxmlformats.org/officeDocument/2006/relationships/slide" Target="slides/slide7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xml"/><Relationship Id="rId62" Type="http://schemas.openxmlformats.org/officeDocument/2006/relationships/slide" Target="slides/slide9.xml"/><Relationship Id="rId70" Type="http://schemas.openxmlformats.org/officeDocument/2006/relationships/slide" Target="slides/slide17.xml"/><Relationship Id="rId75" Type="http://schemas.openxmlformats.org/officeDocument/2006/relationships/slide" Target="slides/slide22.xml"/><Relationship Id="rId83" Type="http://schemas.openxmlformats.org/officeDocument/2006/relationships/slide" Target="slides/slide30.xml"/><Relationship Id="rId88" Type="http://schemas.openxmlformats.org/officeDocument/2006/relationships/slide" Target="slides/slide35.xml"/><Relationship Id="rId91" Type="http://schemas.openxmlformats.org/officeDocument/2006/relationships/slide" Target="slides/slide38.xml"/><Relationship Id="rId96" Type="http://schemas.openxmlformats.org/officeDocument/2006/relationships/slide" Target="slides/slide43.xml"/><Relationship Id="rId111" Type="http://schemas.openxmlformats.org/officeDocument/2006/relationships/slide" Target="slides/slide58.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4.xml"/><Relationship Id="rId106" Type="http://schemas.openxmlformats.org/officeDocument/2006/relationships/slide" Target="slides/slide53.xml"/><Relationship Id="rId114" Type="http://schemas.openxmlformats.org/officeDocument/2006/relationships/slide" Target="slides/slide61.xml"/><Relationship Id="rId119" Type="http://schemas.openxmlformats.org/officeDocument/2006/relationships/slide" Target="slides/slide66.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7.xml"/><Relationship Id="rId65" Type="http://schemas.openxmlformats.org/officeDocument/2006/relationships/slide" Target="slides/slide12.xml"/><Relationship Id="rId73" Type="http://schemas.openxmlformats.org/officeDocument/2006/relationships/slide" Target="slides/slide20.xml"/><Relationship Id="rId78" Type="http://schemas.openxmlformats.org/officeDocument/2006/relationships/slide" Target="slides/slide25.xml"/><Relationship Id="rId81" Type="http://schemas.openxmlformats.org/officeDocument/2006/relationships/slide" Target="slides/slide28.xml"/><Relationship Id="rId86" Type="http://schemas.openxmlformats.org/officeDocument/2006/relationships/slide" Target="slides/slide33.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6.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04" Type="http://schemas.openxmlformats.org/officeDocument/2006/relationships/slide" Target="slides/slide51.xml"/><Relationship Id="rId120" Type="http://schemas.openxmlformats.org/officeDocument/2006/relationships/slide" Target="slides/slide67.xml"/><Relationship Id="rId125" Type="http://schemas.openxmlformats.org/officeDocument/2006/relationships/slide" Target="slides/slide72.xml"/><Relationship Id="rId7" Type="http://schemas.openxmlformats.org/officeDocument/2006/relationships/slideMaster" Target="slideMasters/slideMaster7.xml"/><Relationship Id="rId71" Type="http://schemas.openxmlformats.org/officeDocument/2006/relationships/slide" Target="slides/slide18.xml"/><Relationship Id="rId92" Type="http://schemas.openxmlformats.org/officeDocument/2006/relationships/slide" Target="slides/slide3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slide" Target="slides/slide62.xml"/><Relationship Id="rId131" Type="http://schemas.openxmlformats.org/officeDocument/2006/relationships/handoutMaster" Target="handoutMasters/handoutMaster1.xml"/><Relationship Id="rId61" Type="http://schemas.openxmlformats.org/officeDocument/2006/relationships/slide" Target="slides/slide8.xml"/><Relationship Id="rId82" Type="http://schemas.openxmlformats.org/officeDocument/2006/relationships/slide" Target="slides/slide29.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lineChart>
        <c:grouping val="stacked"/>
        <c:varyColors val="0"/>
        <c:ser>
          <c:idx val="0"/>
          <c:order val="0"/>
          <c:tx>
            <c:strRef>
              <c:f>'Ark1'!$B$1</c:f>
              <c:strCache>
                <c:ptCount val="1"/>
                <c:pt idx="0">
                  <c:v> Gennemsnit  af reaktioner pr. virksomhed</c:v>
                </c:pt>
              </c:strCache>
            </c:strRef>
          </c:tx>
          <c:spPr>
            <a:ln>
              <a:solidFill>
                <a:srgbClr val="C00000"/>
              </a:solidFill>
            </a:ln>
          </c:spPr>
          <c:marker>
            <c:symbol val="none"/>
          </c:marker>
          <c:cat>
            <c:numRef>
              <c:f>'Ark1'!$A$2:$A$6</c:f>
              <c:numCache>
                <c:formatCode>General</c:formatCode>
                <c:ptCount val="5"/>
                <c:pt idx="0">
                  <c:v>2008</c:v>
                </c:pt>
                <c:pt idx="1">
                  <c:v>2009</c:v>
                </c:pt>
                <c:pt idx="2">
                  <c:v>2010</c:v>
                </c:pt>
                <c:pt idx="3">
                  <c:v>2011</c:v>
                </c:pt>
                <c:pt idx="4">
                  <c:v>2012</c:v>
                </c:pt>
              </c:numCache>
            </c:numRef>
          </c:cat>
          <c:val>
            <c:numRef>
              <c:f>'Ark1'!$B$2:$B$6</c:f>
              <c:numCache>
                <c:formatCode>General</c:formatCode>
                <c:ptCount val="5"/>
                <c:pt idx="0">
                  <c:v>1.6</c:v>
                </c:pt>
                <c:pt idx="1">
                  <c:v>1.3</c:v>
                </c:pt>
                <c:pt idx="2">
                  <c:v>1.2</c:v>
                </c:pt>
                <c:pt idx="3">
                  <c:v>1</c:v>
                </c:pt>
                <c:pt idx="4">
                  <c:v>1.6</c:v>
                </c:pt>
              </c:numCache>
            </c:numRef>
          </c:val>
          <c:smooth val="0"/>
        </c:ser>
        <c:dLbls>
          <c:showLegendKey val="0"/>
          <c:showVal val="0"/>
          <c:showCatName val="0"/>
          <c:showSerName val="0"/>
          <c:showPercent val="0"/>
          <c:showBubbleSize val="0"/>
        </c:dLbls>
        <c:smooth val="0"/>
        <c:axId val="282926768"/>
        <c:axId val="283770144"/>
      </c:lineChart>
      <c:catAx>
        <c:axId val="282926768"/>
        <c:scaling>
          <c:orientation val="minMax"/>
        </c:scaling>
        <c:delete val="0"/>
        <c:axPos val="b"/>
        <c:numFmt formatCode="General" sourceLinked="1"/>
        <c:majorTickMark val="out"/>
        <c:minorTickMark val="none"/>
        <c:tickLblPos val="nextTo"/>
        <c:crossAx val="283770144"/>
        <c:crosses val="autoZero"/>
        <c:auto val="1"/>
        <c:lblAlgn val="ctr"/>
        <c:lblOffset val="100"/>
        <c:noMultiLvlLbl val="0"/>
      </c:catAx>
      <c:valAx>
        <c:axId val="283770144"/>
        <c:scaling>
          <c:orientation val="minMax"/>
          <c:max val="2"/>
        </c:scaling>
        <c:delete val="0"/>
        <c:axPos val="l"/>
        <c:majorGridlines/>
        <c:numFmt formatCode="General" sourceLinked="1"/>
        <c:majorTickMark val="out"/>
        <c:minorTickMark val="none"/>
        <c:tickLblPos val="nextTo"/>
        <c:crossAx val="282926768"/>
        <c:crosses val="autoZero"/>
        <c:crossBetween val="between"/>
        <c:majorUnit val="0.5"/>
      </c:valAx>
    </c:plotArea>
    <c:plotVisOnly val="1"/>
    <c:dispBlanksAs val="zero"/>
    <c:showDLblsOverMax val="0"/>
  </c:chart>
  <c:txPr>
    <a:bodyPr/>
    <a:lstStyle/>
    <a:p>
      <a:pPr>
        <a:defRPr sz="1800"/>
      </a:pPr>
      <a:endParaRPr lang="da-DK"/>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9110"/>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sz="quarter" idx="1"/>
          </p:nvPr>
        </p:nvSpPr>
        <p:spPr>
          <a:xfrm>
            <a:off x="3850443" y="0"/>
            <a:ext cx="2945659" cy="499110"/>
          </a:xfrm>
          <a:prstGeom prst="rect">
            <a:avLst/>
          </a:prstGeom>
        </p:spPr>
        <p:txBody>
          <a:bodyPr vert="horz" lIns="91440" tIns="45720" rIns="91440" bIns="45720" rtlCol="0"/>
          <a:lstStyle>
            <a:lvl1pPr algn="r">
              <a:defRPr sz="1200"/>
            </a:lvl1pPr>
          </a:lstStyle>
          <a:p>
            <a:fld id="{4F29DC90-946B-4582-A884-4C00DC347FC4}" type="datetimeFigureOut">
              <a:rPr lang="da-DK" smtClean="0"/>
              <a:pPr/>
              <a:t>27-01-2014</a:t>
            </a:fld>
            <a:endParaRPr lang="da-DK" dirty="0"/>
          </a:p>
        </p:txBody>
      </p:sp>
      <p:sp>
        <p:nvSpPr>
          <p:cNvPr id="4" name="Footer Placeholder 3"/>
          <p:cNvSpPr>
            <a:spLocks noGrp="1"/>
          </p:cNvSpPr>
          <p:nvPr>
            <p:ph type="ftr" sz="quarter" idx="2"/>
          </p:nvPr>
        </p:nvSpPr>
        <p:spPr>
          <a:xfrm>
            <a:off x="0" y="9481358"/>
            <a:ext cx="2945659" cy="499110"/>
          </a:xfrm>
          <a:prstGeom prst="rect">
            <a:avLst/>
          </a:prstGeom>
        </p:spPr>
        <p:txBody>
          <a:bodyPr vert="horz" lIns="91440" tIns="45720" rIns="91440" bIns="45720" rtlCol="0" anchor="b"/>
          <a:lstStyle>
            <a:lvl1pPr algn="l">
              <a:defRPr sz="1200"/>
            </a:lvl1pPr>
          </a:lstStyle>
          <a:p>
            <a:endParaRPr lang="da-DK" dirty="0"/>
          </a:p>
        </p:txBody>
      </p:sp>
      <p:sp>
        <p:nvSpPr>
          <p:cNvPr id="5" name="Slide Number Placeholder 4"/>
          <p:cNvSpPr>
            <a:spLocks noGrp="1"/>
          </p:cNvSpPr>
          <p:nvPr>
            <p:ph type="sldNum" sz="quarter" idx="3"/>
          </p:nvPr>
        </p:nvSpPr>
        <p:spPr>
          <a:xfrm>
            <a:off x="3850443" y="9481358"/>
            <a:ext cx="2945659" cy="499110"/>
          </a:xfrm>
          <a:prstGeom prst="rect">
            <a:avLst/>
          </a:prstGeom>
        </p:spPr>
        <p:txBody>
          <a:bodyPr vert="horz" lIns="91440" tIns="45720" rIns="91440" bIns="45720" rtlCol="0" anchor="b"/>
          <a:lstStyle>
            <a:lvl1pPr algn="r">
              <a:defRPr sz="1200"/>
            </a:lvl1pPr>
          </a:lstStyle>
          <a:p>
            <a:fld id="{10D8CC68-1FB9-44CF-8681-84712B6FB89E}" type="slidenum">
              <a:rPr lang="da-DK" smtClean="0"/>
              <a:pPr/>
              <a:t>‹nr.›</a:t>
            </a:fld>
            <a:endParaRPr lang="da-DK" dirty="0"/>
          </a:p>
        </p:txBody>
      </p:sp>
    </p:spTree>
    <p:extLst>
      <p:ext uri="{BB962C8B-B14F-4D97-AF65-F5344CB8AC3E}">
        <p14:creationId xmlns:p14="http://schemas.microsoft.com/office/powerpoint/2010/main" val="28749986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9110"/>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idx="1"/>
          </p:nvPr>
        </p:nvSpPr>
        <p:spPr>
          <a:xfrm>
            <a:off x="3850443" y="0"/>
            <a:ext cx="2945659" cy="499110"/>
          </a:xfrm>
          <a:prstGeom prst="rect">
            <a:avLst/>
          </a:prstGeom>
        </p:spPr>
        <p:txBody>
          <a:bodyPr vert="horz" lIns="91440" tIns="45720" rIns="91440" bIns="45720" rtlCol="0"/>
          <a:lstStyle>
            <a:lvl1pPr algn="r">
              <a:defRPr sz="1200"/>
            </a:lvl1pPr>
          </a:lstStyle>
          <a:p>
            <a:fld id="{2B5C480C-16EB-4FFC-9C74-EE47E1DE4484}" type="datetimeFigureOut">
              <a:rPr lang="da-DK" smtClean="0"/>
              <a:pPr/>
              <a:t>27-01-2014</a:t>
            </a:fld>
            <a:endParaRPr lang="da-DK" dirty="0"/>
          </a:p>
        </p:txBody>
      </p:sp>
      <p:sp>
        <p:nvSpPr>
          <p:cNvPr id="4" name="Slide Image Placeholder 3"/>
          <p:cNvSpPr>
            <a:spLocks noGrp="1" noRot="1" noChangeAspect="1"/>
          </p:cNvSpPr>
          <p:nvPr>
            <p:ph type="sldImg" idx="2"/>
          </p:nvPr>
        </p:nvSpPr>
        <p:spPr>
          <a:xfrm>
            <a:off x="903288" y="749300"/>
            <a:ext cx="4991100" cy="37433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79768" y="4741545"/>
            <a:ext cx="5438140" cy="44919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6" name="Footer Placeholder 5"/>
          <p:cNvSpPr>
            <a:spLocks noGrp="1"/>
          </p:cNvSpPr>
          <p:nvPr>
            <p:ph type="ftr" sz="quarter" idx="4"/>
          </p:nvPr>
        </p:nvSpPr>
        <p:spPr>
          <a:xfrm>
            <a:off x="0" y="9481358"/>
            <a:ext cx="2945659" cy="499110"/>
          </a:xfrm>
          <a:prstGeom prst="rect">
            <a:avLst/>
          </a:prstGeom>
        </p:spPr>
        <p:txBody>
          <a:bodyPr vert="horz" lIns="91440" tIns="45720" rIns="91440" bIns="45720"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0443" y="9481358"/>
            <a:ext cx="2945659" cy="499110"/>
          </a:xfrm>
          <a:prstGeom prst="rect">
            <a:avLst/>
          </a:prstGeom>
        </p:spPr>
        <p:txBody>
          <a:bodyPr vert="horz" lIns="91440" tIns="45720" rIns="91440" bIns="45720" rtlCol="0" anchor="b"/>
          <a:lstStyle>
            <a:lvl1pPr algn="r">
              <a:defRPr sz="1200"/>
            </a:lvl1pPr>
          </a:lstStyle>
          <a:p>
            <a:fld id="{B9734F96-7781-4AC0-8D4C-011287668BA3}" type="slidenum">
              <a:rPr lang="da-DK" smtClean="0"/>
              <a:pPr/>
              <a:t>‹nr.›</a:t>
            </a:fld>
            <a:endParaRPr lang="da-DK" dirty="0"/>
          </a:p>
        </p:txBody>
      </p:sp>
    </p:spTree>
    <p:extLst>
      <p:ext uri="{BB962C8B-B14F-4D97-AF65-F5344CB8AC3E}">
        <p14:creationId xmlns:p14="http://schemas.microsoft.com/office/powerpoint/2010/main" val="3272632100"/>
      </p:ext>
    </p:extLst>
  </p:cSld>
  <p:clrMap bg1="lt1" tx1="dk1" bg2="lt2" tx2="dk2" accent1="accent1" accent2="accent2" accent3="accent3" accent4="accent4" accent5="accent5" accent6="accent6" hlink="hlink" folHlink="folHlink"/>
  <p:hf hdr="0" ftr="0" dt="0"/>
  <p:notesStyle>
    <a:lvl1pPr marL="0" algn="l" defTabSz="913040" rtl="0" eaLnBrk="1" latinLnBrk="0" hangingPunct="1">
      <a:defRPr sz="1200" kern="1200">
        <a:solidFill>
          <a:schemeClr val="tx1"/>
        </a:solidFill>
        <a:latin typeface="+mn-lt"/>
        <a:ea typeface="+mn-ea"/>
        <a:cs typeface="+mn-cs"/>
      </a:defRPr>
    </a:lvl1pPr>
    <a:lvl2pPr marL="456514" algn="l" defTabSz="913040" rtl="0" eaLnBrk="1" latinLnBrk="0" hangingPunct="1">
      <a:defRPr sz="1200" kern="1200">
        <a:solidFill>
          <a:schemeClr val="tx1"/>
        </a:solidFill>
        <a:latin typeface="+mn-lt"/>
        <a:ea typeface="+mn-ea"/>
        <a:cs typeface="+mn-cs"/>
      </a:defRPr>
    </a:lvl2pPr>
    <a:lvl3pPr marL="913040" algn="l" defTabSz="913040" rtl="0" eaLnBrk="1" latinLnBrk="0" hangingPunct="1">
      <a:defRPr sz="1200" kern="1200">
        <a:solidFill>
          <a:schemeClr val="tx1"/>
        </a:solidFill>
        <a:latin typeface="+mn-lt"/>
        <a:ea typeface="+mn-ea"/>
        <a:cs typeface="+mn-cs"/>
      </a:defRPr>
    </a:lvl3pPr>
    <a:lvl4pPr marL="1369570" algn="l" defTabSz="913040" rtl="0" eaLnBrk="1" latinLnBrk="0" hangingPunct="1">
      <a:defRPr sz="1200" kern="1200">
        <a:solidFill>
          <a:schemeClr val="tx1"/>
        </a:solidFill>
        <a:latin typeface="+mn-lt"/>
        <a:ea typeface="+mn-ea"/>
        <a:cs typeface="+mn-cs"/>
      </a:defRPr>
    </a:lvl4pPr>
    <a:lvl5pPr marL="1826089" algn="l" defTabSz="913040" rtl="0" eaLnBrk="1" latinLnBrk="0" hangingPunct="1">
      <a:defRPr sz="1200" kern="1200">
        <a:solidFill>
          <a:schemeClr val="tx1"/>
        </a:solidFill>
        <a:latin typeface="+mn-lt"/>
        <a:ea typeface="+mn-ea"/>
        <a:cs typeface="+mn-cs"/>
      </a:defRPr>
    </a:lvl5pPr>
    <a:lvl6pPr marL="2282607" algn="l" defTabSz="913040" rtl="0" eaLnBrk="1" latinLnBrk="0" hangingPunct="1">
      <a:defRPr sz="1200" kern="1200">
        <a:solidFill>
          <a:schemeClr val="tx1"/>
        </a:solidFill>
        <a:latin typeface="+mn-lt"/>
        <a:ea typeface="+mn-ea"/>
        <a:cs typeface="+mn-cs"/>
      </a:defRPr>
    </a:lvl6pPr>
    <a:lvl7pPr marL="2739135" algn="l" defTabSz="913040" rtl="0" eaLnBrk="1" latinLnBrk="0" hangingPunct="1">
      <a:defRPr sz="1200" kern="1200">
        <a:solidFill>
          <a:schemeClr val="tx1"/>
        </a:solidFill>
        <a:latin typeface="+mn-lt"/>
        <a:ea typeface="+mn-ea"/>
        <a:cs typeface="+mn-cs"/>
      </a:defRPr>
    </a:lvl7pPr>
    <a:lvl8pPr marL="3195653" algn="l" defTabSz="913040" rtl="0" eaLnBrk="1" latinLnBrk="0" hangingPunct="1">
      <a:defRPr sz="1200" kern="1200">
        <a:solidFill>
          <a:schemeClr val="tx1"/>
        </a:solidFill>
        <a:latin typeface="+mn-lt"/>
        <a:ea typeface="+mn-ea"/>
        <a:cs typeface="+mn-cs"/>
      </a:defRPr>
    </a:lvl8pPr>
    <a:lvl9pPr marL="3652177" algn="l" defTabSz="913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B9734F96-7781-4AC0-8D4C-011287668BA3}" type="slidenum">
              <a:rPr lang="da-DK" smtClean="0"/>
              <a:pPr/>
              <a:t>1</a:t>
            </a:fld>
            <a:endParaRPr lang="da-DK" dirty="0"/>
          </a:p>
        </p:txBody>
      </p:sp>
    </p:spTree>
    <p:extLst>
      <p:ext uri="{BB962C8B-B14F-4D97-AF65-F5344CB8AC3E}">
        <p14:creationId xmlns:p14="http://schemas.microsoft.com/office/powerpoint/2010/main" val="290202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9734F96-7781-4AC0-8D4C-011287668BA3}" type="slidenum">
              <a:rPr lang="da-DK" smtClean="0">
                <a:solidFill>
                  <a:prstClr val="black"/>
                </a:solidFill>
              </a:rPr>
              <a:pPr/>
              <a:t>5</a:t>
            </a:fld>
            <a:endParaRPr lang="da-DK" dirty="0">
              <a:solidFill>
                <a:prstClr val="black"/>
              </a:solidFill>
            </a:endParaRPr>
          </a:p>
        </p:txBody>
      </p:sp>
    </p:spTree>
    <p:extLst>
      <p:ext uri="{BB962C8B-B14F-4D97-AF65-F5344CB8AC3E}">
        <p14:creationId xmlns:p14="http://schemas.microsoft.com/office/powerpoint/2010/main" val="124135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9734F96-7781-4AC0-8D4C-011287668BA3}" type="slidenum">
              <a:rPr lang="da-DK" smtClean="0">
                <a:solidFill>
                  <a:prstClr val="black"/>
                </a:solidFill>
              </a:rPr>
              <a:pPr/>
              <a:t>27</a:t>
            </a:fld>
            <a:endParaRPr lang="da-DK" dirty="0">
              <a:solidFill>
                <a:prstClr val="black"/>
              </a:solidFill>
            </a:endParaRPr>
          </a:p>
        </p:txBody>
      </p:sp>
    </p:spTree>
    <p:extLst>
      <p:ext uri="{BB962C8B-B14F-4D97-AF65-F5344CB8AC3E}">
        <p14:creationId xmlns:p14="http://schemas.microsoft.com/office/powerpoint/2010/main" val="124135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14" indent="0" algn="ctr">
              <a:buNone/>
              <a:defRPr>
                <a:solidFill>
                  <a:schemeClr val="tx1">
                    <a:tint val="75000"/>
                  </a:schemeClr>
                </a:solidFill>
              </a:defRPr>
            </a:lvl2pPr>
            <a:lvl3pPr marL="913040" indent="0" algn="ctr">
              <a:buNone/>
              <a:defRPr>
                <a:solidFill>
                  <a:schemeClr val="tx1">
                    <a:tint val="75000"/>
                  </a:schemeClr>
                </a:solidFill>
              </a:defRPr>
            </a:lvl3pPr>
            <a:lvl4pPr marL="1369570" indent="0" algn="ctr">
              <a:buNone/>
              <a:defRPr>
                <a:solidFill>
                  <a:schemeClr val="tx1">
                    <a:tint val="75000"/>
                  </a:schemeClr>
                </a:solidFill>
              </a:defRPr>
            </a:lvl4pPr>
            <a:lvl5pPr marL="1826089" indent="0" algn="ctr">
              <a:buNone/>
              <a:defRPr>
                <a:solidFill>
                  <a:schemeClr val="tx1">
                    <a:tint val="75000"/>
                  </a:schemeClr>
                </a:solidFill>
              </a:defRPr>
            </a:lvl5pPr>
            <a:lvl6pPr marL="2282607" indent="0" algn="ctr">
              <a:buNone/>
              <a:defRPr>
                <a:solidFill>
                  <a:schemeClr val="tx1">
                    <a:tint val="75000"/>
                  </a:schemeClr>
                </a:solidFill>
              </a:defRPr>
            </a:lvl6pPr>
            <a:lvl7pPr marL="2739135" indent="0" algn="ctr">
              <a:buNone/>
              <a:defRPr>
                <a:solidFill>
                  <a:schemeClr val="tx1">
                    <a:tint val="75000"/>
                  </a:schemeClr>
                </a:solidFill>
              </a:defRPr>
            </a:lvl7pPr>
            <a:lvl8pPr marL="3195653" indent="0" algn="ctr">
              <a:buNone/>
              <a:defRPr>
                <a:solidFill>
                  <a:schemeClr val="tx1">
                    <a:tint val="75000"/>
                  </a:schemeClr>
                </a:solidFill>
              </a:defRPr>
            </a:lvl8pPr>
            <a:lvl9pPr marL="3652177"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7"/>
            <a:ext cx="2057400" cy="5851525"/>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457200" y="27466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14" indent="0" algn="ctr">
              <a:buNone/>
              <a:defRPr>
                <a:solidFill>
                  <a:schemeClr val="tx1">
                    <a:tint val="75000"/>
                  </a:schemeClr>
                </a:solidFill>
              </a:defRPr>
            </a:lvl2pPr>
            <a:lvl3pPr marL="913040" indent="0" algn="ctr">
              <a:buNone/>
              <a:defRPr>
                <a:solidFill>
                  <a:schemeClr val="tx1">
                    <a:tint val="75000"/>
                  </a:schemeClr>
                </a:solidFill>
              </a:defRPr>
            </a:lvl3pPr>
            <a:lvl4pPr marL="1369570" indent="0" algn="ctr">
              <a:buNone/>
              <a:defRPr>
                <a:solidFill>
                  <a:schemeClr val="tx1">
                    <a:tint val="75000"/>
                  </a:schemeClr>
                </a:solidFill>
              </a:defRPr>
            </a:lvl4pPr>
            <a:lvl5pPr marL="1826089" indent="0" algn="ctr">
              <a:buNone/>
              <a:defRPr>
                <a:solidFill>
                  <a:schemeClr val="tx1">
                    <a:tint val="75000"/>
                  </a:schemeClr>
                </a:solidFill>
              </a:defRPr>
            </a:lvl5pPr>
            <a:lvl6pPr marL="2282607" indent="0" algn="ctr">
              <a:buNone/>
              <a:defRPr>
                <a:solidFill>
                  <a:schemeClr val="tx1">
                    <a:tint val="75000"/>
                  </a:schemeClr>
                </a:solidFill>
              </a:defRPr>
            </a:lvl6pPr>
            <a:lvl7pPr marL="2739135" indent="0" algn="ctr">
              <a:buNone/>
              <a:defRPr>
                <a:solidFill>
                  <a:schemeClr val="tx1">
                    <a:tint val="75000"/>
                  </a:schemeClr>
                </a:solidFill>
              </a:defRPr>
            </a:lvl7pPr>
            <a:lvl8pPr marL="3195653" indent="0" algn="ctr">
              <a:buNone/>
              <a:defRPr>
                <a:solidFill>
                  <a:schemeClr val="tx1">
                    <a:tint val="75000"/>
                  </a:schemeClr>
                </a:solidFill>
              </a:defRPr>
            </a:lvl8pPr>
            <a:lvl9pPr marL="3652177"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14" indent="0" algn="ctr">
              <a:buNone/>
              <a:defRPr>
                <a:solidFill>
                  <a:schemeClr val="tx1">
                    <a:tint val="75000"/>
                  </a:schemeClr>
                </a:solidFill>
              </a:defRPr>
            </a:lvl2pPr>
            <a:lvl3pPr marL="913040" indent="0" algn="ctr">
              <a:buNone/>
              <a:defRPr>
                <a:solidFill>
                  <a:schemeClr val="tx1">
                    <a:tint val="75000"/>
                  </a:schemeClr>
                </a:solidFill>
              </a:defRPr>
            </a:lvl3pPr>
            <a:lvl4pPr marL="1369570" indent="0" algn="ctr">
              <a:buNone/>
              <a:defRPr>
                <a:solidFill>
                  <a:schemeClr val="tx1">
                    <a:tint val="75000"/>
                  </a:schemeClr>
                </a:solidFill>
              </a:defRPr>
            </a:lvl4pPr>
            <a:lvl5pPr marL="1826089" indent="0" algn="ctr">
              <a:buNone/>
              <a:defRPr>
                <a:solidFill>
                  <a:schemeClr val="tx1">
                    <a:tint val="75000"/>
                  </a:schemeClr>
                </a:solidFill>
              </a:defRPr>
            </a:lvl5pPr>
            <a:lvl6pPr marL="2282607" indent="0" algn="ctr">
              <a:buNone/>
              <a:defRPr>
                <a:solidFill>
                  <a:schemeClr val="tx1">
                    <a:tint val="75000"/>
                  </a:schemeClr>
                </a:solidFill>
              </a:defRPr>
            </a:lvl6pPr>
            <a:lvl7pPr marL="2739135" indent="0" algn="ctr">
              <a:buNone/>
              <a:defRPr>
                <a:solidFill>
                  <a:schemeClr val="tx1">
                    <a:tint val="75000"/>
                  </a:schemeClr>
                </a:solidFill>
              </a:defRPr>
            </a:lvl7pPr>
            <a:lvl8pPr marL="3195653" indent="0" algn="ctr">
              <a:buNone/>
              <a:defRPr>
                <a:solidFill>
                  <a:schemeClr val="tx1">
                    <a:tint val="75000"/>
                  </a:schemeClr>
                </a:solidFill>
              </a:defRPr>
            </a:lvl8pPr>
            <a:lvl9pPr marL="3652177"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14" indent="0" algn="ctr">
              <a:buNone/>
              <a:defRPr>
                <a:solidFill>
                  <a:schemeClr val="tx1">
                    <a:tint val="75000"/>
                  </a:schemeClr>
                </a:solidFill>
              </a:defRPr>
            </a:lvl2pPr>
            <a:lvl3pPr marL="913040" indent="0" algn="ctr">
              <a:buNone/>
              <a:defRPr>
                <a:solidFill>
                  <a:schemeClr val="tx1">
                    <a:tint val="75000"/>
                  </a:schemeClr>
                </a:solidFill>
              </a:defRPr>
            </a:lvl3pPr>
            <a:lvl4pPr marL="1369570" indent="0" algn="ctr">
              <a:buNone/>
              <a:defRPr>
                <a:solidFill>
                  <a:schemeClr val="tx1">
                    <a:tint val="75000"/>
                  </a:schemeClr>
                </a:solidFill>
              </a:defRPr>
            </a:lvl4pPr>
            <a:lvl5pPr marL="1826089" indent="0" algn="ctr">
              <a:buNone/>
              <a:defRPr>
                <a:solidFill>
                  <a:schemeClr val="tx1">
                    <a:tint val="75000"/>
                  </a:schemeClr>
                </a:solidFill>
              </a:defRPr>
            </a:lvl5pPr>
            <a:lvl6pPr marL="2282607" indent="0" algn="ctr">
              <a:buNone/>
              <a:defRPr>
                <a:solidFill>
                  <a:schemeClr val="tx1">
                    <a:tint val="75000"/>
                  </a:schemeClr>
                </a:solidFill>
              </a:defRPr>
            </a:lvl6pPr>
            <a:lvl7pPr marL="2739135" indent="0" algn="ctr">
              <a:buNone/>
              <a:defRPr>
                <a:solidFill>
                  <a:schemeClr val="tx1">
                    <a:tint val="75000"/>
                  </a:schemeClr>
                </a:solidFill>
              </a:defRPr>
            </a:lvl7pPr>
            <a:lvl8pPr marL="3195653" indent="0" algn="ctr">
              <a:buNone/>
              <a:defRPr>
                <a:solidFill>
                  <a:schemeClr val="tx1">
                    <a:tint val="75000"/>
                  </a:schemeClr>
                </a:solidFill>
              </a:defRPr>
            </a:lvl8pPr>
            <a:lvl9pPr marL="3652177"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14" indent="0" algn="ctr">
              <a:buNone/>
              <a:defRPr>
                <a:solidFill>
                  <a:schemeClr val="tx1">
                    <a:tint val="75000"/>
                  </a:schemeClr>
                </a:solidFill>
              </a:defRPr>
            </a:lvl2pPr>
            <a:lvl3pPr marL="913040" indent="0" algn="ctr">
              <a:buNone/>
              <a:defRPr>
                <a:solidFill>
                  <a:schemeClr val="tx1">
                    <a:tint val="75000"/>
                  </a:schemeClr>
                </a:solidFill>
              </a:defRPr>
            </a:lvl3pPr>
            <a:lvl4pPr marL="1369570" indent="0" algn="ctr">
              <a:buNone/>
              <a:defRPr>
                <a:solidFill>
                  <a:schemeClr val="tx1">
                    <a:tint val="75000"/>
                  </a:schemeClr>
                </a:solidFill>
              </a:defRPr>
            </a:lvl4pPr>
            <a:lvl5pPr marL="1826089" indent="0" algn="ctr">
              <a:buNone/>
              <a:defRPr>
                <a:solidFill>
                  <a:schemeClr val="tx1">
                    <a:tint val="75000"/>
                  </a:schemeClr>
                </a:solidFill>
              </a:defRPr>
            </a:lvl5pPr>
            <a:lvl6pPr marL="2282607" indent="0" algn="ctr">
              <a:buNone/>
              <a:defRPr>
                <a:solidFill>
                  <a:schemeClr val="tx1">
                    <a:tint val="75000"/>
                  </a:schemeClr>
                </a:solidFill>
              </a:defRPr>
            </a:lvl6pPr>
            <a:lvl7pPr marL="2739135" indent="0" algn="ctr">
              <a:buNone/>
              <a:defRPr>
                <a:solidFill>
                  <a:schemeClr val="tx1">
                    <a:tint val="75000"/>
                  </a:schemeClr>
                </a:solidFill>
              </a:defRPr>
            </a:lvl7pPr>
            <a:lvl8pPr marL="3195653" indent="0" algn="ctr">
              <a:buNone/>
              <a:defRPr>
                <a:solidFill>
                  <a:schemeClr val="tx1">
                    <a:tint val="75000"/>
                  </a:schemeClr>
                </a:solidFill>
              </a:defRPr>
            </a:lvl8pPr>
            <a:lvl9pPr marL="3652177"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9"/>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42"/>
            <a:ext cx="7772400" cy="1500187"/>
          </a:xfrm>
        </p:spPr>
        <p:txBody>
          <a:bodyPr anchor="b"/>
          <a:lstStyle>
            <a:lvl1pPr marL="0" indent="0">
              <a:buNone/>
              <a:defRPr sz="2000">
                <a:solidFill>
                  <a:schemeClr val="tx1">
                    <a:tint val="75000"/>
                  </a:schemeClr>
                </a:solidFill>
              </a:defRPr>
            </a:lvl1pPr>
            <a:lvl2pPr marL="456514" indent="0">
              <a:buNone/>
              <a:defRPr sz="1800">
                <a:solidFill>
                  <a:schemeClr val="tx1">
                    <a:tint val="75000"/>
                  </a:schemeClr>
                </a:solidFill>
              </a:defRPr>
            </a:lvl2pPr>
            <a:lvl3pPr marL="913040" indent="0">
              <a:buNone/>
              <a:defRPr sz="1600">
                <a:solidFill>
                  <a:schemeClr val="tx1">
                    <a:tint val="75000"/>
                  </a:schemeClr>
                </a:solidFill>
              </a:defRPr>
            </a:lvl3pPr>
            <a:lvl4pPr marL="1369570" indent="0">
              <a:buNone/>
              <a:defRPr sz="1400">
                <a:solidFill>
                  <a:schemeClr val="tx1">
                    <a:tint val="75000"/>
                  </a:schemeClr>
                </a:solidFill>
              </a:defRPr>
            </a:lvl4pPr>
            <a:lvl5pPr marL="1826089" indent="0">
              <a:buNone/>
              <a:defRPr sz="1400">
                <a:solidFill>
                  <a:schemeClr val="tx1">
                    <a:tint val="75000"/>
                  </a:schemeClr>
                </a:solidFill>
              </a:defRPr>
            </a:lvl5pPr>
            <a:lvl6pPr marL="2282607" indent="0">
              <a:buNone/>
              <a:defRPr sz="1400">
                <a:solidFill>
                  <a:schemeClr val="tx1">
                    <a:tint val="75000"/>
                  </a:schemeClr>
                </a:solidFill>
              </a:defRPr>
            </a:lvl6pPr>
            <a:lvl7pPr marL="2739135" indent="0">
              <a:buNone/>
              <a:defRPr sz="1400">
                <a:solidFill>
                  <a:schemeClr val="tx1">
                    <a:tint val="75000"/>
                  </a:schemeClr>
                </a:solidFill>
              </a:defRPr>
            </a:lvl7pPr>
            <a:lvl8pPr marL="3195653" indent="0">
              <a:buNone/>
              <a:defRPr sz="1400">
                <a:solidFill>
                  <a:schemeClr val="tx1">
                    <a:tint val="75000"/>
                  </a:schemeClr>
                </a:solidFill>
              </a:defRPr>
            </a:lvl8pPr>
            <a:lvl9pPr marL="365217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457200" y="160022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60022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Date Placeholder 4"/>
          <p:cNvSpPr>
            <a:spLocks noGrp="1"/>
          </p:cNvSpPr>
          <p:nvPr>
            <p:ph type="dt" sz="half" idx="10"/>
          </p:nvPr>
        </p:nvSpPr>
        <p:spPr/>
        <p:txBody>
          <a:bodyPr/>
          <a:lstStyle/>
          <a:p>
            <a:r>
              <a:rPr lang="da-DK" smtClean="0"/>
              <a:t>13-01-2013</a:t>
            </a:r>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
        <p:nvSpPr>
          <p:cNvPr id="7" name="Slide Number Placeholder 6"/>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14" indent="0">
              <a:buNone/>
              <a:defRPr sz="2000" b="1"/>
            </a:lvl2pPr>
            <a:lvl3pPr marL="913040" indent="0">
              <a:buNone/>
              <a:defRPr sz="1800" b="1"/>
            </a:lvl3pPr>
            <a:lvl4pPr marL="1369570" indent="0">
              <a:buNone/>
              <a:defRPr sz="1600" b="1"/>
            </a:lvl4pPr>
            <a:lvl5pPr marL="1826089" indent="0">
              <a:buNone/>
              <a:defRPr sz="1600" b="1"/>
            </a:lvl5pPr>
            <a:lvl6pPr marL="2282607" indent="0">
              <a:buNone/>
              <a:defRPr sz="1600" b="1"/>
            </a:lvl6pPr>
            <a:lvl7pPr marL="2739135" indent="0">
              <a:buNone/>
              <a:defRPr sz="1600" b="1"/>
            </a:lvl7pPr>
            <a:lvl8pPr marL="3195653" indent="0">
              <a:buNone/>
              <a:defRPr sz="1600" b="1"/>
            </a:lvl8pPr>
            <a:lvl9pPr marL="365217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514" indent="0">
              <a:buNone/>
              <a:defRPr sz="2000" b="1"/>
            </a:lvl2pPr>
            <a:lvl3pPr marL="913040" indent="0">
              <a:buNone/>
              <a:defRPr sz="1800" b="1"/>
            </a:lvl3pPr>
            <a:lvl4pPr marL="1369570" indent="0">
              <a:buNone/>
              <a:defRPr sz="1600" b="1"/>
            </a:lvl4pPr>
            <a:lvl5pPr marL="1826089" indent="0">
              <a:buNone/>
              <a:defRPr sz="1600" b="1"/>
            </a:lvl5pPr>
            <a:lvl6pPr marL="2282607" indent="0">
              <a:buNone/>
              <a:defRPr sz="1600" b="1"/>
            </a:lvl6pPr>
            <a:lvl7pPr marL="2739135" indent="0">
              <a:buNone/>
              <a:defRPr sz="1600" b="1"/>
            </a:lvl7pPr>
            <a:lvl8pPr marL="3195653" indent="0">
              <a:buNone/>
              <a:defRPr sz="1600" b="1"/>
            </a:lvl8pPr>
            <a:lvl9pPr marL="365217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Date Placeholder 6"/>
          <p:cNvSpPr>
            <a:spLocks noGrp="1"/>
          </p:cNvSpPr>
          <p:nvPr>
            <p:ph type="dt" sz="half" idx="10"/>
          </p:nvPr>
        </p:nvSpPr>
        <p:spPr/>
        <p:txBody>
          <a:bodyPr/>
          <a:lstStyle/>
          <a:p>
            <a:r>
              <a:rPr lang="da-DK" smtClean="0"/>
              <a:t>13-01-2013</a:t>
            </a:r>
            <a:endParaRPr lang="da-DK" dirty="0"/>
          </a:p>
        </p:txBody>
      </p:sp>
      <p:sp>
        <p:nvSpPr>
          <p:cNvPr id="8" name="Footer Placeholder 7"/>
          <p:cNvSpPr>
            <a:spLocks noGrp="1"/>
          </p:cNvSpPr>
          <p:nvPr>
            <p:ph type="ftr" sz="quarter" idx="11"/>
          </p:nvPr>
        </p:nvSpPr>
        <p:spPr/>
        <p:txBody>
          <a:bodyPr/>
          <a:lstStyle/>
          <a:p>
            <a:r>
              <a:rPr lang="da-DK" dirty="0" smtClean="0"/>
              <a:t>Arbejdsmiljøroadshow 2013</a:t>
            </a:r>
            <a:endParaRPr lang="da-DK" dirty="0"/>
          </a:p>
        </p:txBody>
      </p:sp>
      <p:sp>
        <p:nvSpPr>
          <p:cNvPr id="9" name="Slide Number Placeholder 8"/>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Date Placeholder 2"/>
          <p:cNvSpPr>
            <a:spLocks noGrp="1"/>
          </p:cNvSpPr>
          <p:nvPr>
            <p:ph type="dt" sz="half" idx="10"/>
          </p:nvPr>
        </p:nvSpPr>
        <p:spPr/>
        <p:txBody>
          <a:bodyPr/>
          <a:lstStyle/>
          <a:p>
            <a:r>
              <a:rPr lang="da-DK" smtClean="0"/>
              <a:t>13-01-2013</a:t>
            </a:r>
            <a:endParaRPr lang="da-DK" dirty="0"/>
          </a:p>
        </p:txBody>
      </p:sp>
      <p:sp>
        <p:nvSpPr>
          <p:cNvPr id="4" name="Footer Placeholder 3"/>
          <p:cNvSpPr>
            <a:spLocks noGrp="1"/>
          </p:cNvSpPr>
          <p:nvPr>
            <p:ph type="ftr" sz="quarter" idx="11"/>
          </p:nvPr>
        </p:nvSpPr>
        <p:spPr/>
        <p:txBody>
          <a:bodyPr/>
          <a:lstStyle/>
          <a:p>
            <a:r>
              <a:rPr lang="da-DK" dirty="0" smtClean="0"/>
              <a:t>Arbejdsmiljøroadshow 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smtClean="0"/>
              <a:t>13-01-2013</a:t>
            </a:r>
            <a:endParaRPr lang="da-DK" dirty="0"/>
          </a:p>
        </p:txBody>
      </p:sp>
      <p:sp>
        <p:nvSpPr>
          <p:cNvPr id="3" name="Footer Placeholder 2"/>
          <p:cNvSpPr>
            <a:spLocks noGrp="1"/>
          </p:cNvSpPr>
          <p:nvPr>
            <p:ph type="ftr" sz="quarter" idx="11"/>
          </p:nvPr>
        </p:nvSpPr>
        <p:spPr/>
        <p:txBody>
          <a:bodyPr/>
          <a:lstStyle/>
          <a:p>
            <a:r>
              <a:rPr lang="da-DK" dirty="0" smtClean="0"/>
              <a:t>Arbejdsmiljøroadshow 2013</a:t>
            </a:r>
            <a:endParaRPr lang="da-DK" dirty="0"/>
          </a:p>
        </p:txBody>
      </p:sp>
      <p:sp>
        <p:nvSpPr>
          <p:cNvPr id="4" name="Slide Number Placeholder 3"/>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514" indent="0">
              <a:buNone/>
              <a:defRPr sz="1200"/>
            </a:lvl2pPr>
            <a:lvl3pPr marL="913040" indent="0">
              <a:buNone/>
              <a:defRPr sz="1000"/>
            </a:lvl3pPr>
            <a:lvl4pPr marL="1369570" indent="0">
              <a:buNone/>
              <a:defRPr sz="900"/>
            </a:lvl4pPr>
            <a:lvl5pPr marL="1826089" indent="0">
              <a:buNone/>
              <a:defRPr sz="900"/>
            </a:lvl5pPr>
            <a:lvl6pPr marL="2282607" indent="0">
              <a:buNone/>
              <a:defRPr sz="900"/>
            </a:lvl6pPr>
            <a:lvl7pPr marL="2739135" indent="0">
              <a:buNone/>
              <a:defRPr sz="900"/>
            </a:lvl7pPr>
            <a:lvl8pPr marL="3195653" indent="0">
              <a:buNone/>
              <a:defRPr sz="900"/>
            </a:lvl8pPr>
            <a:lvl9pPr marL="365217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da-DK" smtClean="0"/>
              <a:t>13-01-2013</a:t>
            </a:r>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
        <p:nvSpPr>
          <p:cNvPr id="7" name="Slide Number Placeholder 6"/>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14" indent="0">
              <a:buNone/>
              <a:defRPr sz="2800"/>
            </a:lvl2pPr>
            <a:lvl3pPr marL="913040" indent="0">
              <a:buNone/>
              <a:defRPr sz="2400"/>
            </a:lvl3pPr>
            <a:lvl4pPr marL="1369570" indent="0">
              <a:buNone/>
              <a:defRPr sz="2000"/>
            </a:lvl4pPr>
            <a:lvl5pPr marL="1826089" indent="0">
              <a:buNone/>
              <a:defRPr sz="2000"/>
            </a:lvl5pPr>
            <a:lvl6pPr marL="2282607" indent="0">
              <a:buNone/>
              <a:defRPr sz="2000"/>
            </a:lvl6pPr>
            <a:lvl7pPr marL="2739135" indent="0">
              <a:buNone/>
              <a:defRPr sz="2000"/>
            </a:lvl7pPr>
            <a:lvl8pPr marL="3195653" indent="0">
              <a:buNone/>
              <a:defRPr sz="2000"/>
            </a:lvl8pPr>
            <a:lvl9pPr marL="3652177" indent="0">
              <a:buNone/>
              <a:defRPr sz="2000"/>
            </a:lvl9pPr>
          </a:lstStyle>
          <a:p>
            <a:endParaRPr lang="da-DK"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14" indent="0">
              <a:buNone/>
              <a:defRPr sz="1200"/>
            </a:lvl2pPr>
            <a:lvl3pPr marL="913040" indent="0">
              <a:buNone/>
              <a:defRPr sz="1000"/>
            </a:lvl3pPr>
            <a:lvl4pPr marL="1369570" indent="0">
              <a:buNone/>
              <a:defRPr sz="900"/>
            </a:lvl4pPr>
            <a:lvl5pPr marL="1826089" indent="0">
              <a:buNone/>
              <a:defRPr sz="900"/>
            </a:lvl5pPr>
            <a:lvl6pPr marL="2282607" indent="0">
              <a:buNone/>
              <a:defRPr sz="900"/>
            </a:lvl6pPr>
            <a:lvl7pPr marL="2739135" indent="0">
              <a:buNone/>
              <a:defRPr sz="900"/>
            </a:lvl7pPr>
            <a:lvl8pPr marL="3195653" indent="0">
              <a:buNone/>
              <a:defRPr sz="900"/>
            </a:lvl8pPr>
            <a:lvl9pPr marL="365217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da-DK" smtClean="0"/>
              <a:t>13-01-2013</a:t>
            </a:r>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
        <p:nvSpPr>
          <p:cNvPr id="7" name="Slide Number Placeholder 6"/>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6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6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t>13-01-2013</a:t>
            </a:r>
            <a:endParaRPr lang="da-DK" dirty="0"/>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t>Arbejdsmiljøroadshow 2013</a:t>
            </a:r>
            <a:endParaRPr lang="da-DK" dirty="0"/>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pPr/>
              <a:t>‹nr.›</a:t>
            </a:fld>
            <a:endParaRPr lang="da-DK"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79"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81"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8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8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8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89"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91"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9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9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9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6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99"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01"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0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0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0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09"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11"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1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1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1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6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19"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21"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2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2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2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29"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31"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3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3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3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6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41"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4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4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4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49"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51"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5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5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5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59"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69"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61"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6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6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6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71"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73"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75"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r>
              <a:rPr lang="da-DK" smtClean="0">
                <a:solidFill>
                  <a:prstClr val="white">
                    <a:tint val="75000"/>
                  </a:prstClr>
                </a:solidFill>
              </a:rPr>
              <a:t>13-01-2013</a:t>
            </a:r>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‹nr.›</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77" r:id="rId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arbejdstilsynet.dk/da/atforms/apps/loeftetjek" TargetMode="Externa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file:///E:\Cases\alo.xls(1).xlsx"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file:///E:\Cases\hydraflex.xls(1).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file:///E:\Cases\linimatic.xls(1).xls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i-bar.dk/~/media/Industrien/PDF/PDF%20_%20Jern%20og%20Metal/pka.pdf.pdf" TargetMode="External"/><Relationship Id="rId2" Type="http://schemas.openxmlformats.org/officeDocument/2006/relationships/hyperlink" Target="http://www.i-bar.dk/" TargetMode="External"/><Relationship Id="rId1" Type="http://schemas.openxmlformats.org/officeDocument/2006/relationships/slideLayout" Target="../slideLayouts/slideLayout2.xml"/><Relationship Id="rId4" Type="http://schemas.openxmlformats.org/officeDocument/2006/relationships/hyperlink" Target="http://www.i-bar.dk/vejledningermm/liste/produktivitet,%20kvalitet%20og%20arbejdsmiljl&#248;"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a-DK" smtClean="0"/>
              <a:t>13-01-2013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1</a:t>
            </a:fld>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
        <p:nvSpPr>
          <p:cNvPr id="7" name="TextBox 6"/>
          <p:cNvSpPr txBox="1"/>
          <p:nvPr/>
        </p:nvSpPr>
        <p:spPr>
          <a:xfrm>
            <a:off x="1547664" y="476673"/>
            <a:ext cx="7056784" cy="2585323"/>
          </a:xfrm>
          <a:prstGeom prst="rect">
            <a:avLst/>
          </a:prstGeom>
          <a:noFill/>
        </p:spPr>
        <p:txBody>
          <a:bodyPr wrap="square" rtlCol="0">
            <a:spAutoFit/>
          </a:bodyPr>
          <a:lstStyle/>
          <a:p>
            <a:pPr algn="ctr"/>
            <a:r>
              <a:rPr lang="da-DK" sz="5400" dirty="0" smtClean="0"/>
              <a:t>Velkommen til Arbejdsmiljøroadshow 2013</a:t>
            </a:r>
            <a:endParaRPr lang="da-DK" sz="5400" dirty="0"/>
          </a:p>
        </p:txBody>
      </p:sp>
      <p:pic>
        <p:nvPicPr>
          <p:cNvPr id="9" name="Picture 8" descr="2246848-901669-worker-in-uniform-working-on-sharpening-machine-tool.jpg"/>
          <p:cNvPicPr>
            <a:picLocks noChangeAspect="1"/>
          </p:cNvPicPr>
          <p:nvPr/>
        </p:nvPicPr>
        <p:blipFill>
          <a:blip r:embed="rId3" cstate="print"/>
          <a:stretch>
            <a:fillRect/>
          </a:stretch>
        </p:blipFill>
        <p:spPr>
          <a:xfrm>
            <a:off x="3347864" y="2996952"/>
            <a:ext cx="3096344" cy="328550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Metal- og Maskinindustrien</a:t>
            </a:r>
            <a:br>
              <a:rPr lang="da-DK" dirty="0"/>
            </a:br>
            <a:r>
              <a:rPr lang="da-DK" dirty="0"/>
              <a:t>Forebyggelsespakken </a:t>
            </a:r>
          </a:p>
        </p:txBody>
      </p:sp>
      <p:sp>
        <p:nvSpPr>
          <p:cNvPr id="3" name="Pladsholder til indhold 2"/>
          <p:cNvSpPr>
            <a:spLocks noGrp="1"/>
          </p:cNvSpPr>
          <p:nvPr>
            <p:ph idx="1"/>
          </p:nvPr>
        </p:nvSpPr>
        <p:spPr/>
        <p:txBody>
          <a:bodyPr>
            <a:normAutofit lnSpcReduction="10000"/>
          </a:bodyPr>
          <a:lstStyle/>
          <a:p>
            <a:r>
              <a:rPr lang="da-DK" dirty="0" smtClean="0"/>
              <a:t>Tidsplan og aktiviteter:</a:t>
            </a:r>
          </a:p>
          <a:p>
            <a:pPr lvl="1"/>
            <a:r>
              <a:rPr lang="da-DK" dirty="0" smtClean="0"/>
              <a:t>3-4 mdr. til at gennemføre hele forløbet</a:t>
            </a:r>
          </a:p>
          <a:p>
            <a:pPr lvl="1"/>
            <a:r>
              <a:rPr lang="da-DK" dirty="0" smtClean="0"/>
              <a:t>Forløbet er i 4 faser:</a:t>
            </a:r>
          </a:p>
          <a:p>
            <a:pPr lvl="3"/>
            <a:r>
              <a:rPr lang="da-DK" dirty="0" smtClean="0"/>
              <a:t>fase 1: find en medarbejder som vil hjælpe lederen i forløbet</a:t>
            </a:r>
          </a:p>
          <a:p>
            <a:pPr lvl="3"/>
            <a:r>
              <a:rPr lang="da-DK" dirty="0" smtClean="0"/>
              <a:t>fase 2: forbered og hold informationsmøder med alle medarbejdere</a:t>
            </a:r>
          </a:p>
          <a:p>
            <a:pPr lvl="3"/>
            <a:r>
              <a:rPr lang="da-DK" dirty="0" smtClean="0"/>
              <a:t>fase 3: forbered og hold planlægningsmøder med alle medarbejdere, udvælg løsninger til gennemførelse i forløbet, træn løsningerne, afhold statusmøder</a:t>
            </a:r>
          </a:p>
          <a:p>
            <a:pPr lvl="3"/>
            <a:r>
              <a:rPr lang="da-DK" dirty="0" smtClean="0"/>
              <a:t>fase 4: forbered og hold afslutningsmøder med alle medarbejdere, aftal hvordan i kan fortsætte og bruge løsningerne</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10</a:t>
            </a:fld>
            <a:endParaRPr lang="da-DK" dirty="0">
              <a:solidFill>
                <a:prstClr val="white">
                  <a:tint val="75000"/>
                </a:prstClr>
              </a:solidFill>
            </a:endParaRPr>
          </a:p>
        </p:txBody>
      </p:sp>
    </p:spTree>
    <p:extLst>
      <p:ext uri="{BB962C8B-B14F-4D97-AF65-F5344CB8AC3E}">
        <p14:creationId xmlns:p14="http://schemas.microsoft.com/office/powerpoint/2010/main" val="3639323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64904"/>
            <a:ext cx="8229600" cy="1143000"/>
          </a:xfrm>
        </p:spPr>
        <p:txBody>
          <a:bodyPr/>
          <a:lstStyle/>
          <a:p>
            <a:r>
              <a:rPr lang="da-DK" dirty="0" smtClean="0"/>
              <a:t>Spørgsmål ?</a:t>
            </a:r>
            <a:endParaRPr lang="da-DK" dirty="0"/>
          </a:p>
        </p:txBody>
      </p:sp>
      <p:sp>
        <p:nvSpPr>
          <p:cNvPr id="3" name="Date Placeholder 2"/>
          <p:cNvSpPr>
            <a:spLocks noGrp="1"/>
          </p:cNvSpPr>
          <p:nvPr>
            <p:ph type="dt" sz="half" idx="10"/>
          </p:nvPr>
        </p:nvSpPr>
        <p:spPr/>
        <p:txBody>
          <a:bodyPr/>
          <a:lstStyle/>
          <a:p>
            <a:r>
              <a:rPr lang="da-DK" smtClean="0"/>
              <a:t>13-01-2013</a:t>
            </a:r>
            <a:endParaRPr lang="da-DK" dirty="0"/>
          </a:p>
        </p:txBody>
      </p:sp>
      <p:sp>
        <p:nvSpPr>
          <p:cNvPr id="4" name="Footer Placeholder 3"/>
          <p:cNvSpPr>
            <a:spLocks noGrp="1"/>
          </p:cNvSpPr>
          <p:nvPr>
            <p:ph type="ftr" sz="quarter" idx="11"/>
          </p:nvPr>
        </p:nvSpPr>
        <p:spPr/>
        <p:txBody>
          <a:bodyPr/>
          <a:lstStyle/>
          <a:p>
            <a:r>
              <a:rPr lang="da-DK" dirty="0" smtClean="0"/>
              <a:t>Arbejdsmiljøroadshow 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11</a:t>
            </a:fld>
            <a:endParaRPr lang="da-DK"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Status på arbejdsmiljøet i Metal- og maskinbranchen </a:t>
            </a:r>
            <a:endParaRPr lang="da-DK" dirty="0"/>
          </a:p>
        </p:txBody>
      </p:sp>
      <p:sp>
        <p:nvSpPr>
          <p:cNvPr id="3" name="Pladsholder til indhold 2"/>
          <p:cNvSpPr>
            <a:spLocks noGrp="1"/>
          </p:cNvSpPr>
          <p:nvPr>
            <p:ph idx="1"/>
          </p:nvPr>
        </p:nvSpPr>
        <p:spPr/>
        <p:txBody>
          <a:bodyPr/>
          <a:lstStyle/>
          <a:p>
            <a:pPr marL="0" indent="0">
              <a:buNone/>
            </a:pPr>
            <a:r>
              <a:rPr lang="da-DK" sz="2400" dirty="0" smtClean="0"/>
              <a:t>Der er  i Metal- og maskinbranchen gennemført 1453 risikobaserede tilsyn i 2012. Hvilket svarer til 40% af virksomhederne. </a:t>
            </a:r>
          </a:p>
          <a:p>
            <a:pPr marL="0" indent="0">
              <a:buNone/>
            </a:pPr>
            <a:endParaRPr lang="da-DK" sz="2400" dirty="0"/>
          </a:p>
          <a:p>
            <a:pPr marL="0" indent="0">
              <a:buNone/>
            </a:pPr>
            <a:r>
              <a:rPr lang="da-DK" sz="2400" dirty="0" smtClean="0"/>
              <a:t>På de risikobaserede besøg blev der afgivet 2.322 reaktioner, heraf 462 vejledninger   </a:t>
            </a:r>
            <a:endParaRPr lang="da-DK" sz="2400"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12</a:t>
            </a:fld>
            <a:endParaRPr lang="da-DK" dirty="0">
              <a:solidFill>
                <a:prstClr val="white">
                  <a:tint val="75000"/>
                </a:prstClr>
              </a:solidFill>
            </a:endParaRPr>
          </a:p>
        </p:txBody>
      </p:sp>
    </p:spTree>
    <p:extLst>
      <p:ext uri="{BB962C8B-B14F-4D97-AF65-F5344CB8AC3E}">
        <p14:creationId xmlns:p14="http://schemas.microsoft.com/office/powerpoint/2010/main" val="715138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Status på arbejdsmiljøet i Metal- og maskinbranchen </a:t>
            </a:r>
          </a:p>
        </p:txBody>
      </p:sp>
      <p:sp>
        <p:nvSpPr>
          <p:cNvPr id="3" name="Pladsholder til indhold 2"/>
          <p:cNvSpPr>
            <a:spLocks noGrp="1"/>
          </p:cNvSpPr>
          <p:nvPr>
            <p:ph idx="1"/>
          </p:nvPr>
        </p:nvSpPr>
        <p:spPr/>
        <p:txBody>
          <a:bodyPr/>
          <a:lstStyle/>
          <a:p>
            <a:pPr marL="0" indent="0">
              <a:buNone/>
            </a:pPr>
            <a:r>
              <a:rPr lang="da-DK" dirty="0" smtClean="0"/>
              <a:t>De primære arbejdsmiljøproblemer der blev reageret på er:</a:t>
            </a:r>
          </a:p>
          <a:p>
            <a:pPr marL="0" indent="0">
              <a:buNone/>
            </a:pPr>
            <a:r>
              <a:rPr lang="da-DK" dirty="0"/>
              <a:t>	</a:t>
            </a:r>
            <a:r>
              <a:rPr lang="da-DK" dirty="0" smtClean="0"/>
              <a:t>Ulykkesrisici </a:t>
            </a:r>
          </a:p>
          <a:p>
            <a:pPr marL="0" indent="0">
              <a:buNone/>
            </a:pPr>
            <a:r>
              <a:rPr lang="da-DK" dirty="0"/>
              <a:t>	</a:t>
            </a:r>
            <a:r>
              <a:rPr lang="da-DK" dirty="0" smtClean="0"/>
              <a:t>Krav til egenindsats </a:t>
            </a:r>
          </a:p>
          <a:p>
            <a:pPr marL="0" indent="0">
              <a:buNone/>
            </a:pPr>
            <a:r>
              <a:rPr lang="da-DK" dirty="0"/>
              <a:t>	</a:t>
            </a:r>
            <a:r>
              <a:rPr lang="da-DK" dirty="0" smtClean="0"/>
              <a:t>Kemiske og biologiske belastninger </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13</a:t>
            </a:fld>
            <a:endParaRPr lang="da-DK" dirty="0">
              <a:solidFill>
                <a:prstClr val="white">
                  <a:tint val="75000"/>
                </a:prstClr>
              </a:solidFill>
            </a:endParaRPr>
          </a:p>
        </p:txBody>
      </p:sp>
    </p:spTree>
    <p:extLst>
      <p:ext uri="{BB962C8B-B14F-4D97-AF65-F5344CB8AC3E}">
        <p14:creationId xmlns:p14="http://schemas.microsoft.com/office/powerpoint/2010/main" val="876215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32656"/>
            <a:ext cx="8229600" cy="1143000"/>
          </a:xfrm>
        </p:spPr>
        <p:txBody>
          <a:bodyPr>
            <a:normAutofit fontScale="90000"/>
          </a:bodyPr>
          <a:lstStyle/>
          <a:p>
            <a:r>
              <a:rPr lang="da-DK" dirty="0"/>
              <a:t>Status på arbejdsmiljøet i Metal- og maskinbranchen </a:t>
            </a:r>
          </a:p>
        </p:txBody>
      </p:sp>
      <p:sp>
        <p:nvSpPr>
          <p:cNvPr id="3" name="Pladsholder til indhold 2"/>
          <p:cNvSpPr>
            <a:spLocks noGrp="1"/>
          </p:cNvSpPr>
          <p:nvPr>
            <p:ph idx="1"/>
          </p:nvPr>
        </p:nvSpPr>
        <p:spPr/>
        <p:txBody>
          <a:bodyPr/>
          <a:lstStyle/>
          <a:p>
            <a:pPr marL="0" indent="0">
              <a:buNone/>
            </a:pPr>
            <a:r>
              <a:rPr lang="da-DK" dirty="0" smtClean="0"/>
              <a:t>Ulykkesrisici:</a:t>
            </a:r>
          </a:p>
          <a:p>
            <a:pPr marL="0" indent="0">
              <a:buNone/>
            </a:pPr>
            <a:r>
              <a:rPr lang="da-DK" dirty="0"/>
              <a:t>	</a:t>
            </a:r>
            <a:r>
              <a:rPr lang="da-DK" dirty="0" smtClean="0"/>
              <a:t>Inden for området er det primært 	maskiner, anlæg og trykbærende udstyr</a:t>
            </a:r>
          </a:p>
          <a:p>
            <a:pPr marL="0" indent="0">
              <a:buNone/>
            </a:pPr>
            <a:endParaRPr lang="da-DK" dirty="0"/>
          </a:p>
          <a:p>
            <a:pPr marL="0" indent="0">
              <a:buNone/>
            </a:pPr>
            <a:r>
              <a:rPr lang="da-DK" dirty="0" smtClean="0"/>
              <a:t>Der er afgivet 1042 reaktioner på område hvilket svare til 45% af de samlede reaktioner. </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14</a:t>
            </a:fld>
            <a:endParaRPr lang="da-DK" dirty="0">
              <a:solidFill>
                <a:prstClr val="white">
                  <a:tint val="75000"/>
                </a:prstClr>
              </a:solidFill>
            </a:endParaRPr>
          </a:p>
        </p:txBody>
      </p:sp>
    </p:spTree>
    <p:extLst>
      <p:ext uri="{BB962C8B-B14F-4D97-AF65-F5344CB8AC3E}">
        <p14:creationId xmlns:p14="http://schemas.microsoft.com/office/powerpoint/2010/main" val="3547348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Status på arbejdsmiljøet i Metal- og maskinbranchen </a:t>
            </a:r>
          </a:p>
        </p:txBody>
      </p:sp>
      <p:sp>
        <p:nvSpPr>
          <p:cNvPr id="3" name="Pladsholder til indhold 2"/>
          <p:cNvSpPr>
            <a:spLocks noGrp="1"/>
          </p:cNvSpPr>
          <p:nvPr>
            <p:ph idx="1"/>
          </p:nvPr>
        </p:nvSpPr>
        <p:spPr/>
        <p:txBody>
          <a:bodyPr/>
          <a:lstStyle/>
          <a:p>
            <a:pPr marL="0" indent="0">
              <a:buNone/>
            </a:pPr>
            <a:r>
              <a:rPr lang="da-DK" dirty="0" smtClean="0"/>
              <a:t>Krav til egenindsats:</a:t>
            </a:r>
          </a:p>
          <a:p>
            <a:pPr marL="0" indent="0">
              <a:buNone/>
            </a:pPr>
            <a:r>
              <a:rPr lang="da-DK" dirty="0"/>
              <a:t>	</a:t>
            </a:r>
            <a:r>
              <a:rPr lang="da-DK" dirty="0" smtClean="0"/>
              <a:t>inden for området er det APV, lovpligtige 	eftersyn, brugsanvisninger og AMO </a:t>
            </a:r>
          </a:p>
          <a:p>
            <a:pPr marL="0" indent="0">
              <a:buNone/>
            </a:pPr>
            <a:endParaRPr lang="da-DK" dirty="0"/>
          </a:p>
          <a:p>
            <a:pPr marL="0" indent="0">
              <a:buNone/>
            </a:pPr>
            <a:r>
              <a:rPr lang="da-DK" dirty="0" smtClean="0"/>
              <a:t>Der er afgivet 498 reaktioner, hvilket svarer til </a:t>
            </a:r>
          </a:p>
          <a:p>
            <a:pPr marL="0" indent="0">
              <a:buNone/>
            </a:pPr>
            <a:r>
              <a:rPr lang="da-DK" dirty="0" smtClean="0"/>
              <a:t>21 % </a:t>
            </a:r>
            <a:r>
              <a:rPr lang="da-DK" dirty="0"/>
              <a:t>af de samlede reaktioner.</a:t>
            </a:r>
            <a:r>
              <a:rPr lang="da-DK" dirty="0" smtClean="0"/>
              <a:t>   </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15</a:t>
            </a:fld>
            <a:endParaRPr lang="da-DK" dirty="0">
              <a:solidFill>
                <a:prstClr val="white">
                  <a:tint val="75000"/>
                </a:prstClr>
              </a:solidFill>
            </a:endParaRPr>
          </a:p>
        </p:txBody>
      </p:sp>
    </p:spTree>
    <p:extLst>
      <p:ext uri="{BB962C8B-B14F-4D97-AF65-F5344CB8AC3E}">
        <p14:creationId xmlns:p14="http://schemas.microsoft.com/office/powerpoint/2010/main" val="26628545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Status på arbejdsmiljøet i Metal- og maskinbranchen </a:t>
            </a:r>
          </a:p>
        </p:txBody>
      </p:sp>
      <p:sp>
        <p:nvSpPr>
          <p:cNvPr id="3" name="Pladsholder til indhold 2"/>
          <p:cNvSpPr>
            <a:spLocks noGrp="1"/>
          </p:cNvSpPr>
          <p:nvPr>
            <p:ph idx="1"/>
          </p:nvPr>
        </p:nvSpPr>
        <p:spPr/>
        <p:txBody>
          <a:bodyPr/>
          <a:lstStyle/>
          <a:p>
            <a:pPr marL="0" indent="0">
              <a:buNone/>
            </a:pPr>
            <a:r>
              <a:rPr lang="da-DK" dirty="0" smtClean="0"/>
              <a:t>Kemisk og biologisk belastninger:</a:t>
            </a:r>
          </a:p>
          <a:p>
            <a:pPr marL="0" indent="0">
              <a:buNone/>
            </a:pPr>
            <a:r>
              <a:rPr lang="da-DK" dirty="0"/>
              <a:t>	</a:t>
            </a:r>
            <a:r>
              <a:rPr lang="da-DK" dirty="0" smtClean="0"/>
              <a:t>Inden for området er der primært	luftvejsbelastninger og kræftfremkaldende 	belastninger.</a:t>
            </a:r>
          </a:p>
          <a:p>
            <a:pPr marL="0" indent="0">
              <a:buNone/>
            </a:pPr>
            <a:r>
              <a:rPr lang="da-DK" dirty="0" smtClean="0"/>
              <a:t> </a:t>
            </a:r>
            <a:r>
              <a:rPr lang="da-DK" dirty="0"/>
              <a:t>Der er afgivet </a:t>
            </a:r>
            <a:r>
              <a:rPr lang="da-DK" dirty="0" smtClean="0"/>
              <a:t>439 </a:t>
            </a:r>
            <a:r>
              <a:rPr lang="da-DK" dirty="0"/>
              <a:t>reaktioner, hvilket svarer til </a:t>
            </a:r>
          </a:p>
          <a:p>
            <a:pPr marL="0" indent="0">
              <a:buNone/>
            </a:pPr>
            <a:r>
              <a:rPr lang="da-DK" dirty="0" smtClean="0"/>
              <a:t>19 </a:t>
            </a:r>
            <a:r>
              <a:rPr lang="da-DK" dirty="0"/>
              <a:t>% af de samlede reaktioner</a:t>
            </a:r>
            <a:r>
              <a:rPr lang="da-DK" dirty="0" smtClean="0"/>
              <a:t>.</a:t>
            </a:r>
          </a:p>
          <a:p>
            <a:pPr marL="0" indent="0">
              <a:buNone/>
            </a:pPr>
            <a:r>
              <a:rPr lang="da-DK" dirty="0" smtClean="0"/>
              <a:t>Herefter kommer ergonomi og støj  med 5 %   </a:t>
            </a:r>
            <a:endParaRPr lang="da-DK" dirty="0"/>
          </a:p>
          <a:p>
            <a:pPr marL="0" indent="0">
              <a:buNone/>
            </a:pP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16</a:t>
            </a:fld>
            <a:endParaRPr lang="da-DK" dirty="0">
              <a:solidFill>
                <a:prstClr val="white">
                  <a:tint val="75000"/>
                </a:prstClr>
              </a:solidFill>
            </a:endParaRPr>
          </a:p>
        </p:txBody>
      </p:sp>
    </p:spTree>
    <p:extLst>
      <p:ext uri="{BB962C8B-B14F-4D97-AF65-F5344CB8AC3E}">
        <p14:creationId xmlns:p14="http://schemas.microsoft.com/office/powerpoint/2010/main" val="4036570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Status fra 2008 - 2012</a:t>
            </a:r>
            <a:endParaRPr lang="da-DK" dirty="0"/>
          </a:p>
        </p:txBody>
      </p:sp>
      <p:graphicFrame>
        <p:nvGraphicFramePr>
          <p:cNvPr id="7" name="Pladsholder til indhold 6"/>
          <p:cNvGraphicFramePr>
            <a:graphicFrameLocks noGrp="1"/>
          </p:cNvGraphicFramePr>
          <p:nvPr>
            <p:ph idx="1"/>
            <p:extLst>
              <p:ext uri="{D42A27DB-BD31-4B8C-83A1-F6EECF244321}">
                <p14:modId xmlns:p14="http://schemas.microsoft.com/office/powerpoint/2010/main" val="329500655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17</a:t>
            </a:fld>
            <a:endParaRPr lang="da-DK" dirty="0">
              <a:solidFill>
                <a:prstClr val="white">
                  <a:tint val="75000"/>
                </a:prstClr>
              </a:solidFill>
            </a:endParaRPr>
          </a:p>
        </p:txBody>
      </p:sp>
    </p:spTree>
    <p:extLst>
      <p:ext uri="{BB962C8B-B14F-4D97-AF65-F5344CB8AC3E}">
        <p14:creationId xmlns:p14="http://schemas.microsoft.com/office/powerpoint/2010/main" val="3946744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t>Risikobaseret tilsyn</a:t>
            </a:r>
            <a:endParaRPr lang="da-DK" b="1"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18</a:t>
            </a:fld>
            <a:endParaRPr lang="da-DK" dirty="0">
              <a:solidFill>
                <a:prstClr val="white">
                  <a:tint val="75000"/>
                </a:prstClr>
              </a:solidFill>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864" y="1484784"/>
            <a:ext cx="9035710" cy="344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boks 7"/>
          <p:cNvSpPr txBox="1"/>
          <p:nvPr/>
        </p:nvSpPr>
        <p:spPr>
          <a:xfrm>
            <a:off x="1187624" y="5369760"/>
            <a:ext cx="7056784" cy="369332"/>
          </a:xfrm>
          <a:prstGeom prst="rect">
            <a:avLst/>
          </a:prstGeom>
          <a:noFill/>
        </p:spPr>
        <p:txBody>
          <a:bodyPr wrap="square" rtlCol="0">
            <a:spAutoFit/>
          </a:bodyPr>
          <a:lstStyle/>
          <a:p>
            <a:r>
              <a:rPr lang="da-DK" dirty="0" smtClean="0">
                <a:solidFill>
                  <a:prstClr val="white"/>
                </a:solidFill>
              </a:rPr>
              <a:t>Arbejdstilsynet har gennemført ca. 27.000 risikobaserede tilsyn i 2012</a:t>
            </a:r>
            <a:endParaRPr lang="da-DK" dirty="0">
              <a:solidFill>
                <a:prstClr val="white"/>
              </a:solidFill>
            </a:endParaRPr>
          </a:p>
        </p:txBody>
      </p:sp>
    </p:spTree>
    <p:extLst>
      <p:ext uri="{BB962C8B-B14F-4D97-AF65-F5344CB8AC3E}">
        <p14:creationId xmlns:p14="http://schemas.microsoft.com/office/powerpoint/2010/main" val="2873869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t>To forandringer på selve tilsynet</a:t>
            </a:r>
          </a:p>
        </p:txBody>
      </p:sp>
      <p:sp>
        <p:nvSpPr>
          <p:cNvPr id="3" name="Pladsholder til indhold 2"/>
          <p:cNvSpPr>
            <a:spLocks noGrp="1"/>
          </p:cNvSpPr>
          <p:nvPr>
            <p:ph idx="1"/>
          </p:nvPr>
        </p:nvSpPr>
        <p:spPr/>
        <p:txBody>
          <a:bodyPr>
            <a:normAutofit/>
          </a:bodyPr>
          <a:lstStyle/>
          <a:p>
            <a:r>
              <a:rPr lang="da-DK" dirty="0"/>
              <a:t>Hovedparten af de risikobaserede tilsyn skal gennemføres på ét besøg.</a:t>
            </a:r>
          </a:p>
          <a:p>
            <a:pPr>
              <a:buFont typeface="Wingdings" pitchFamily="2" charset="2"/>
              <a:buNone/>
            </a:pPr>
            <a:endParaRPr lang="da-DK" sz="1200" dirty="0"/>
          </a:p>
          <a:p>
            <a:r>
              <a:rPr lang="da-DK" dirty="0"/>
              <a:t>Nye fokusområder i det risikobaserede tilsyn: </a:t>
            </a:r>
          </a:p>
          <a:p>
            <a:pPr lvl="2">
              <a:buClr>
                <a:schemeClr val="tx1"/>
              </a:buClr>
              <a:buFont typeface="Wingdings" pitchFamily="2" charset="2"/>
              <a:buChar char="Ø"/>
            </a:pPr>
            <a:r>
              <a:rPr lang="da-DK" dirty="0" smtClean="0"/>
              <a:t>Dialog</a:t>
            </a:r>
          </a:p>
          <a:p>
            <a:pPr lvl="2">
              <a:buClr>
                <a:schemeClr val="tx1"/>
              </a:buClr>
              <a:buFont typeface="Wingdings" pitchFamily="2" charset="2"/>
              <a:buChar char="Ø"/>
            </a:pPr>
            <a:r>
              <a:rPr lang="da-DK" dirty="0"/>
              <a:t> </a:t>
            </a:r>
            <a:r>
              <a:rPr lang="da-DK" dirty="0" smtClean="0"/>
              <a:t>Hjælp </a:t>
            </a:r>
            <a:r>
              <a:rPr lang="da-DK" dirty="0"/>
              <a:t>til små </a:t>
            </a:r>
            <a:r>
              <a:rPr lang="da-DK" dirty="0" smtClean="0"/>
              <a:t>virksomheder</a:t>
            </a:r>
          </a:p>
          <a:p>
            <a:pPr lvl="2">
              <a:buClr>
                <a:schemeClr val="tx1"/>
              </a:buClr>
              <a:buFont typeface="Wingdings" pitchFamily="2" charset="2"/>
              <a:buChar char="Ø"/>
            </a:pPr>
            <a:r>
              <a:rPr lang="da-DK" dirty="0" smtClean="0"/>
              <a:t>Vejledning </a:t>
            </a:r>
            <a:r>
              <a:rPr lang="da-DK" dirty="0"/>
              <a:t>om </a:t>
            </a:r>
            <a:r>
              <a:rPr lang="da-DK" dirty="0" smtClean="0"/>
              <a:t>sundhedsfremme</a:t>
            </a:r>
          </a:p>
          <a:p>
            <a:pPr lvl="2">
              <a:buClr>
                <a:schemeClr val="tx1"/>
              </a:buClr>
              <a:buFont typeface="Wingdings" pitchFamily="2" charset="2"/>
              <a:buChar char="Ø"/>
            </a:pPr>
            <a:r>
              <a:rPr lang="da-DK" dirty="0" smtClean="0"/>
              <a:t>Fokus </a:t>
            </a:r>
            <a:r>
              <a:rPr lang="da-DK" dirty="0"/>
              <a:t>på unge og nyansatte</a:t>
            </a:r>
          </a:p>
          <a:p>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19</a:t>
            </a:fld>
            <a:endParaRPr lang="da-DK" dirty="0">
              <a:solidFill>
                <a:prstClr val="white">
                  <a:tint val="75000"/>
                </a:prstClr>
              </a:solidFill>
            </a:endParaRPr>
          </a:p>
        </p:txBody>
      </p:sp>
    </p:spTree>
    <p:extLst>
      <p:ext uri="{BB962C8B-B14F-4D97-AF65-F5344CB8AC3E}">
        <p14:creationId xmlns:p14="http://schemas.microsoft.com/office/powerpoint/2010/main" val="2829639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smtClean="0"/>
              <a:t>Arbejdsmiljøroadshow 2013</a:t>
            </a:r>
            <a:endParaRPr lang="da-DK" dirty="0"/>
          </a:p>
        </p:txBody>
      </p:sp>
      <p:sp>
        <p:nvSpPr>
          <p:cNvPr id="3" name="Content Placeholder 2"/>
          <p:cNvSpPr>
            <a:spLocks noGrp="1"/>
          </p:cNvSpPr>
          <p:nvPr>
            <p:ph idx="1"/>
          </p:nvPr>
        </p:nvSpPr>
        <p:spPr/>
        <p:txBody>
          <a:bodyPr/>
          <a:lstStyle/>
          <a:p>
            <a:r>
              <a:rPr lang="da-DK" dirty="0" smtClean="0"/>
              <a:t>Metal- og Maskinindustriens arbejdsmiljøudvalg og Industriens Branchearbejdsmiljøråd</a:t>
            </a:r>
          </a:p>
          <a:p>
            <a:r>
              <a:rPr lang="da-DK" dirty="0" smtClean="0"/>
              <a:t>Dansk Industri</a:t>
            </a:r>
          </a:p>
          <a:p>
            <a:r>
              <a:rPr lang="da-DK" dirty="0" smtClean="0"/>
              <a:t>Dansk Metal</a:t>
            </a:r>
          </a:p>
          <a:p>
            <a:r>
              <a:rPr lang="da-DK" dirty="0" smtClean="0"/>
              <a:t>3F</a:t>
            </a:r>
          </a:p>
          <a:p>
            <a:r>
              <a:rPr lang="da-DK" dirty="0" smtClean="0"/>
              <a:t>Lederne</a:t>
            </a:r>
          </a:p>
          <a:p>
            <a:r>
              <a:rPr lang="da-DK" dirty="0" smtClean="0"/>
              <a:t>Danske Maritime</a:t>
            </a:r>
          </a:p>
          <a:p>
            <a:endParaRPr lang="da-DK" dirty="0"/>
          </a:p>
        </p:txBody>
      </p:sp>
      <p:sp>
        <p:nvSpPr>
          <p:cNvPr id="5" name="Date Placeholder 4"/>
          <p:cNvSpPr>
            <a:spLocks noGrp="1"/>
          </p:cNvSpPr>
          <p:nvPr>
            <p:ph type="dt" sz="half" idx="10"/>
          </p:nvPr>
        </p:nvSpPr>
        <p:spPr/>
        <p:txBody>
          <a:bodyPr/>
          <a:lstStyle/>
          <a:p>
            <a:r>
              <a:rPr lang="da-DK" smtClean="0"/>
              <a:t>13-01-2013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2</a:t>
            </a:fld>
            <a:endParaRPr lang="da-DK" dirty="0"/>
          </a:p>
        </p:txBody>
      </p:sp>
      <p:sp>
        <p:nvSpPr>
          <p:cNvPr id="7" name="Footer Placeholder 6"/>
          <p:cNvSpPr>
            <a:spLocks noGrp="1"/>
          </p:cNvSpPr>
          <p:nvPr>
            <p:ph type="ftr" sz="quarter" idx="11"/>
          </p:nvPr>
        </p:nvSpPr>
        <p:spPr/>
        <p:txBody>
          <a:bodyPr/>
          <a:lstStyle/>
          <a:p>
            <a:r>
              <a:rPr lang="da-DK" dirty="0" smtClean="0"/>
              <a:t>Arbejdsmiljøroadshow 2013</a:t>
            </a:r>
            <a:endParaRPr lang="da-DK"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t>Nedslidningstruede brancher</a:t>
            </a:r>
            <a:r>
              <a:rPr lang="da-DK" sz="3600" b="1" dirty="0">
                <a:solidFill>
                  <a:srgbClr val="CC3300"/>
                </a:solidFill>
              </a:rPr>
              <a:t> </a:t>
            </a:r>
            <a:r>
              <a:rPr lang="da-DK" sz="3600" b="1" dirty="0" smtClean="0">
                <a:solidFill>
                  <a:srgbClr val="CC3300"/>
                </a:solidFill>
              </a:rPr>
              <a:t> </a:t>
            </a:r>
            <a:endParaRPr lang="da-DK" b="1" dirty="0"/>
          </a:p>
        </p:txBody>
      </p:sp>
      <p:sp>
        <p:nvSpPr>
          <p:cNvPr id="3" name="Pladsholder til indhold 2"/>
          <p:cNvSpPr>
            <a:spLocks noGrp="1"/>
          </p:cNvSpPr>
          <p:nvPr>
            <p:ph idx="1"/>
          </p:nvPr>
        </p:nvSpPr>
        <p:spPr/>
        <p:txBody>
          <a:bodyPr>
            <a:normAutofit fontScale="70000" lnSpcReduction="20000"/>
          </a:bodyPr>
          <a:lstStyle/>
          <a:p>
            <a:pPr marL="334963" lvl="0" indent="-334963" defTabSz="893763" fontAlgn="base">
              <a:spcAft>
                <a:spcPct val="0"/>
              </a:spcAft>
              <a:buClr>
                <a:srgbClr val="993300"/>
              </a:buClr>
              <a:buNone/>
            </a:pPr>
            <a:r>
              <a:rPr lang="da-DK" sz="3600" b="1" kern="0" dirty="0">
                <a:latin typeface="Garamond"/>
              </a:rPr>
              <a:t>Eksempler på nedslidningstruede brancher</a:t>
            </a:r>
            <a:r>
              <a:rPr lang="da-DK" sz="3600" b="1" kern="0" dirty="0" smtClean="0">
                <a:latin typeface="Garamond"/>
              </a:rPr>
              <a:t>:</a:t>
            </a:r>
            <a:br>
              <a:rPr lang="da-DK" sz="3600" b="1" kern="0" dirty="0" smtClean="0">
                <a:latin typeface="Garamond"/>
              </a:rPr>
            </a:br>
            <a:endParaRPr lang="da-DK" sz="3600" b="1" kern="0" dirty="0">
              <a:latin typeface="Garamond"/>
            </a:endParaRPr>
          </a:p>
          <a:p>
            <a:pPr marL="904875" lvl="1" indent="-457200" defTabSz="893763" fontAlgn="base">
              <a:spcAft>
                <a:spcPct val="0"/>
              </a:spcAft>
              <a:buClr>
                <a:schemeClr val="tx1"/>
              </a:buClr>
              <a:buFont typeface="Wingdings" pitchFamily="2" charset="2"/>
              <a:buChar char="Ø"/>
            </a:pPr>
            <a:r>
              <a:rPr lang="da-DK" sz="3200" kern="0" dirty="0">
                <a:latin typeface="Garamond"/>
              </a:rPr>
              <a:t>Opførelse og nedrivning af byggeri </a:t>
            </a:r>
            <a:endParaRPr lang="da-DK" sz="3200" kern="0" dirty="0" smtClean="0">
              <a:latin typeface="Garamond"/>
            </a:endParaRPr>
          </a:p>
          <a:p>
            <a:pPr marL="904875" lvl="1" indent="-457200" defTabSz="893763" fontAlgn="base">
              <a:spcAft>
                <a:spcPct val="0"/>
              </a:spcAft>
              <a:buClr>
                <a:schemeClr val="tx1"/>
              </a:buClr>
              <a:buFont typeface="Wingdings" pitchFamily="2" charset="2"/>
              <a:buChar char="Ø"/>
            </a:pPr>
            <a:r>
              <a:rPr lang="da-DK" sz="3200" kern="0" dirty="0" smtClean="0">
                <a:latin typeface="Garamond"/>
              </a:rPr>
              <a:t>Færdiggørelse </a:t>
            </a:r>
            <a:r>
              <a:rPr lang="da-DK" sz="3200" kern="0" dirty="0">
                <a:latin typeface="Garamond"/>
              </a:rPr>
              <a:t>af </a:t>
            </a:r>
            <a:r>
              <a:rPr lang="da-DK" sz="3200" kern="0" dirty="0" smtClean="0">
                <a:latin typeface="Garamond"/>
              </a:rPr>
              <a:t>byggeri</a:t>
            </a:r>
          </a:p>
          <a:p>
            <a:pPr marL="904875" lvl="1" indent="-457200" defTabSz="893763" fontAlgn="base">
              <a:spcAft>
                <a:spcPct val="0"/>
              </a:spcAft>
              <a:buClr>
                <a:schemeClr val="tx1"/>
              </a:buClr>
              <a:buFont typeface="Wingdings" pitchFamily="2" charset="2"/>
              <a:buChar char="Ø"/>
            </a:pPr>
            <a:r>
              <a:rPr lang="da-DK" sz="3200" kern="0" dirty="0" smtClean="0">
                <a:latin typeface="Garamond"/>
              </a:rPr>
              <a:t>Døgninstitutioner </a:t>
            </a:r>
            <a:r>
              <a:rPr lang="da-DK" sz="3200" kern="0" dirty="0">
                <a:latin typeface="Garamond"/>
              </a:rPr>
              <a:t>og </a:t>
            </a:r>
            <a:r>
              <a:rPr lang="da-DK" sz="3200" kern="0" dirty="0" smtClean="0">
                <a:latin typeface="Garamond"/>
              </a:rPr>
              <a:t>hjemmepleje</a:t>
            </a:r>
          </a:p>
          <a:p>
            <a:pPr marL="904875" lvl="1" indent="-457200" defTabSz="893763" fontAlgn="base">
              <a:spcAft>
                <a:spcPct val="0"/>
              </a:spcAft>
              <a:buClr>
                <a:schemeClr val="tx1"/>
              </a:buClr>
              <a:buFont typeface="Wingdings" pitchFamily="2" charset="2"/>
              <a:buChar char="Ø"/>
            </a:pPr>
            <a:r>
              <a:rPr lang="da-DK" sz="3200" b="1" kern="0" dirty="0">
                <a:latin typeface="Garamond"/>
              </a:rPr>
              <a:t>Metal og </a:t>
            </a:r>
            <a:r>
              <a:rPr lang="da-DK" sz="3200" b="1" kern="0" dirty="0" smtClean="0">
                <a:latin typeface="Garamond"/>
              </a:rPr>
              <a:t>Maskiner</a:t>
            </a:r>
          </a:p>
          <a:p>
            <a:pPr marL="904875" lvl="1" indent="-457200" defTabSz="893763" fontAlgn="base">
              <a:spcAft>
                <a:spcPct val="0"/>
              </a:spcAft>
              <a:buClr>
                <a:schemeClr val="tx1"/>
              </a:buClr>
              <a:buFont typeface="Wingdings" pitchFamily="2" charset="2"/>
              <a:buChar char="Ø"/>
            </a:pPr>
            <a:r>
              <a:rPr lang="da-DK" sz="3200" kern="0" dirty="0" smtClean="0">
                <a:latin typeface="Garamond"/>
              </a:rPr>
              <a:t>Rengøring</a:t>
            </a:r>
          </a:p>
          <a:p>
            <a:pPr marL="904875" lvl="1" indent="-457200" defTabSz="893763" fontAlgn="base">
              <a:spcAft>
                <a:spcPct val="0"/>
              </a:spcAft>
              <a:buClr>
                <a:schemeClr val="tx1"/>
              </a:buClr>
              <a:buFont typeface="Wingdings" pitchFamily="2" charset="2"/>
              <a:buChar char="Ø"/>
            </a:pPr>
            <a:r>
              <a:rPr lang="da-DK" sz="3200" kern="0" dirty="0" smtClean="0">
                <a:latin typeface="Garamond"/>
              </a:rPr>
              <a:t>Transportmidler</a:t>
            </a:r>
          </a:p>
          <a:p>
            <a:pPr marL="904875" lvl="1" indent="-457200" defTabSz="893763" fontAlgn="base">
              <a:spcAft>
                <a:spcPct val="0"/>
              </a:spcAft>
              <a:buClr>
                <a:schemeClr val="tx1"/>
              </a:buClr>
              <a:buFont typeface="Wingdings" pitchFamily="2" charset="2"/>
              <a:buChar char="Ø"/>
            </a:pPr>
            <a:r>
              <a:rPr lang="da-DK" sz="3200" kern="0" dirty="0" smtClean="0">
                <a:latin typeface="Garamond"/>
              </a:rPr>
              <a:t>Træ </a:t>
            </a:r>
            <a:r>
              <a:rPr lang="da-DK" sz="3200" kern="0" dirty="0">
                <a:latin typeface="Garamond"/>
              </a:rPr>
              <a:t>og </a:t>
            </a:r>
            <a:r>
              <a:rPr lang="da-DK" sz="3200" kern="0" dirty="0" smtClean="0">
                <a:latin typeface="Garamond"/>
              </a:rPr>
              <a:t>møbel</a:t>
            </a:r>
          </a:p>
          <a:p>
            <a:pPr marL="904875" lvl="1" indent="-457200" defTabSz="893763" fontAlgn="base">
              <a:spcAft>
                <a:spcPct val="0"/>
              </a:spcAft>
              <a:buClr>
                <a:schemeClr val="tx1"/>
              </a:buClr>
              <a:buFont typeface="Wingdings" pitchFamily="2" charset="2"/>
              <a:buChar char="Ø"/>
            </a:pPr>
            <a:r>
              <a:rPr lang="da-DK" sz="3200" kern="0" dirty="0" smtClean="0">
                <a:latin typeface="Garamond"/>
              </a:rPr>
              <a:t>Transport </a:t>
            </a:r>
            <a:r>
              <a:rPr lang="da-DK" sz="3200" kern="0" dirty="0">
                <a:latin typeface="Garamond"/>
              </a:rPr>
              <a:t>af passagerer</a:t>
            </a:r>
          </a:p>
          <a:p>
            <a:pPr marL="904875" lvl="1" indent="-457200" defTabSz="893763" fontAlgn="base">
              <a:spcAft>
                <a:spcPct val="0"/>
              </a:spcAft>
              <a:buClr>
                <a:schemeClr val="tx1"/>
              </a:buClr>
              <a:buFont typeface="Wingdings" pitchFamily="2" charset="2"/>
              <a:buChar char="Ø"/>
            </a:pPr>
            <a:endParaRPr lang="da-DK" sz="3200" kern="0" dirty="0" smtClean="0">
              <a:latin typeface="Garamond"/>
            </a:endParaRPr>
          </a:p>
          <a:p>
            <a:pPr marL="0" indent="0">
              <a:buNone/>
            </a:pPr>
            <a:r>
              <a:rPr lang="da-DK" dirty="0" smtClean="0"/>
              <a:t> </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20</a:t>
            </a:fld>
            <a:endParaRPr lang="da-DK" dirty="0">
              <a:solidFill>
                <a:prstClr val="white">
                  <a:tint val="75000"/>
                </a:prstClr>
              </a:solidFill>
            </a:endParaRPr>
          </a:p>
        </p:txBody>
      </p:sp>
    </p:spTree>
    <p:extLst>
      <p:ext uri="{BB962C8B-B14F-4D97-AF65-F5344CB8AC3E}">
        <p14:creationId xmlns:p14="http://schemas.microsoft.com/office/powerpoint/2010/main" val="2467171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570186"/>
          </a:xfrm>
        </p:spPr>
        <p:txBody>
          <a:bodyPr>
            <a:normAutofit/>
          </a:bodyPr>
          <a:lstStyle/>
          <a:p>
            <a:r>
              <a:rPr lang="da-DK" b="1" dirty="0"/>
              <a:t>Særlige tilsynsindsatser i nedslidningstruede brancher</a:t>
            </a:r>
          </a:p>
        </p:txBody>
      </p:sp>
      <p:sp>
        <p:nvSpPr>
          <p:cNvPr id="3" name="Pladsholder til indhold 2"/>
          <p:cNvSpPr>
            <a:spLocks noGrp="1"/>
          </p:cNvSpPr>
          <p:nvPr>
            <p:ph idx="1"/>
          </p:nvPr>
        </p:nvSpPr>
        <p:spPr>
          <a:xfrm>
            <a:off x="457200" y="2204864"/>
            <a:ext cx="8229600" cy="3921328"/>
          </a:xfrm>
        </p:spPr>
        <p:txBody>
          <a:bodyPr/>
          <a:lstStyle/>
          <a:p>
            <a:pPr marL="0" indent="0">
              <a:buNone/>
            </a:pPr>
            <a:endParaRPr lang="da-DK" dirty="0" smtClean="0"/>
          </a:p>
          <a:p>
            <a:pPr marL="0" indent="0">
              <a:buNone/>
            </a:pPr>
            <a:endParaRPr lang="da-DK" dirty="0"/>
          </a:p>
          <a:p>
            <a:pPr marL="0" indent="0">
              <a:buNone/>
            </a:pP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21</a:t>
            </a:fld>
            <a:endParaRPr lang="da-DK" dirty="0">
              <a:solidFill>
                <a:prstClr val="white">
                  <a:tint val="75000"/>
                </a:prstClr>
              </a:solidFill>
            </a:endParaRPr>
          </a:p>
        </p:txBody>
      </p:sp>
      <p:sp>
        <p:nvSpPr>
          <p:cNvPr id="12" name="Oval 3"/>
          <p:cNvSpPr>
            <a:spLocks noChangeArrowheads="1"/>
          </p:cNvSpPr>
          <p:nvPr/>
        </p:nvSpPr>
        <p:spPr bwMode="auto">
          <a:xfrm>
            <a:off x="1052513" y="2322195"/>
            <a:ext cx="2809875" cy="2520950"/>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dirty="0">
              <a:solidFill>
                <a:srgbClr val="0000FF"/>
              </a:solidFill>
              <a:latin typeface="Arial" charset="0"/>
            </a:endParaRPr>
          </a:p>
        </p:txBody>
      </p:sp>
      <p:sp>
        <p:nvSpPr>
          <p:cNvPr id="13" name="AutoShape 5"/>
          <p:cNvSpPr>
            <a:spLocks noChangeArrowheads="1"/>
          </p:cNvSpPr>
          <p:nvPr/>
        </p:nvSpPr>
        <p:spPr bwMode="auto">
          <a:xfrm>
            <a:off x="4094163" y="2708275"/>
            <a:ext cx="1717675" cy="1584325"/>
          </a:xfrm>
          <a:prstGeom prst="rightArrow">
            <a:avLst>
              <a:gd name="adj1" fmla="val 50000"/>
              <a:gd name="adj2" fmla="val 27104"/>
            </a:avLst>
          </a:prstGeom>
          <a:solidFill>
            <a:schemeClr val="tx1"/>
          </a:solidFill>
          <a:ln w="9525">
            <a:solidFill>
              <a:schemeClr val="tx1"/>
            </a:solidFill>
            <a:miter lim="800000"/>
            <a:headEnd/>
            <a:tailEnd/>
          </a:ln>
          <a:effectLst/>
        </p:spPr>
        <p:txBody>
          <a:bodyPr wrap="none" anchor="ctr"/>
          <a:lstStyle/>
          <a:p>
            <a:endParaRPr lang="da-DK" dirty="0">
              <a:solidFill>
                <a:prstClr val="white"/>
              </a:solidFill>
              <a:latin typeface="Arial" charset="0"/>
            </a:endParaRPr>
          </a:p>
        </p:txBody>
      </p:sp>
      <p:sp>
        <p:nvSpPr>
          <p:cNvPr id="14" name="Oval 4"/>
          <p:cNvSpPr>
            <a:spLocks noChangeArrowheads="1"/>
          </p:cNvSpPr>
          <p:nvPr/>
        </p:nvSpPr>
        <p:spPr bwMode="auto">
          <a:xfrm>
            <a:off x="5967413" y="2276475"/>
            <a:ext cx="2965450" cy="2592388"/>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dirty="0">
              <a:solidFill>
                <a:prstClr val="white"/>
              </a:solidFill>
              <a:latin typeface="Arial" charset="0"/>
            </a:endParaRPr>
          </a:p>
        </p:txBody>
      </p:sp>
      <p:sp>
        <p:nvSpPr>
          <p:cNvPr id="16" name="Text Box 7"/>
          <p:cNvSpPr txBox="1">
            <a:spLocks noChangeArrowheads="1"/>
          </p:cNvSpPr>
          <p:nvPr/>
        </p:nvSpPr>
        <p:spPr bwMode="auto">
          <a:xfrm>
            <a:off x="1136650" y="2708275"/>
            <a:ext cx="244792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spcBef>
                <a:spcPct val="50000"/>
              </a:spcBef>
            </a:pPr>
            <a:r>
              <a:rPr lang="da-DK" sz="2000" b="1" dirty="0">
                <a:solidFill>
                  <a:prstClr val="white"/>
                </a:solidFill>
                <a:latin typeface="Arial" charset="0"/>
              </a:rPr>
              <a:t>   1. besøg</a:t>
            </a:r>
          </a:p>
          <a:p>
            <a:pPr algn="ctr">
              <a:spcBef>
                <a:spcPct val="50000"/>
              </a:spcBef>
            </a:pPr>
            <a:r>
              <a:rPr lang="da-DK" sz="2000" b="1" dirty="0">
                <a:solidFill>
                  <a:prstClr val="white"/>
                </a:solidFill>
                <a:latin typeface="Arial" charset="0"/>
              </a:rPr>
              <a:t>     Vejledning om psykisk arbejdsmiljø og MSB</a:t>
            </a:r>
          </a:p>
        </p:txBody>
      </p:sp>
      <p:sp>
        <p:nvSpPr>
          <p:cNvPr id="17" name="Text Box 10"/>
          <p:cNvSpPr txBox="1">
            <a:spLocks noChangeArrowheads="1"/>
          </p:cNvSpPr>
          <p:nvPr/>
        </p:nvSpPr>
        <p:spPr bwMode="auto">
          <a:xfrm>
            <a:off x="4017963" y="3284538"/>
            <a:ext cx="1798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spcBef>
                <a:spcPct val="50000"/>
              </a:spcBef>
            </a:pPr>
            <a:r>
              <a:rPr lang="da-DK" sz="1800" dirty="0">
                <a:solidFill>
                  <a:srgbClr val="C0504D"/>
                </a:solidFill>
                <a:latin typeface="Arial" charset="0"/>
              </a:rPr>
              <a:t> </a:t>
            </a:r>
            <a:r>
              <a:rPr lang="da-DK" sz="2000" b="1" dirty="0">
                <a:solidFill>
                  <a:srgbClr val="002E8A"/>
                </a:solidFill>
                <a:latin typeface="Arial" charset="0"/>
              </a:rPr>
              <a:t>1-6 måneder</a:t>
            </a:r>
          </a:p>
        </p:txBody>
      </p:sp>
      <p:sp>
        <p:nvSpPr>
          <p:cNvPr id="18" name="Text Box 11"/>
          <p:cNvSpPr txBox="1">
            <a:spLocks noChangeArrowheads="1"/>
          </p:cNvSpPr>
          <p:nvPr/>
        </p:nvSpPr>
        <p:spPr bwMode="auto">
          <a:xfrm>
            <a:off x="5961063" y="2636838"/>
            <a:ext cx="29337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spcBef>
                <a:spcPct val="50000"/>
              </a:spcBef>
            </a:pPr>
            <a:r>
              <a:rPr lang="da-DK" sz="2000" b="1" dirty="0">
                <a:solidFill>
                  <a:prstClr val="white"/>
                </a:solidFill>
                <a:latin typeface="Arial" charset="0"/>
              </a:rPr>
              <a:t>2. besøg </a:t>
            </a:r>
          </a:p>
          <a:p>
            <a:pPr algn="ctr">
              <a:spcBef>
                <a:spcPct val="50000"/>
              </a:spcBef>
            </a:pPr>
            <a:r>
              <a:rPr lang="da-DK" sz="2000" b="1" dirty="0">
                <a:solidFill>
                  <a:prstClr val="white"/>
                </a:solidFill>
                <a:latin typeface="Arial" charset="0"/>
              </a:rPr>
              <a:t>Kontrol med fokus på psykisk arbejdsmiljø og muskelskelet-belastninger</a:t>
            </a:r>
            <a:endParaRPr lang="da-DK" sz="2000" dirty="0">
              <a:solidFill>
                <a:prstClr val="white"/>
              </a:solidFill>
              <a:latin typeface="Arial" charset="0"/>
            </a:endParaRPr>
          </a:p>
        </p:txBody>
      </p:sp>
      <p:sp>
        <p:nvSpPr>
          <p:cNvPr id="19" name="AutoShape 8"/>
          <p:cNvSpPr>
            <a:spLocks/>
          </p:cNvSpPr>
          <p:nvPr/>
        </p:nvSpPr>
        <p:spPr bwMode="auto">
          <a:xfrm rot="5400000">
            <a:off x="4546339" y="2683136"/>
            <a:ext cx="864269" cy="5235724"/>
          </a:xfrm>
          <a:prstGeom prst="rightBrace">
            <a:avLst>
              <a:gd name="adj1" fmla="val 49406"/>
              <a:gd name="adj2" fmla="val 47685"/>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dirty="0">
              <a:solidFill>
                <a:prstClr val="white"/>
              </a:solidFill>
              <a:latin typeface="Arial" charset="0"/>
            </a:endParaRPr>
          </a:p>
        </p:txBody>
      </p:sp>
      <p:sp>
        <p:nvSpPr>
          <p:cNvPr id="20" name="Text Box 9"/>
          <p:cNvSpPr txBox="1">
            <a:spLocks noChangeArrowheads="1"/>
          </p:cNvSpPr>
          <p:nvPr/>
        </p:nvSpPr>
        <p:spPr bwMode="auto">
          <a:xfrm>
            <a:off x="1979712" y="5723834"/>
            <a:ext cx="6318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spcBef>
                <a:spcPct val="50000"/>
              </a:spcBef>
            </a:pPr>
            <a:r>
              <a:rPr lang="da-DK" sz="3200" b="1" dirty="0">
                <a:solidFill>
                  <a:prstClr val="white"/>
                </a:solidFill>
                <a:latin typeface="Garamond" pitchFamily="18" charset="0"/>
              </a:rPr>
              <a:t>Dialog</a:t>
            </a:r>
          </a:p>
        </p:txBody>
      </p:sp>
    </p:spTree>
    <p:extLst>
      <p:ext uri="{BB962C8B-B14F-4D97-AF65-F5344CB8AC3E}">
        <p14:creationId xmlns:p14="http://schemas.microsoft.com/office/powerpoint/2010/main" val="2413323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t>Muskel og skeletbesvær</a:t>
            </a:r>
            <a:endParaRPr lang="da-DK" b="1" dirty="0"/>
          </a:p>
        </p:txBody>
      </p:sp>
      <p:sp>
        <p:nvSpPr>
          <p:cNvPr id="3" name="Pladsholder til indhold 2"/>
          <p:cNvSpPr>
            <a:spLocks noGrp="1"/>
          </p:cNvSpPr>
          <p:nvPr>
            <p:ph idx="1"/>
          </p:nvPr>
        </p:nvSpPr>
        <p:spPr>
          <a:xfrm>
            <a:off x="457200" y="1196752"/>
            <a:ext cx="8579296" cy="5112567"/>
          </a:xfrm>
        </p:spPr>
        <p:txBody>
          <a:bodyPr>
            <a:normAutofit/>
          </a:bodyPr>
          <a:lstStyle/>
          <a:p>
            <a:pPr marL="0" indent="0">
              <a:buNone/>
            </a:pPr>
            <a:r>
              <a:rPr lang="da-DK" sz="2400" dirty="0"/>
              <a:t>Dårligt arbejdsmiljø er en af årsagerne til muskel- og skeletbesvær </a:t>
            </a:r>
            <a:r>
              <a:rPr lang="da-DK" sz="2400" dirty="0" smtClean="0"/>
              <a:t>- det </a:t>
            </a:r>
            <a:r>
              <a:rPr lang="da-DK" sz="2400" dirty="0"/>
              <a:t>vil </a:t>
            </a:r>
            <a:r>
              <a:rPr lang="da-DK" sz="2400" dirty="0" smtClean="0"/>
              <a:t>sige:</a:t>
            </a:r>
          </a:p>
          <a:p>
            <a:r>
              <a:rPr lang="da-DK" sz="2400" dirty="0" smtClean="0"/>
              <a:t>smerter </a:t>
            </a:r>
            <a:r>
              <a:rPr lang="da-DK" sz="2400" dirty="0"/>
              <a:t>og ubehag i muskler og led især i ryg, nakke og skuldre. </a:t>
            </a:r>
            <a:endParaRPr lang="da-DK" sz="2400" dirty="0" smtClean="0"/>
          </a:p>
          <a:p>
            <a:pPr marL="0" indent="0">
              <a:buNone/>
            </a:pPr>
            <a:r>
              <a:rPr lang="da-DK" sz="2400" dirty="0" smtClean="0"/>
              <a:t>Det </a:t>
            </a:r>
            <a:r>
              <a:rPr lang="da-DK" sz="2400" dirty="0"/>
              <a:t>er et meget udbredt </a:t>
            </a:r>
            <a:r>
              <a:rPr lang="da-DK" sz="2400" dirty="0" smtClean="0"/>
              <a:t>problem, der </a:t>
            </a:r>
            <a:r>
              <a:rPr lang="da-DK" sz="2400" dirty="0"/>
              <a:t>kan have vidtrækkende konsekvenser både for det enkelte menneske, for virksomhederne og for samfundet.</a:t>
            </a:r>
            <a:br>
              <a:rPr lang="da-DK" sz="2400" dirty="0"/>
            </a:br>
            <a:r>
              <a:rPr lang="da-DK" sz="2400" dirty="0"/>
              <a:t/>
            </a:r>
            <a:br>
              <a:rPr lang="da-DK" sz="2400" dirty="0"/>
            </a:br>
            <a:r>
              <a:rPr lang="da-DK" sz="2400" dirty="0"/>
              <a:t>De væsentligste risikofaktorer i arbejdslivet for muskel- og skeletbesvær </a:t>
            </a:r>
            <a:r>
              <a:rPr lang="da-DK" sz="2400" dirty="0" smtClean="0"/>
              <a:t>er:</a:t>
            </a:r>
          </a:p>
          <a:p>
            <a:r>
              <a:rPr lang="da-DK" sz="2400" dirty="0" smtClean="0"/>
              <a:t>tunge </a:t>
            </a:r>
            <a:r>
              <a:rPr lang="da-DK" sz="2400" dirty="0"/>
              <a:t>løft, ensidigt gentaget arbejde, ensidigt belastende arbejde, belastende arbejdsstillinger, fysisk anstrengende arbejde samt psykosociale </a:t>
            </a:r>
            <a:r>
              <a:rPr lang="da-DK" sz="2400" dirty="0" smtClean="0"/>
              <a:t>påvirkninger.</a:t>
            </a:r>
            <a:endParaRPr lang="da-DK" sz="2800"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22</a:t>
            </a:fld>
            <a:endParaRPr lang="da-DK" dirty="0">
              <a:solidFill>
                <a:prstClr val="white">
                  <a:tint val="75000"/>
                </a:prstClr>
              </a:solidFill>
            </a:endParaRPr>
          </a:p>
        </p:txBody>
      </p:sp>
    </p:spTree>
    <p:extLst>
      <p:ext uri="{BB962C8B-B14F-4D97-AF65-F5344CB8AC3E}">
        <p14:creationId xmlns:p14="http://schemas.microsoft.com/office/powerpoint/2010/main" val="30505504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t>Løfteskema </a:t>
            </a:r>
            <a:endParaRPr lang="da-DK" b="1"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23</a:t>
            </a:fld>
            <a:endParaRPr lang="da-DK" dirty="0">
              <a:solidFill>
                <a:prstClr val="white">
                  <a:tint val="75000"/>
                </a:prstClr>
              </a:solidFill>
            </a:endParaRPr>
          </a:p>
        </p:txBody>
      </p:sp>
      <p:pic>
        <p:nvPicPr>
          <p:cNvPr id="7"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3232" y="1628800"/>
            <a:ext cx="378872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boks 7"/>
          <p:cNvSpPr txBox="1"/>
          <p:nvPr/>
        </p:nvSpPr>
        <p:spPr>
          <a:xfrm>
            <a:off x="4424528" y="1484784"/>
            <a:ext cx="3600400" cy="5078313"/>
          </a:xfrm>
          <a:prstGeom prst="rect">
            <a:avLst/>
          </a:prstGeom>
          <a:noFill/>
        </p:spPr>
        <p:txBody>
          <a:bodyPr wrap="square" rtlCol="0">
            <a:spAutoFit/>
          </a:bodyPr>
          <a:lstStyle/>
          <a:p>
            <a:r>
              <a:rPr lang="da-DK" b="1" dirty="0">
                <a:solidFill>
                  <a:prstClr val="white"/>
                </a:solidFill>
              </a:rPr>
              <a:t>Rødt område:</a:t>
            </a:r>
            <a:r>
              <a:rPr lang="da-DK" dirty="0">
                <a:solidFill>
                  <a:prstClr val="white"/>
                </a:solidFill>
              </a:rPr>
              <a:t> </a:t>
            </a:r>
            <a:r>
              <a:rPr lang="da-DK" dirty="0" smtClean="0">
                <a:solidFill>
                  <a:prstClr val="white"/>
                </a:solidFill>
              </a:rPr>
              <a:t/>
            </a:r>
            <a:br>
              <a:rPr lang="da-DK" dirty="0" smtClean="0">
                <a:solidFill>
                  <a:prstClr val="white"/>
                </a:solidFill>
              </a:rPr>
            </a:br>
            <a:r>
              <a:rPr lang="da-DK" dirty="0" smtClean="0">
                <a:solidFill>
                  <a:prstClr val="white"/>
                </a:solidFill>
              </a:rPr>
              <a:t>Er </a:t>
            </a:r>
            <a:r>
              <a:rPr lang="da-DK" dirty="0">
                <a:solidFill>
                  <a:prstClr val="white"/>
                </a:solidFill>
              </a:rPr>
              <a:t>løftet i rødt område er der sundhedsrisiko og </a:t>
            </a:r>
            <a:r>
              <a:rPr lang="da-DK" dirty="0" smtClean="0">
                <a:solidFill>
                  <a:prstClr val="white"/>
                </a:solidFill>
              </a:rPr>
              <a:t>det vil normalt medfører påbud</a:t>
            </a:r>
            <a:r>
              <a:rPr lang="da-DK" dirty="0">
                <a:solidFill>
                  <a:prstClr val="white"/>
                </a:solidFill>
              </a:rPr>
              <a:t>. </a:t>
            </a:r>
            <a:endParaRPr lang="da-DK" dirty="0" smtClean="0">
              <a:solidFill>
                <a:prstClr val="white"/>
              </a:solidFill>
            </a:endParaRPr>
          </a:p>
          <a:p>
            <a:r>
              <a:rPr lang="da-DK" dirty="0" smtClean="0">
                <a:solidFill>
                  <a:prstClr val="white"/>
                </a:solidFill>
              </a:rPr>
              <a:t/>
            </a:r>
            <a:br>
              <a:rPr lang="da-DK" dirty="0" smtClean="0">
                <a:solidFill>
                  <a:prstClr val="white"/>
                </a:solidFill>
              </a:rPr>
            </a:br>
            <a:r>
              <a:rPr lang="da-DK" b="1" dirty="0" smtClean="0">
                <a:solidFill>
                  <a:prstClr val="white"/>
                </a:solidFill>
              </a:rPr>
              <a:t>Gult område:</a:t>
            </a:r>
            <a:r>
              <a:rPr lang="da-DK" dirty="0">
                <a:solidFill>
                  <a:prstClr val="white"/>
                </a:solidFill>
              </a:rPr>
              <a:t> </a:t>
            </a:r>
            <a:br>
              <a:rPr lang="da-DK" dirty="0">
                <a:solidFill>
                  <a:prstClr val="white"/>
                </a:solidFill>
              </a:rPr>
            </a:br>
            <a:r>
              <a:rPr lang="da-DK" dirty="0">
                <a:solidFill>
                  <a:prstClr val="white"/>
                </a:solidFill>
              </a:rPr>
              <a:t>Løftene skal vurderes nærmere. Dvs. forværrende </a:t>
            </a:r>
            <a:r>
              <a:rPr lang="da-DK" dirty="0" smtClean="0">
                <a:solidFill>
                  <a:prstClr val="white"/>
                </a:solidFill>
              </a:rPr>
              <a:t>faktorer:</a:t>
            </a:r>
          </a:p>
          <a:p>
            <a:pPr marL="742264" lvl="1" indent="-285750">
              <a:buFont typeface="Arial" pitchFamily="34" charset="0"/>
              <a:buChar char="•"/>
            </a:pPr>
            <a:r>
              <a:rPr lang="da-DK" dirty="0" smtClean="0">
                <a:solidFill>
                  <a:prstClr val="white"/>
                </a:solidFill>
              </a:rPr>
              <a:t>forover bøjning </a:t>
            </a:r>
            <a:r>
              <a:rPr lang="da-DK" dirty="0">
                <a:solidFill>
                  <a:prstClr val="white"/>
                </a:solidFill>
              </a:rPr>
              <a:t>af </a:t>
            </a:r>
            <a:r>
              <a:rPr lang="da-DK" dirty="0" smtClean="0">
                <a:solidFill>
                  <a:prstClr val="white"/>
                </a:solidFill>
              </a:rPr>
              <a:t>ryggen </a:t>
            </a:r>
            <a:endParaRPr lang="da-DK" dirty="0">
              <a:solidFill>
                <a:prstClr val="white"/>
              </a:solidFill>
            </a:endParaRPr>
          </a:p>
          <a:p>
            <a:pPr marL="742264" lvl="1" indent="-285750">
              <a:buFont typeface="Arial" pitchFamily="34" charset="0"/>
              <a:buChar char="•"/>
            </a:pPr>
            <a:r>
              <a:rPr lang="da-DK" dirty="0" smtClean="0">
                <a:solidFill>
                  <a:prstClr val="white"/>
                </a:solidFill>
              </a:rPr>
              <a:t>vrid </a:t>
            </a:r>
            <a:r>
              <a:rPr lang="da-DK" dirty="0">
                <a:solidFill>
                  <a:prstClr val="white"/>
                </a:solidFill>
              </a:rPr>
              <a:t>eller asymmetrisk </a:t>
            </a:r>
            <a:r>
              <a:rPr lang="da-DK" dirty="0" smtClean="0">
                <a:solidFill>
                  <a:prstClr val="white"/>
                </a:solidFill>
              </a:rPr>
              <a:t>belastning </a:t>
            </a:r>
            <a:r>
              <a:rPr lang="da-DK" dirty="0">
                <a:solidFill>
                  <a:prstClr val="white"/>
                </a:solidFill>
              </a:rPr>
              <a:t>af ryggen, </a:t>
            </a:r>
          </a:p>
          <a:p>
            <a:pPr marL="742264" lvl="1" indent="-285750">
              <a:buFont typeface="Arial" pitchFamily="34" charset="0"/>
              <a:buChar char="•"/>
            </a:pPr>
            <a:r>
              <a:rPr lang="da-DK" dirty="0" smtClean="0">
                <a:solidFill>
                  <a:prstClr val="white"/>
                </a:solidFill>
              </a:rPr>
              <a:t>løftede </a:t>
            </a:r>
            <a:r>
              <a:rPr lang="da-DK" dirty="0">
                <a:solidFill>
                  <a:prstClr val="white"/>
                </a:solidFill>
              </a:rPr>
              <a:t>arme </a:t>
            </a:r>
          </a:p>
          <a:p>
            <a:r>
              <a:rPr lang="da-DK" dirty="0">
                <a:solidFill>
                  <a:prstClr val="white"/>
                </a:solidFill>
              </a:rPr>
              <a:t/>
            </a:r>
            <a:br>
              <a:rPr lang="da-DK" dirty="0">
                <a:solidFill>
                  <a:prstClr val="white"/>
                </a:solidFill>
              </a:rPr>
            </a:br>
            <a:r>
              <a:rPr lang="da-DK" b="1" dirty="0">
                <a:solidFill>
                  <a:prstClr val="white"/>
                </a:solidFill>
              </a:rPr>
              <a:t>Grønt område:</a:t>
            </a:r>
            <a:r>
              <a:rPr lang="da-DK" dirty="0">
                <a:solidFill>
                  <a:prstClr val="white"/>
                </a:solidFill>
              </a:rPr>
              <a:t> </a:t>
            </a:r>
            <a:r>
              <a:rPr lang="da-DK" dirty="0" smtClean="0">
                <a:solidFill>
                  <a:prstClr val="white"/>
                </a:solidFill>
              </a:rPr>
              <a:t/>
            </a:r>
            <a:br>
              <a:rPr lang="da-DK" dirty="0" smtClean="0">
                <a:solidFill>
                  <a:prstClr val="white"/>
                </a:solidFill>
              </a:rPr>
            </a:br>
            <a:r>
              <a:rPr lang="da-DK" dirty="0" smtClean="0">
                <a:solidFill>
                  <a:prstClr val="white"/>
                </a:solidFill>
              </a:rPr>
              <a:t>Intet </a:t>
            </a:r>
            <a:r>
              <a:rPr lang="da-DK" dirty="0">
                <a:solidFill>
                  <a:prstClr val="white"/>
                </a:solidFill>
              </a:rPr>
              <a:t>at bemærke vedr. løftearbejdet i forhold til tunge løft. </a:t>
            </a:r>
            <a:br>
              <a:rPr lang="da-DK" dirty="0">
                <a:solidFill>
                  <a:prstClr val="white"/>
                </a:solidFill>
              </a:rPr>
            </a:br>
            <a:endParaRPr lang="da-DK" dirty="0">
              <a:solidFill>
                <a:prstClr val="white"/>
              </a:solidFill>
            </a:endParaRPr>
          </a:p>
          <a:p>
            <a:endParaRPr lang="da-DK" dirty="0">
              <a:solidFill>
                <a:prstClr val="white"/>
              </a:solidFill>
            </a:endParaRPr>
          </a:p>
        </p:txBody>
      </p:sp>
    </p:spTree>
    <p:extLst>
      <p:ext uri="{BB962C8B-B14F-4D97-AF65-F5344CB8AC3E}">
        <p14:creationId xmlns:p14="http://schemas.microsoft.com/office/powerpoint/2010/main" val="4038920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t>Løftetjek på </a:t>
            </a:r>
            <a:r>
              <a:rPr lang="da-DK" b="1" dirty="0" smtClean="0"/>
              <a:t>smartphone</a:t>
            </a:r>
            <a:endParaRPr lang="da-DK" b="1"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24</a:t>
            </a:fld>
            <a:endParaRPr lang="da-DK" dirty="0">
              <a:solidFill>
                <a:prstClr val="white">
                  <a:tint val="75000"/>
                </a:prstClr>
              </a:solidFill>
            </a:endParaRPr>
          </a:p>
        </p:txBody>
      </p:sp>
      <p:pic>
        <p:nvPicPr>
          <p:cNvPr id="7" name="Billede 6">
            <a:hlinkClick r:id="rId2"/>
          </p:cNvPr>
          <p:cNvPicPr preferRelativeResize="0">
            <a:picLocks noChangeAspect="1"/>
          </p:cNvPicPr>
          <p:nvPr/>
        </p:nvPicPr>
        <p:blipFill rotWithShape="1">
          <a:blip r:embed="rId3" cstate="print"/>
          <a:srcRect l="7273" r="-5" b="2922"/>
          <a:stretch/>
        </p:blipFill>
        <p:spPr bwMode="auto">
          <a:xfrm>
            <a:off x="4427983" y="2564904"/>
            <a:ext cx="4052533" cy="3457560"/>
          </a:xfrm>
          <a:prstGeom prst="rect">
            <a:avLst/>
          </a:prstGeom>
          <a:ln>
            <a:noFill/>
          </a:ln>
          <a:extLst>
            <a:ext uri="{53640926-AAD7-44D8-BBD7-CCE9431645EC}">
              <a14:shadowObscured xmlns:a14="http://schemas.microsoft.com/office/drawing/2010/main"/>
            </a:ext>
          </a:extLst>
        </p:spPr>
      </p:pic>
      <p:sp>
        <p:nvSpPr>
          <p:cNvPr id="8" name="Tekstboks 7"/>
          <p:cNvSpPr txBox="1"/>
          <p:nvPr/>
        </p:nvSpPr>
        <p:spPr>
          <a:xfrm>
            <a:off x="584160" y="1916832"/>
            <a:ext cx="4131856" cy="1754326"/>
          </a:xfrm>
          <a:prstGeom prst="rect">
            <a:avLst/>
          </a:prstGeom>
          <a:noFill/>
        </p:spPr>
        <p:txBody>
          <a:bodyPr wrap="square" rtlCol="0">
            <a:spAutoFit/>
          </a:bodyPr>
          <a:lstStyle/>
          <a:p>
            <a:r>
              <a:rPr lang="da-DK" dirty="0">
                <a:solidFill>
                  <a:prstClr val="white"/>
                </a:solidFill>
              </a:rPr>
              <a:t>Arbejdstilsynets interaktive værktøj - Løftetjek - er en metode til at tjekke, om man løfter sundhedsskadeligt. </a:t>
            </a:r>
            <a:br>
              <a:rPr lang="da-DK" dirty="0">
                <a:solidFill>
                  <a:prstClr val="white"/>
                </a:solidFill>
              </a:rPr>
            </a:br>
            <a:r>
              <a:rPr lang="da-DK" dirty="0">
                <a:solidFill>
                  <a:prstClr val="white"/>
                </a:solidFill>
              </a:rPr>
              <a:t>Værktøjet er bygget op omkring en lille animeret 3D-figur, der guider brugeren gennem otte trin med spørgsmål </a:t>
            </a:r>
          </a:p>
        </p:txBody>
      </p:sp>
    </p:spTree>
    <p:extLst>
      <p:ext uri="{BB962C8B-B14F-4D97-AF65-F5344CB8AC3E}">
        <p14:creationId xmlns:p14="http://schemas.microsoft.com/office/powerpoint/2010/main" val="3339010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t>I-bar materiale </a:t>
            </a:r>
            <a:endParaRPr lang="da-DK" b="1" dirty="0"/>
          </a:p>
        </p:txBody>
      </p:sp>
      <p:sp>
        <p:nvSpPr>
          <p:cNvPr id="3" name="Pladsholder til indhold 2"/>
          <p:cNvSpPr>
            <a:spLocks noGrp="1"/>
          </p:cNvSpPr>
          <p:nvPr>
            <p:ph idx="1"/>
          </p:nvPr>
        </p:nvSpPr>
        <p:spPr/>
        <p:txBody>
          <a:bodyPr/>
          <a:lstStyle/>
          <a:p>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25</a:t>
            </a:fld>
            <a:endParaRPr lang="da-DK" dirty="0">
              <a:solidFill>
                <a:prstClr val="white">
                  <a:tint val="75000"/>
                </a:prstClr>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56792"/>
            <a:ext cx="3209392" cy="453689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65444"/>
            <a:ext cx="3600400" cy="422913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711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36912"/>
            <a:ext cx="8229600" cy="1143000"/>
          </a:xfrm>
        </p:spPr>
        <p:txBody>
          <a:bodyPr/>
          <a:lstStyle/>
          <a:p>
            <a:r>
              <a:rPr lang="da-DK" dirty="0" smtClean="0"/>
              <a:t>Spørgsmål ?</a:t>
            </a:r>
            <a:endParaRPr lang="da-DK" dirty="0"/>
          </a:p>
        </p:txBody>
      </p:sp>
      <p:sp>
        <p:nvSpPr>
          <p:cNvPr id="3" name="Date Placeholder 2"/>
          <p:cNvSpPr>
            <a:spLocks noGrp="1"/>
          </p:cNvSpPr>
          <p:nvPr>
            <p:ph type="dt" sz="half" idx="10"/>
          </p:nvPr>
        </p:nvSpPr>
        <p:spPr/>
        <p:txBody>
          <a:bodyPr/>
          <a:lstStyle/>
          <a:p>
            <a:r>
              <a:rPr lang="da-DK" smtClean="0"/>
              <a:t>13-01-2013</a:t>
            </a:r>
            <a:endParaRPr lang="da-DK" dirty="0"/>
          </a:p>
        </p:txBody>
      </p:sp>
      <p:sp>
        <p:nvSpPr>
          <p:cNvPr id="4" name="Footer Placeholder 3"/>
          <p:cNvSpPr>
            <a:spLocks noGrp="1"/>
          </p:cNvSpPr>
          <p:nvPr>
            <p:ph type="ftr" sz="quarter" idx="11"/>
          </p:nvPr>
        </p:nvSpPr>
        <p:spPr/>
        <p:txBody>
          <a:bodyPr/>
          <a:lstStyle/>
          <a:p>
            <a:r>
              <a:rPr lang="da-DK" dirty="0" smtClean="0"/>
              <a:t>Arbejdsmiljøroadshow 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26</a:t>
            </a:fld>
            <a:endParaRPr lang="da-DK"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smtClean="0"/>
              <a:t>Fastholdelse og arbejdsmiljø </a:t>
            </a:r>
            <a:br>
              <a:rPr lang="da-DK" sz="3600" dirty="0" smtClean="0"/>
            </a:br>
            <a:r>
              <a:rPr lang="da-DK" sz="2800" dirty="0" smtClean="0"/>
              <a:t>– viden og værktøjer til lederen</a:t>
            </a:r>
            <a:endParaRPr lang="da-DK" sz="2800" dirty="0"/>
          </a:p>
        </p:txBody>
      </p:sp>
      <p:sp>
        <p:nvSpPr>
          <p:cNvPr id="3" name="Pladsholder til indhold 2"/>
          <p:cNvSpPr>
            <a:spLocks noGrp="1"/>
          </p:cNvSpPr>
          <p:nvPr>
            <p:ph idx="1"/>
          </p:nvPr>
        </p:nvSpPr>
        <p:spPr>
          <a:xfrm>
            <a:off x="446855" y="1611216"/>
            <a:ext cx="8229600" cy="4525963"/>
          </a:xfrm>
        </p:spPr>
        <p:txBody>
          <a:bodyPr/>
          <a:lstStyle/>
          <a:p>
            <a:pPr marL="0" indent="0">
              <a:buNone/>
            </a:pP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27</a:t>
            </a:fld>
            <a:endParaRPr lang="da-DK" dirty="0">
              <a:solidFill>
                <a:prstClr val="white">
                  <a:tint val="75000"/>
                </a:prstClr>
              </a:solidFill>
            </a:endParaRPr>
          </a:p>
        </p:txBody>
      </p:sp>
      <p:pic>
        <p:nvPicPr>
          <p:cNvPr id="1026" name="Picture 2" descr="C:\Users\mam\AppData\Local\Microsoft\Windows\Temporary Internet Files\Content.Outlook\3XE9RGG4\Fastholdelse og arbejdsmiljø-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608813"/>
            <a:ext cx="3024336" cy="43503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3819973"/>
            <a:ext cx="3312830" cy="213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1612281"/>
            <a:ext cx="3312830" cy="2207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17731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3600" dirty="0" smtClean="0"/>
              <a:t/>
            </a:r>
            <a:br>
              <a:rPr lang="da-DK" sz="3600" dirty="0" smtClean="0"/>
            </a:br>
            <a:r>
              <a:rPr lang="da-DK" sz="3600" dirty="0" smtClean="0"/>
              <a:t>Poul </a:t>
            </a:r>
            <a:r>
              <a:rPr lang="da-DK" sz="3600" dirty="0"/>
              <a:t>Bobach, direktør, Bobach </a:t>
            </a:r>
            <a:r>
              <a:rPr lang="da-DK" sz="3600" dirty="0" smtClean="0"/>
              <a:t>Stålenterprise:</a:t>
            </a:r>
            <a:r>
              <a:rPr lang="da-DK" sz="3600" dirty="0"/>
              <a:t/>
            </a:r>
            <a:br>
              <a:rPr lang="da-DK" sz="3600" dirty="0"/>
            </a:br>
            <a:endParaRPr lang="da-DK" sz="3600" dirty="0"/>
          </a:p>
        </p:txBody>
      </p:sp>
      <p:sp>
        <p:nvSpPr>
          <p:cNvPr id="3" name="Pladsholder til indhold 2"/>
          <p:cNvSpPr>
            <a:spLocks noGrp="1"/>
          </p:cNvSpPr>
          <p:nvPr>
            <p:ph idx="1"/>
          </p:nvPr>
        </p:nvSpPr>
        <p:spPr/>
        <p:txBody>
          <a:bodyPr>
            <a:normAutofit/>
          </a:bodyPr>
          <a:lstStyle/>
          <a:p>
            <a:pPr marL="0" indent="0">
              <a:buNone/>
            </a:pPr>
            <a:endParaRPr lang="da-DK" sz="2800" i="1" dirty="0" smtClean="0"/>
          </a:p>
          <a:p>
            <a:pPr marL="0" indent="0">
              <a:buNone/>
            </a:pPr>
            <a:endParaRPr lang="da-DK" sz="2800" i="1" dirty="0"/>
          </a:p>
          <a:p>
            <a:pPr marL="0" indent="0">
              <a:buNone/>
            </a:pPr>
            <a:r>
              <a:rPr lang="da-DK" sz="2800" i="1" dirty="0" smtClean="0"/>
              <a:t>”En af mine medarbejdere kom til mig en dag, fordi han var bekymret for en kollega. Den sidste tid havde han haft meget fravær, og kollegaen havde prøvet at få fat på ham, men kunne ikke. Det gav mig mulighed for at handle og tilbyde min støtte til medarbejderen.” </a:t>
            </a:r>
          </a:p>
          <a:p>
            <a:pPr marL="0" indent="0" algn="r">
              <a:buNone/>
            </a:pPr>
            <a:endParaRPr lang="da-DK" sz="1400" dirty="0" smtClean="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28</a:t>
            </a:fld>
            <a:endParaRPr lang="da-DK" dirty="0">
              <a:solidFill>
                <a:prstClr val="white">
                  <a:tint val="75000"/>
                </a:prstClr>
              </a:solidFill>
            </a:endParaRPr>
          </a:p>
        </p:txBody>
      </p:sp>
    </p:spTree>
    <p:extLst>
      <p:ext uri="{BB962C8B-B14F-4D97-AF65-F5344CB8AC3E}">
        <p14:creationId xmlns:p14="http://schemas.microsoft.com/office/powerpoint/2010/main" val="2445248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t>Hvorfor fastholdelse?</a:t>
            </a:r>
            <a:endParaRPr lang="da-DK" sz="3600" dirty="0"/>
          </a:p>
        </p:txBody>
      </p:sp>
      <p:sp>
        <p:nvSpPr>
          <p:cNvPr id="3" name="Pladsholder til indhold 2"/>
          <p:cNvSpPr>
            <a:spLocks noGrp="1"/>
          </p:cNvSpPr>
          <p:nvPr>
            <p:ph idx="1"/>
          </p:nvPr>
        </p:nvSpPr>
        <p:spPr/>
        <p:txBody>
          <a:bodyPr/>
          <a:lstStyle/>
          <a:p>
            <a:pPr indent="-342900"/>
            <a:r>
              <a:rPr lang="da-DK" dirty="0"/>
              <a:t>150.000 mennesker er hver dag sygemeldt fra arbejde</a:t>
            </a:r>
          </a:p>
          <a:p>
            <a:pPr marL="0" indent="0">
              <a:buNone/>
            </a:pPr>
            <a:endParaRPr lang="da-DK" dirty="0"/>
          </a:p>
          <a:p>
            <a:pPr indent="-342900"/>
            <a:r>
              <a:rPr lang="da-DK" dirty="0"/>
              <a:t>Efter et års sygemelding kommer hver 5. ikke tilbage på arbejdsmarkedet</a:t>
            </a:r>
          </a:p>
          <a:p>
            <a:pPr indent="-342900"/>
            <a:endParaRPr lang="da-DK" b="1" dirty="0"/>
          </a:p>
          <a:p>
            <a:pPr indent="-342900"/>
            <a:r>
              <a:rPr lang="da-DK" dirty="0"/>
              <a:t>Det koster ca. 37 milliarder om året til sygedagpenge og løn under sygdom</a:t>
            </a:r>
          </a:p>
          <a:p>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29</a:t>
            </a:fld>
            <a:endParaRPr lang="da-DK" dirty="0">
              <a:solidFill>
                <a:prstClr val="white">
                  <a:tint val="75000"/>
                </a:prstClr>
              </a:solidFill>
            </a:endParaRPr>
          </a:p>
        </p:txBody>
      </p:sp>
    </p:spTree>
    <p:extLst>
      <p:ext uri="{BB962C8B-B14F-4D97-AF65-F5344CB8AC3E}">
        <p14:creationId xmlns:p14="http://schemas.microsoft.com/office/powerpoint/2010/main" val="3261623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Arbejdsmiljøroadshow 2013</a:t>
            </a:r>
            <a:endParaRPr lang="da-DK" dirty="0"/>
          </a:p>
        </p:txBody>
      </p:sp>
      <p:sp>
        <p:nvSpPr>
          <p:cNvPr id="3" name="Content Placeholder 2"/>
          <p:cNvSpPr>
            <a:spLocks noGrp="1"/>
          </p:cNvSpPr>
          <p:nvPr>
            <p:ph idx="1"/>
          </p:nvPr>
        </p:nvSpPr>
        <p:spPr/>
        <p:txBody>
          <a:bodyPr>
            <a:normAutofit/>
          </a:bodyPr>
          <a:lstStyle/>
          <a:p>
            <a:r>
              <a:rPr lang="da-DK" dirty="0" smtClean="0"/>
              <a:t>Program for dagen:</a:t>
            </a:r>
          </a:p>
          <a:p>
            <a:r>
              <a:rPr lang="da-DK" dirty="0" smtClean="0"/>
              <a:t>Kl. 12.30: Præsentation af programmet</a:t>
            </a:r>
          </a:p>
          <a:p>
            <a:pPr lvl="4">
              <a:buNone/>
            </a:pPr>
            <a:r>
              <a:rPr lang="da-DK" dirty="0" smtClean="0"/>
              <a:t>    Jørgen Moltzen, Dansk Metal</a:t>
            </a:r>
          </a:p>
          <a:p>
            <a:r>
              <a:rPr lang="da-DK" dirty="0" smtClean="0"/>
              <a:t>Kl. 12.45: Status på arbejdsmiljøet og muskel-		  skelet besvær</a:t>
            </a:r>
          </a:p>
          <a:p>
            <a:pPr lvl="4">
              <a:buNone/>
            </a:pPr>
            <a:r>
              <a:rPr lang="da-DK" dirty="0" smtClean="0"/>
              <a:t>    Ulrik Rasmussen, Dansk Metal</a:t>
            </a:r>
          </a:p>
          <a:p>
            <a:r>
              <a:rPr lang="da-DK" dirty="0" smtClean="0"/>
              <a:t>Kl. 13.10: Fastholdelse af medarbejdere</a:t>
            </a:r>
          </a:p>
          <a:p>
            <a:pPr lvl="4">
              <a:buNone/>
            </a:pPr>
            <a:r>
              <a:rPr lang="da-DK" dirty="0" smtClean="0"/>
              <a:t>   Lars Andersen, Lederne</a:t>
            </a:r>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3</a:t>
            </a:fld>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3600" dirty="0" smtClean="0"/>
              <a:t>Morten </a:t>
            </a:r>
            <a:r>
              <a:rPr lang="da-DK" sz="3600" dirty="0"/>
              <a:t>Holst Nielsen, direktør Egå </a:t>
            </a:r>
            <a:r>
              <a:rPr lang="da-DK" sz="3600" dirty="0" smtClean="0"/>
              <a:t>Autohandel:</a:t>
            </a:r>
            <a:endParaRPr lang="da-DK" sz="3600" dirty="0"/>
          </a:p>
        </p:txBody>
      </p:sp>
      <p:sp>
        <p:nvSpPr>
          <p:cNvPr id="3" name="Pladsholder til indhold 2"/>
          <p:cNvSpPr>
            <a:spLocks noGrp="1"/>
          </p:cNvSpPr>
          <p:nvPr>
            <p:ph idx="1"/>
          </p:nvPr>
        </p:nvSpPr>
        <p:spPr>
          <a:xfrm>
            <a:off x="467544" y="1628800"/>
            <a:ext cx="8229600" cy="4525963"/>
          </a:xfrm>
        </p:spPr>
        <p:txBody>
          <a:bodyPr>
            <a:normAutofit/>
          </a:bodyPr>
          <a:lstStyle/>
          <a:p>
            <a:pPr marL="0" indent="0">
              <a:buNone/>
            </a:pPr>
            <a:r>
              <a:rPr lang="da-DK" i="1" dirty="0" smtClean="0"/>
              <a:t>”Det giver mening og er samtidig en god forretning”</a:t>
            </a:r>
          </a:p>
          <a:p>
            <a:pPr marL="0" indent="0">
              <a:buNone/>
            </a:pPr>
            <a:endParaRPr lang="da-DK" i="1" dirty="0"/>
          </a:p>
          <a:p>
            <a:pPr marL="0" indent="0">
              <a:buNone/>
            </a:pPr>
            <a:r>
              <a:rPr lang="da-DK" i="1" dirty="0" smtClean="0"/>
              <a:t>”Jo bedre medarbejderne trives, jo bedre arbejder de, og jo bedre service giver de til kunderne”</a:t>
            </a:r>
          </a:p>
          <a:p>
            <a:pPr marL="0" indent="0">
              <a:buNone/>
            </a:pPr>
            <a:endParaRPr lang="da-DK" i="1" dirty="0"/>
          </a:p>
          <a:p>
            <a:pPr marL="0" indent="0">
              <a:buNone/>
            </a:pPr>
            <a:r>
              <a:rPr lang="da-DK" i="1" dirty="0" smtClean="0"/>
              <a:t>”Det er sund fornuft og aldeles uakademisk</a:t>
            </a:r>
            <a:r>
              <a:rPr lang="da-DK" dirty="0" smtClean="0"/>
              <a:t>”</a:t>
            </a:r>
          </a:p>
          <a:p>
            <a:pPr marL="0" indent="0">
              <a:buNone/>
            </a:pPr>
            <a:endParaRPr lang="da-DK" dirty="0" smtClean="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30</a:t>
            </a:fld>
            <a:endParaRPr lang="da-DK" dirty="0">
              <a:solidFill>
                <a:prstClr val="white">
                  <a:tint val="75000"/>
                </a:prstClr>
              </a:solidFill>
            </a:endParaRPr>
          </a:p>
        </p:txBody>
      </p:sp>
    </p:spTree>
    <p:extLst>
      <p:ext uri="{BB962C8B-B14F-4D97-AF65-F5344CB8AC3E}">
        <p14:creationId xmlns:p14="http://schemas.microsoft.com/office/powerpoint/2010/main" val="2768495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43000"/>
          </a:xfrm>
        </p:spPr>
        <p:txBody>
          <a:bodyPr>
            <a:normAutofit/>
          </a:bodyPr>
          <a:lstStyle/>
          <a:p>
            <a:r>
              <a:rPr lang="da-DK" sz="3600" dirty="0" smtClean="0"/>
              <a:t>Hvad indeholder pjecen? </a:t>
            </a:r>
            <a:endParaRPr lang="da-DK" sz="3600" dirty="0"/>
          </a:p>
        </p:txBody>
      </p:sp>
      <p:sp>
        <p:nvSpPr>
          <p:cNvPr id="3" name="Pladsholder til indhold 2"/>
          <p:cNvSpPr>
            <a:spLocks noGrp="1"/>
          </p:cNvSpPr>
          <p:nvPr>
            <p:ph idx="1"/>
          </p:nvPr>
        </p:nvSpPr>
        <p:spPr/>
        <p:txBody>
          <a:bodyPr>
            <a:normAutofit fontScale="70000" lnSpcReduction="20000"/>
          </a:bodyPr>
          <a:lstStyle/>
          <a:p>
            <a:r>
              <a:rPr lang="da-DK" dirty="0" smtClean="0"/>
              <a:t>Fastholdelse giver mening</a:t>
            </a:r>
          </a:p>
          <a:p>
            <a:r>
              <a:rPr lang="da-DK" dirty="0" smtClean="0"/>
              <a:t>Godt arbejdsmiljø fastholder</a:t>
            </a:r>
          </a:p>
          <a:p>
            <a:r>
              <a:rPr lang="da-DK" dirty="0" smtClean="0"/>
              <a:t>Roller og ansvar i virksomheden</a:t>
            </a:r>
          </a:p>
          <a:p>
            <a:r>
              <a:rPr lang="da-DK" dirty="0" smtClean="0"/>
              <a:t>Sådan griber du ind i tide</a:t>
            </a:r>
          </a:p>
          <a:p>
            <a:r>
              <a:rPr lang="da-DK" dirty="0" smtClean="0"/>
              <a:t>Hvad kan du gøre for medarbejderen?</a:t>
            </a:r>
          </a:p>
          <a:p>
            <a:r>
              <a:rPr lang="da-DK" dirty="0" smtClean="0"/>
              <a:t>Hvad kan virksomheden gøre?</a:t>
            </a:r>
          </a:p>
          <a:p>
            <a:r>
              <a:rPr lang="da-DK" dirty="0" smtClean="0"/>
              <a:t>Oversigt over værktøjer</a:t>
            </a:r>
          </a:p>
          <a:p>
            <a:r>
              <a:rPr lang="da-DK" dirty="0" smtClean="0"/>
              <a:t>De vigtigste samarbejdspartere</a:t>
            </a:r>
          </a:p>
          <a:p>
            <a:endParaRPr lang="da-DK" dirty="0" smtClean="0"/>
          </a:p>
          <a:p>
            <a:r>
              <a:rPr lang="da-DK" dirty="0" smtClean="0"/>
              <a:t>Fastholdelsesguide</a:t>
            </a:r>
          </a:p>
          <a:p>
            <a:endParaRPr lang="da-DK" dirty="0"/>
          </a:p>
          <a:p>
            <a:r>
              <a:rPr lang="da-DK" dirty="0" smtClean="0"/>
              <a:t>Fra leder til leder: 2 lederes praktiske erfaringer med og gode råd om fastholdelse</a:t>
            </a:r>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31</a:t>
            </a:fld>
            <a:endParaRPr lang="da-DK" dirty="0">
              <a:solidFill>
                <a:prstClr val="white">
                  <a:tint val="75000"/>
                </a:prstClr>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664804"/>
            <a:ext cx="2376264" cy="356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138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2935786"/>
            <a:ext cx="3528870" cy="235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normAutofit fontScale="90000"/>
          </a:bodyPr>
          <a:lstStyle/>
          <a:p>
            <a:r>
              <a:rPr lang="da-DK" dirty="0" smtClean="0"/>
              <a:t/>
            </a:r>
            <a:br>
              <a:rPr lang="da-DK" dirty="0" smtClean="0"/>
            </a:br>
            <a:r>
              <a:rPr lang="da-DK" sz="4000" dirty="0" smtClean="0"/>
              <a:t>Roller </a:t>
            </a:r>
            <a:r>
              <a:rPr lang="da-DK" sz="4000" dirty="0"/>
              <a:t>og ansvar i </a:t>
            </a:r>
            <a:r>
              <a:rPr lang="da-DK" sz="4000" dirty="0" smtClean="0"/>
              <a:t>virksomheden</a:t>
            </a:r>
            <a:br>
              <a:rPr lang="da-DK" sz="4000" dirty="0" smtClean="0"/>
            </a:br>
            <a:r>
              <a:rPr lang="da-DK" sz="4000" dirty="0" smtClean="0"/>
              <a:t>-der er opgaver til alle</a:t>
            </a:r>
            <a:r>
              <a:rPr lang="da-DK" sz="4000" dirty="0"/>
              <a:t/>
            </a:r>
            <a:br>
              <a:rPr lang="da-DK" sz="4000" dirty="0"/>
            </a:br>
            <a:endParaRPr lang="da-DK" sz="4000" dirty="0"/>
          </a:p>
        </p:txBody>
      </p:sp>
      <p:sp>
        <p:nvSpPr>
          <p:cNvPr id="3" name="Pladsholder til indhold 2"/>
          <p:cNvSpPr>
            <a:spLocks noGrp="1"/>
          </p:cNvSpPr>
          <p:nvPr>
            <p:ph idx="1"/>
          </p:nvPr>
        </p:nvSpPr>
        <p:spPr/>
        <p:txBody>
          <a:bodyPr/>
          <a:lstStyle/>
          <a:p>
            <a:r>
              <a:rPr lang="da-DK" dirty="0"/>
              <a:t>L</a:t>
            </a:r>
            <a:r>
              <a:rPr lang="da-DK" dirty="0" smtClean="0"/>
              <a:t>ederen går forrest</a:t>
            </a:r>
          </a:p>
          <a:p>
            <a:r>
              <a:rPr lang="da-DK" dirty="0"/>
              <a:t>M</a:t>
            </a:r>
            <a:r>
              <a:rPr lang="da-DK" dirty="0" smtClean="0"/>
              <a:t>en fastholdelse er et fælles ansvar</a:t>
            </a:r>
          </a:p>
          <a:p>
            <a:pPr marL="0" indent="0">
              <a:buNone/>
            </a:pPr>
            <a:endParaRPr lang="da-DK" dirty="0"/>
          </a:p>
          <a:p>
            <a:pPr marL="0" indent="0">
              <a:buNone/>
            </a:pPr>
            <a:endParaRPr lang="da-DK" dirty="0" smtClean="0"/>
          </a:p>
          <a:p>
            <a:pPr lvl="1"/>
            <a:r>
              <a:rPr lang="da-DK" sz="2400" dirty="0" smtClean="0"/>
              <a:t>Den sygemeldte</a:t>
            </a:r>
          </a:p>
          <a:p>
            <a:pPr lvl="1"/>
            <a:r>
              <a:rPr lang="da-DK" sz="2400" dirty="0" smtClean="0"/>
              <a:t>Lederen</a:t>
            </a:r>
            <a:endParaRPr lang="da-DK" sz="2400" dirty="0"/>
          </a:p>
          <a:p>
            <a:pPr lvl="1"/>
            <a:r>
              <a:rPr lang="da-DK" sz="2400" dirty="0" smtClean="0"/>
              <a:t>Kolleger </a:t>
            </a:r>
          </a:p>
          <a:p>
            <a:pPr lvl="1"/>
            <a:r>
              <a:rPr lang="da-DK" sz="2400" dirty="0" smtClean="0"/>
              <a:t>Arbejdsmiljø – og tillidsrepræsentante</a:t>
            </a:r>
            <a:r>
              <a:rPr lang="da-DK" dirty="0" smtClean="0"/>
              <a:t>r</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32</a:t>
            </a:fld>
            <a:endParaRPr lang="da-DK" dirty="0">
              <a:solidFill>
                <a:prstClr val="white">
                  <a:tint val="75000"/>
                </a:prstClr>
              </a:solidFill>
            </a:endParaRPr>
          </a:p>
        </p:txBody>
      </p:sp>
    </p:spTree>
    <p:extLst>
      <p:ext uri="{BB962C8B-B14F-4D97-AF65-F5344CB8AC3E}">
        <p14:creationId xmlns:p14="http://schemas.microsoft.com/office/powerpoint/2010/main" val="1222427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t>Sådan griber du ind i tide</a:t>
            </a:r>
            <a:endParaRPr lang="da-DK" sz="3600" dirty="0"/>
          </a:p>
        </p:txBody>
      </p:sp>
      <p:sp>
        <p:nvSpPr>
          <p:cNvPr id="3" name="Pladsholder til indhold 2"/>
          <p:cNvSpPr>
            <a:spLocks noGrp="1"/>
          </p:cNvSpPr>
          <p:nvPr>
            <p:ph idx="1"/>
          </p:nvPr>
        </p:nvSpPr>
        <p:spPr/>
        <p:txBody>
          <a:bodyPr>
            <a:normAutofit/>
          </a:bodyPr>
          <a:lstStyle/>
          <a:p>
            <a:endParaRPr lang="da-DK" sz="2800" dirty="0" smtClean="0"/>
          </a:p>
          <a:p>
            <a:r>
              <a:rPr lang="da-DK" sz="2800" dirty="0" smtClean="0"/>
              <a:t>Holde øje med arbejdsmiljøet</a:t>
            </a:r>
          </a:p>
          <a:p>
            <a:endParaRPr lang="da-DK" sz="2800" dirty="0" smtClean="0"/>
          </a:p>
          <a:p>
            <a:r>
              <a:rPr lang="da-DK" sz="2800" dirty="0" smtClean="0"/>
              <a:t>Følg op på sygefravær – især den enkeltes mønster</a:t>
            </a:r>
          </a:p>
          <a:p>
            <a:endParaRPr lang="da-DK" sz="2800" dirty="0"/>
          </a:p>
          <a:p>
            <a:r>
              <a:rPr lang="da-DK" sz="2800" dirty="0" smtClean="0"/>
              <a:t>Grib ind, hvis en medarbejder ændrer adfærd</a:t>
            </a:r>
            <a:endParaRPr lang="da-DK" sz="2800"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33</a:t>
            </a:fld>
            <a:endParaRPr lang="da-DK" dirty="0">
              <a:solidFill>
                <a:prstClr val="white">
                  <a:tint val="75000"/>
                </a:prstClr>
              </a:solidFill>
            </a:endParaRPr>
          </a:p>
        </p:txBody>
      </p:sp>
    </p:spTree>
    <p:extLst>
      <p:ext uri="{BB962C8B-B14F-4D97-AF65-F5344CB8AC3E}">
        <p14:creationId xmlns:p14="http://schemas.microsoft.com/office/powerpoint/2010/main" val="516563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Oversigt over værktøjer</a:t>
            </a:r>
            <a:endParaRPr lang="da-DK" dirty="0"/>
          </a:p>
        </p:txBody>
      </p:sp>
      <p:sp>
        <p:nvSpPr>
          <p:cNvPr id="3" name="Pladsholder til indhold 2"/>
          <p:cNvSpPr>
            <a:spLocks noGrp="1"/>
          </p:cNvSpPr>
          <p:nvPr>
            <p:ph idx="1"/>
          </p:nvPr>
        </p:nvSpPr>
        <p:spPr/>
        <p:txBody>
          <a:bodyPr/>
          <a:lstStyle/>
          <a:p>
            <a:r>
              <a:rPr lang="da-DK" dirty="0"/>
              <a:t>V</a:t>
            </a:r>
            <a:r>
              <a:rPr lang="da-DK" dirty="0" smtClean="0"/>
              <a:t>ærktøjer kan være en god hjælp, fx:</a:t>
            </a:r>
          </a:p>
          <a:p>
            <a:endParaRPr lang="da-DK" dirty="0"/>
          </a:p>
          <a:p>
            <a:pPr lvl="1"/>
            <a:r>
              <a:rPr lang="da-DK" dirty="0" smtClean="0"/>
              <a:t>Sygefraværssamtale</a:t>
            </a:r>
          </a:p>
          <a:p>
            <a:pPr lvl="1"/>
            <a:r>
              <a:rPr lang="da-DK" dirty="0"/>
              <a:t>M</a:t>
            </a:r>
            <a:r>
              <a:rPr lang="da-DK" dirty="0" smtClean="0"/>
              <a:t>ulighedserklæring</a:t>
            </a:r>
          </a:p>
          <a:p>
            <a:pPr lvl="1"/>
            <a:r>
              <a:rPr lang="da-DK" dirty="0" smtClean="0"/>
              <a:t>Fastholdelsesplan</a:t>
            </a:r>
          </a:p>
          <a:p>
            <a:pPr lvl="1"/>
            <a:r>
              <a:rPr lang="da-DK" dirty="0" smtClean="0"/>
              <a:t>§ 56-aftale </a:t>
            </a:r>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34</a:t>
            </a:fld>
            <a:endParaRPr lang="da-DK" dirty="0">
              <a:solidFill>
                <a:prstClr val="white">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231331"/>
            <a:ext cx="2711624" cy="406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5806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 vigtigste samarbejdspartnere</a:t>
            </a:r>
            <a:endParaRPr lang="da-DK" dirty="0"/>
          </a:p>
        </p:txBody>
      </p:sp>
      <p:sp>
        <p:nvSpPr>
          <p:cNvPr id="3" name="Pladsholder til indhold 2"/>
          <p:cNvSpPr>
            <a:spLocks noGrp="1"/>
          </p:cNvSpPr>
          <p:nvPr>
            <p:ph idx="1"/>
          </p:nvPr>
        </p:nvSpPr>
        <p:spPr/>
        <p:txBody>
          <a:bodyPr/>
          <a:lstStyle/>
          <a:p>
            <a:r>
              <a:rPr lang="da-DK" dirty="0" smtClean="0"/>
              <a:t>Lederen er en nøgleperson – men kan ikke gøre det alene…</a:t>
            </a:r>
          </a:p>
          <a:p>
            <a:endParaRPr lang="da-DK" dirty="0"/>
          </a:p>
          <a:p>
            <a:r>
              <a:rPr lang="da-DK" dirty="0" smtClean="0"/>
              <a:t>Praktiserende læge</a:t>
            </a:r>
          </a:p>
          <a:p>
            <a:r>
              <a:rPr lang="da-DK" dirty="0" smtClean="0"/>
              <a:t>Jobcenteret</a:t>
            </a:r>
          </a:p>
          <a:p>
            <a:r>
              <a:rPr lang="da-DK" dirty="0" smtClean="0"/>
              <a:t>Arbejdsmedicinske klinikker</a:t>
            </a:r>
          </a:p>
          <a:p>
            <a:r>
              <a:rPr lang="da-DK" dirty="0" smtClean="0"/>
              <a:t>Organisationerne</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35</a:t>
            </a:fld>
            <a:endParaRPr lang="da-DK" dirty="0">
              <a:solidFill>
                <a:prstClr val="white">
                  <a:tint val="75000"/>
                </a:prstClr>
              </a:solidFill>
            </a:endParaRPr>
          </a:p>
        </p:txBody>
      </p:sp>
    </p:spTree>
    <p:extLst>
      <p:ext uri="{BB962C8B-B14F-4D97-AF65-F5344CB8AC3E}">
        <p14:creationId xmlns:p14="http://schemas.microsoft.com/office/powerpoint/2010/main" val="27663032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Fastholdelsesguide</a:t>
            </a:r>
            <a:endParaRPr lang="da-DK" dirty="0"/>
          </a:p>
        </p:txBody>
      </p:sp>
      <p:sp>
        <p:nvSpPr>
          <p:cNvPr id="3" name="Pladsholder til indhold 2"/>
          <p:cNvSpPr>
            <a:spLocks noGrp="1"/>
          </p:cNvSpPr>
          <p:nvPr>
            <p:ph idx="1"/>
          </p:nvPr>
        </p:nvSpPr>
        <p:spPr/>
        <p:txBody>
          <a:bodyPr/>
          <a:lstStyle/>
          <a:p>
            <a:r>
              <a:rPr lang="da-DK" dirty="0" smtClean="0"/>
              <a:t>En kort guide til hvordan du griber fastholdelse an i de forskellige faser</a:t>
            </a:r>
          </a:p>
          <a:p>
            <a:endParaRPr lang="da-DK" dirty="0"/>
          </a:p>
          <a:p>
            <a:pPr lvl="1"/>
            <a:r>
              <a:rPr lang="da-DK" dirty="0" smtClean="0"/>
              <a:t>Før</a:t>
            </a:r>
          </a:p>
          <a:p>
            <a:pPr lvl="1"/>
            <a:r>
              <a:rPr lang="da-DK" dirty="0" smtClean="0"/>
              <a:t>Under </a:t>
            </a:r>
          </a:p>
          <a:p>
            <a:pPr lvl="1"/>
            <a:r>
              <a:rPr lang="da-DK" dirty="0" smtClean="0"/>
              <a:t>Efter</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36</a:t>
            </a:fld>
            <a:endParaRPr lang="da-DK" dirty="0">
              <a:solidFill>
                <a:prstClr val="white">
                  <a:tint val="75000"/>
                </a:prstClr>
              </a:solidFill>
            </a:endParaRP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2996952"/>
            <a:ext cx="410606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0060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3200" dirty="0" smtClean="0"/>
              <a:t/>
            </a:r>
            <a:br>
              <a:rPr lang="da-DK" sz="3200" dirty="0" smtClean="0"/>
            </a:br>
            <a:r>
              <a:rPr lang="da-DK" sz="3200" dirty="0" smtClean="0"/>
              <a:t>Morten </a:t>
            </a:r>
            <a:r>
              <a:rPr lang="da-DK" sz="3200" dirty="0"/>
              <a:t>Holst Nielsen, </a:t>
            </a:r>
            <a:r>
              <a:rPr lang="da-DK" sz="3200" dirty="0" smtClean="0"/>
              <a:t>direktør</a:t>
            </a:r>
            <a:r>
              <a:rPr lang="da-DK" sz="3200" dirty="0"/>
              <a:t>, Egå Autohandel</a:t>
            </a:r>
            <a:br>
              <a:rPr lang="da-DK" sz="3200" dirty="0"/>
            </a:br>
            <a:endParaRPr lang="da-DK" sz="3200" dirty="0"/>
          </a:p>
        </p:txBody>
      </p:sp>
      <p:sp>
        <p:nvSpPr>
          <p:cNvPr id="3" name="Pladsholder til indhold 2"/>
          <p:cNvSpPr>
            <a:spLocks noGrp="1"/>
          </p:cNvSpPr>
          <p:nvPr>
            <p:ph idx="1"/>
          </p:nvPr>
        </p:nvSpPr>
        <p:spPr/>
        <p:txBody>
          <a:bodyPr>
            <a:normAutofit fontScale="92500" lnSpcReduction="10000"/>
          </a:bodyPr>
          <a:lstStyle/>
          <a:p>
            <a:pPr marL="0" indent="0">
              <a:buNone/>
            </a:pPr>
            <a:r>
              <a:rPr lang="da-DK" sz="2000" i="1" dirty="0" smtClean="0"/>
              <a:t>”Det er ikke sort/ hvidt det her – det er meget individuelt, hvad den enkelte har brug for”</a:t>
            </a:r>
          </a:p>
          <a:p>
            <a:pPr marL="0" indent="0">
              <a:buNone/>
            </a:pPr>
            <a:endParaRPr lang="da-DK" sz="2000" i="1" dirty="0" smtClean="0"/>
          </a:p>
          <a:p>
            <a:pPr marL="0" indent="0">
              <a:buNone/>
            </a:pPr>
            <a:r>
              <a:rPr lang="da-DK" sz="2000" i="1" dirty="0" smtClean="0"/>
              <a:t>”For nogle år siden fik en af vores sælgere en blodprop. Efter nogen tid blev han raskmeldt og startede i job igen, men kunne ikke holde til det. Han var derefter sygemeldt i en længere periode, men er nu tilbage hos os i fleksjob. Han deler jobbet med en anden kollega, som også er i fleksjob”</a:t>
            </a:r>
          </a:p>
          <a:p>
            <a:pPr marL="0" indent="0">
              <a:buNone/>
            </a:pPr>
            <a:endParaRPr lang="da-DK" sz="2000" i="1" dirty="0" smtClean="0"/>
          </a:p>
          <a:p>
            <a:pPr marL="0" indent="0">
              <a:buNone/>
            </a:pPr>
            <a:r>
              <a:rPr lang="da-DK" sz="2000" i="1" dirty="0" smtClean="0"/>
              <a:t>”En af udfordringerne ved at de to deler et fuldtidsjob er , at de skal bruge lige så meget tid på fagligt at følge med og opdatere sig, som en medarbejder i en fuldtidsstilling”</a:t>
            </a:r>
          </a:p>
          <a:p>
            <a:pPr marL="0" indent="0">
              <a:buNone/>
            </a:pPr>
            <a:endParaRPr lang="da-DK" sz="2000" i="1" dirty="0" smtClean="0"/>
          </a:p>
          <a:p>
            <a:pPr marL="0" indent="0">
              <a:buNone/>
            </a:pPr>
            <a:r>
              <a:rPr lang="da-DK" sz="2000" i="1" dirty="0" smtClean="0"/>
              <a:t>”Værdien for vores virksomhed ved at beholde de to sælgere er, at vi beholder de kunderelationer, som sælgerne har opbygget gennem årene. Og det har stor værdi” </a:t>
            </a:r>
          </a:p>
          <a:p>
            <a:pPr marL="0" indent="0" algn="r">
              <a:buNone/>
            </a:pPr>
            <a:endParaRPr lang="da-DK" sz="1200" dirty="0"/>
          </a:p>
          <a:p>
            <a:pPr marL="0" indent="0">
              <a:buNone/>
            </a:pPr>
            <a:endParaRPr lang="da-DK" sz="2000" i="1" dirty="0" smtClean="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37</a:t>
            </a:fld>
            <a:endParaRPr lang="da-DK" dirty="0">
              <a:solidFill>
                <a:prstClr val="white">
                  <a:tint val="75000"/>
                </a:prstClr>
              </a:solidFill>
            </a:endParaRPr>
          </a:p>
        </p:txBody>
      </p:sp>
    </p:spTree>
    <p:extLst>
      <p:ext uri="{BB962C8B-B14F-4D97-AF65-F5344CB8AC3E}">
        <p14:creationId xmlns:p14="http://schemas.microsoft.com/office/powerpoint/2010/main" val="2603410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92896"/>
            <a:ext cx="8229600" cy="1143000"/>
          </a:xfrm>
        </p:spPr>
        <p:txBody>
          <a:bodyPr/>
          <a:lstStyle/>
          <a:p>
            <a:r>
              <a:rPr lang="da-DK" dirty="0" smtClean="0"/>
              <a:t>Spørgsmål ?</a:t>
            </a:r>
            <a:endParaRPr lang="da-DK" dirty="0"/>
          </a:p>
        </p:txBody>
      </p:sp>
      <p:sp>
        <p:nvSpPr>
          <p:cNvPr id="3" name="Date Placeholder 2"/>
          <p:cNvSpPr>
            <a:spLocks noGrp="1"/>
          </p:cNvSpPr>
          <p:nvPr>
            <p:ph type="dt" sz="half" idx="10"/>
          </p:nvPr>
        </p:nvSpPr>
        <p:spPr/>
        <p:txBody>
          <a:bodyPr/>
          <a:lstStyle/>
          <a:p>
            <a:r>
              <a:rPr lang="da-DK" smtClean="0"/>
              <a:t>13-01-2013</a:t>
            </a:r>
            <a:endParaRPr lang="da-DK" dirty="0"/>
          </a:p>
        </p:txBody>
      </p:sp>
      <p:sp>
        <p:nvSpPr>
          <p:cNvPr id="4" name="Footer Placeholder 3"/>
          <p:cNvSpPr>
            <a:spLocks noGrp="1"/>
          </p:cNvSpPr>
          <p:nvPr>
            <p:ph type="ftr" sz="quarter" idx="11"/>
          </p:nvPr>
        </p:nvSpPr>
        <p:spPr/>
        <p:txBody>
          <a:bodyPr/>
          <a:lstStyle/>
          <a:p>
            <a:r>
              <a:rPr lang="da-DK" dirty="0" smtClean="0"/>
              <a:t>Arbejdsmiljøroadshow 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38</a:t>
            </a:fld>
            <a:endParaRPr lang="da-DK"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Tal om trivsel</a:t>
            </a:r>
            <a:br>
              <a:rPr lang="da-DK" dirty="0" smtClean="0"/>
            </a:br>
            <a:r>
              <a:rPr lang="da-DK" sz="3600" dirty="0" smtClean="0"/>
              <a:t>Genvej til trivsel og motivation</a:t>
            </a:r>
            <a:endParaRPr lang="da-DK" dirty="0"/>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2156" y="1916832"/>
            <a:ext cx="3599688" cy="3599688"/>
          </a:xfrm>
          <a:prstGeom prst="rect">
            <a:avLst/>
          </a:prstGeom>
        </p:spPr>
      </p:pic>
      <p:sp>
        <p:nvSpPr>
          <p:cNvPr id="9" name="Content Placeholder 8"/>
          <p:cNvSpPr>
            <a:spLocks noGrp="1"/>
          </p:cNvSpPr>
          <p:nvPr>
            <p:ph idx="1"/>
          </p:nvPr>
        </p:nvSpPr>
        <p:spPr/>
        <p:txBody>
          <a:bodyPr/>
          <a:lstStyle/>
          <a:p>
            <a:endParaRPr lang="da-DK" dirty="0"/>
          </a:p>
        </p:txBody>
      </p:sp>
      <p:sp>
        <p:nvSpPr>
          <p:cNvPr id="5" name="Date Placeholder 4"/>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39</a:t>
            </a:fld>
            <a:endParaRPr lang="da-DK" dirty="0">
              <a:solidFill>
                <a:prstClr val="white">
                  <a:tint val="75000"/>
                </a:prstClr>
              </a:solidFill>
            </a:endParaRPr>
          </a:p>
        </p:txBody>
      </p:sp>
      <p:sp>
        <p:nvSpPr>
          <p:cNvPr id="7" name="Footer Placeholder 6"/>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Arbejdsmiljøroadshow 2013</a:t>
            </a:r>
            <a:endParaRPr lang="da-DK" dirty="0"/>
          </a:p>
        </p:txBody>
      </p:sp>
      <p:sp>
        <p:nvSpPr>
          <p:cNvPr id="3" name="Content Placeholder 2"/>
          <p:cNvSpPr>
            <a:spLocks noGrp="1"/>
          </p:cNvSpPr>
          <p:nvPr>
            <p:ph idx="1"/>
          </p:nvPr>
        </p:nvSpPr>
        <p:spPr/>
        <p:txBody>
          <a:bodyPr/>
          <a:lstStyle/>
          <a:p>
            <a:r>
              <a:rPr lang="da-DK" dirty="0" smtClean="0"/>
              <a:t>Kl. 13.30		Pause</a:t>
            </a:r>
          </a:p>
          <a:p>
            <a:r>
              <a:rPr lang="da-DK" dirty="0" smtClean="0"/>
              <a:t>Kl. 13.50	Tal om trivsel og Produktivitet og 		arbejdsmiljø</a:t>
            </a:r>
          </a:p>
          <a:p>
            <a:pPr lvl="4">
              <a:buNone/>
            </a:pPr>
            <a:r>
              <a:rPr lang="da-DK" dirty="0" smtClean="0"/>
              <a:t>Kåre Sørensen, Dansk Industri</a:t>
            </a:r>
          </a:p>
          <a:p>
            <a:r>
              <a:rPr lang="da-DK" dirty="0" smtClean="0"/>
              <a:t>Kl. 14.20 Præsentation af materiale fra 			Industriens Branchearbejdsmiljøråd		Michael Jørgensen, CO-Industri</a:t>
            </a:r>
          </a:p>
          <a:p>
            <a:r>
              <a:rPr lang="da-DK" dirty="0" smtClean="0"/>
              <a:t>Kl. 14.50	Afslutning</a:t>
            </a:r>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4</a:t>
            </a:fld>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916832"/>
            <a:ext cx="7772400" cy="1470025"/>
          </a:xfrm>
        </p:spPr>
        <p:txBody>
          <a:bodyPr/>
          <a:lstStyle/>
          <a:p>
            <a:r>
              <a:rPr lang="da-DK" dirty="0" smtClean="0"/>
              <a:t>Hvorfor trivselssamtaler? </a:t>
            </a:r>
            <a:endParaRPr lang="da-DK" dirty="0"/>
          </a:p>
        </p:txBody>
      </p:sp>
      <p:sp>
        <p:nvSpPr>
          <p:cNvPr id="3" name="Undertitel 2"/>
          <p:cNvSpPr>
            <a:spLocks noGrp="1"/>
          </p:cNvSpPr>
          <p:nvPr>
            <p:ph type="subTitle" idx="1"/>
          </p:nvPr>
        </p:nvSpPr>
        <p:spPr/>
        <p:txBody>
          <a:bodyPr>
            <a:normAutofit fontScale="92500" lnSpcReduction="10000"/>
          </a:bodyPr>
          <a:lstStyle/>
          <a:p>
            <a:r>
              <a:rPr lang="da-DK" i="1" dirty="0" smtClean="0"/>
              <a:t>Medarbejdere fungerer og præsterer bedre i virksomheder, hvor ledelsen taler med medarbejderne om, hvordan de har det.</a:t>
            </a:r>
            <a:endParaRPr lang="da-DK" i="1" dirty="0"/>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386E7BC1-28B4-453B-80A8-15BA207FD262}" type="slidenum">
              <a:rPr lang="da-DK" smtClean="0">
                <a:solidFill>
                  <a:prstClr val="white">
                    <a:tint val="75000"/>
                  </a:prstClr>
                </a:solidFill>
              </a:rPr>
              <a:pPr/>
              <a:t>40</a:t>
            </a:fld>
            <a:endParaRPr lang="da-DK" dirty="0">
              <a:solidFill>
                <a:prstClr val="white">
                  <a:tint val="75000"/>
                </a:prstClr>
              </a:solidFill>
            </a:endParaRPr>
          </a:p>
        </p:txBody>
      </p:sp>
      <p:sp>
        <p:nvSpPr>
          <p:cNvPr id="6" name="Footer Placeholder 5"/>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Tree>
    <p:extLst>
      <p:ext uri="{BB962C8B-B14F-4D97-AF65-F5344CB8AC3E}">
        <p14:creationId xmlns:p14="http://schemas.microsoft.com/office/powerpoint/2010/main" val="6984287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764704"/>
            <a:ext cx="7772400" cy="1470025"/>
          </a:xfrm>
        </p:spPr>
        <p:txBody>
          <a:bodyPr>
            <a:normAutofit fontScale="90000"/>
          </a:bodyPr>
          <a:lstStyle/>
          <a:p>
            <a:r>
              <a:rPr lang="da-DK" dirty="0" smtClean="0"/>
              <a:t>Trivsel på arbejdspladsen afhænger af mange ting, herunder:</a:t>
            </a:r>
            <a:endParaRPr lang="da-DK" dirty="0"/>
          </a:p>
        </p:txBody>
      </p:sp>
      <p:sp>
        <p:nvSpPr>
          <p:cNvPr id="3" name="Undertitel 2"/>
          <p:cNvSpPr>
            <a:spLocks noGrp="1"/>
          </p:cNvSpPr>
          <p:nvPr>
            <p:ph type="subTitle" idx="1"/>
          </p:nvPr>
        </p:nvSpPr>
        <p:spPr>
          <a:xfrm>
            <a:off x="1371600" y="2564904"/>
            <a:ext cx="6400800" cy="3240360"/>
          </a:xfrm>
        </p:spPr>
        <p:txBody>
          <a:bodyPr>
            <a:normAutofit fontScale="62500" lnSpcReduction="20000"/>
          </a:bodyPr>
          <a:lstStyle/>
          <a:p>
            <a:pPr marL="457200" indent="-457200" algn="l">
              <a:spcAft>
                <a:spcPts val="1200"/>
              </a:spcAft>
              <a:buFont typeface="Arial" pitchFamily="34" charset="0"/>
              <a:buChar char="•"/>
            </a:pPr>
            <a:r>
              <a:rPr lang="da-DK" dirty="0" smtClean="0"/>
              <a:t>Information om store og små ting på arbejdspladsen</a:t>
            </a:r>
          </a:p>
          <a:p>
            <a:pPr marL="457200" indent="-457200" algn="l">
              <a:spcAft>
                <a:spcPts val="1200"/>
              </a:spcAft>
              <a:buFont typeface="Arial" pitchFamily="34" charset="0"/>
              <a:buChar char="•"/>
            </a:pPr>
            <a:r>
              <a:rPr lang="da-DK" dirty="0" smtClean="0"/>
              <a:t>Tilfredshed med arbejdsopgaver, med kolleger og med ledelsen</a:t>
            </a:r>
          </a:p>
          <a:p>
            <a:pPr marL="457200" indent="-457200" algn="l">
              <a:spcAft>
                <a:spcPts val="1200"/>
              </a:spcAft>
              <a:buFont typeface="Arial" pitchFamily="34" charset="0"/>
              <a:buChar char="•"/>
            </a:pPr>
            <a:r>
              <a:rPr lang="da-DK" dirty="0" smtClean="0"/>
              <a:t>Konflikter</a:t>
            </a:r>
          </a:p>
          <a:p>
            <a:pPr marL="457200" indent="-457200" algn="l">
              <a:spcAft>
                <a:spcPts val="1200"/>
              </a:spcAft>
              <a:buFont typeface="Arial" pitchFamily="34" charset="0"/>
              <a:buChar char="•"/>
            </a:pPr>
            <a:r>
              <a:rPr lang="da-DK" dirty="0" smtClean="0"/>
              <a:t>Arbejdspres - for stort eller for lille</a:t>
            </a:r>
          </a:p>
          <a:p>
            <a:pPr marL="457200" indent="-457200" algn="l">
              <a:spcAft>
                <a:spcPts val="1200"/>
              </a:spcAft>
              <a:buFont typeface="Arial" pitchFamily="34" charset="0"/>
              <a:buChar char="•"/>
            </a:pPr>
            <a:r>
              <a:rPr lang="da-DK" dirty="0" smtClean="0"/>
              <a:t>Sociale begivenheder – privatlivet har også betydning for arbejdslivet</a:t>
            </a:r>
          </a:p>
          <a:p>
            <a:pPr marL="457200" indent="-457200" algn="l">
              <a:spcAft>
                <a:spcPts val="1200"/>
              </a:spcAft>
              <a:buFont typeface="Arial" pitchFamily="34" charset="0"/>
              <a:buChar char="•"/>
            </a:pPr>
            <a:r>
              <a:rPr lang="da-DK" dirty="0" smtClean="0"/>
              <a:t>Sygdom eller misbrug</a:t>
            </a:r>
            <a:endParaRPr lang="da-DK" dirty="0"/>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386E7BC1-28B4-453B-80A8-15BA207FD262}" type="slidenum">
              <a:rPr lang="da-DK" smtClean="0">
                <a:solidFill>
                  <a:prstClr val="white">
                    <a:tint val="75000"/>
                  </a:prstClr>
                </a:solidFill>
              </a:rPr>
              <a:pPr/>
              <a:t>41</a:t>
            </a:fld>
            <a:endParaRPr lang="da-DK" dirty="0">
              <a:solidFill>
                <a:prstClr val="white">
                  <a:tint val="75000"/>
                </a:prstClr>
              </a:solidFill>
            </a:endParaRPr>
          </a:p>
        </p:txBody>
      </p:sp>
      <p:sp>
        <p:nvSpPr>
          <p:cNvPr id="6" name="Footer Placeholder 5"/>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Tree>
    <p:extLst>
      <p:ext uri="{BB962C8B-B14F-4D97-AF65-F5344CB8AC3E}">
        <p14:creationId xmlns:p14="http://schemas.microsoft.com/office/powerpoint/2010/main" val="6160513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9512" y="836713"/>
            <a:ext cx="8424936" cy="1440160"/>
          </a:xfrm>
        </p:spPr>
        <p:txBody>
          <a:bodyPr/>
          <a:lstStyle/>
          <a:p>
            <a:r>
              <a:rPr lang="da-DK" dirty="0" smtClean="0"/>
              <a:t>Trivselssamtaler som ledelsesværktøj</a:t>
            </a:r>
            <a:endParaRPr lang="da-DK" dirty="0"/>
          </a:p>
        </p:txBody>
      </p:sp>
      <p:sp>
        <p:nvSpPr>
          <p:cNvPr id="3" name="Undertitel 2"/>
          <p:cNvSpPr>
            <a:spLocks noGrp="1"/>
          </p:cNvSpPr>
          <p:nvPr>
            <p:ph type="subTitle" idx="1"/>
          </p:nvPr>
        </p:nvSpPr>
        <p:spPr>
          <a:xfrm>
            <a:off x="1371600" y="2924944"/>
            <a:ext cx="6400800" cy="2713856"/>
          </a:xfrm>
        </p:spPr>
        <p:txBody>
          <a:bodyPr>
            <a:normAutofit/>
          </a:bodyPr>
          <a:lstStyle/>
          <a:p>
            <a:pPr marL="457200" indent="-457200" algn="l">
              <a:spcBef>
                <a:spcPts val="600"/>
              </a:spcBef>
              <a:spcAft>
                <a:spcPts val="1200"/>
              </a:spcAft>
              <a:buFont typeface="Arial" pitchFamily="34" charset="0"/>
              <a:buChar char="•"/>
            </a:pPr>
            <a:r>
              <a:rPr lang="da-DK" sz="2000" dirty="0" smtClean="0"/>
              <a:t>Skabe motivation</a:t>
            </a:r>
          </a:p>
          <a:p>
            <a:pPr marL="457200" indent="-457200" algn="l">
              <a:spcBef>
                <a:spcPts val="600"/>
              </a:spcBef>
              <a:spcAft>
                <a:spcPts val="1200"/>
              </a:spcAft>
              <a:buFont typeface="Arial" pitchFamily="34" charset="0"/>
              <a:buChar char="•"/>
            </a:pPr>
            <a:r>
              <a:rPr lang="da-DK" sz="2000" dirty="0" smtClean="0"/>
              <a:t>Forebygge mistrivsel</a:t>
            </a:r>
          </a:p>
          <a:p>
            <a:pPr marL="457200" indent="-457200" algn="l">
              <a:spcBef>
                <a:spcPts val="600"/>
              </a:spcBef>
              <a:spcAft>
                <a:spcPts val="1200"/>
              </a:spcAft>
              <a:buFont typeface="Arial" pitchFamily="34" charset="0"/>
              <a:buChar char="•"/>
            </a:pPr>
            <a:r>
              <a:rPr lang="da-DK" sz="2000" dirty="0" smtClean="0"/>
              <a:t>Forebygge stress og sygefravær</a:t>
            </a:r>
          </a:p>
          <a:p>
            <a:pPr marL="457200" indent="-457200" algn="l">
              <a:spcBef>
                <a:spcPts val="600"/>
              </a:spcBef>
              <a:spcAft>
                <a:spcPts val="1200"/>
              </a:spcAft>
              <a:buFont typeface="Arial" pitchFamily="34" charset="0"/>
              <a:buChar char="•"/>
            </a:pPr>
            <a:r>
              <a:rPr lang="da-DK" sz="2000" dirty="0" smtClean="0"/>
              <a:t>Fastholde medarbejdere</a:t>
            </a:r>
          </a:p>
          <a:p>
            <a:pPr marL="457200" indent="-457200" algn="l">
              <a:spcBef>
                <a:spcPts val="600"/>
              </a:spcBef>
              <a:spcAft>
                <a:spcPts val="1200"/>
              </a:spcAft>
              <a:buFont typeface="Arial" pitchFamily="34" charset="0"/>
              <a:buChar char="•"/>
            </a:pPr>
            <a:r>
              <a:rPr lang="da-DK" sz="2000" dirty="0" smtClean="0"/>
              <a:t>Håndtere problemer i opløbet</a:t>
            </a:r>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386E7BC1-28B4-453B-80A8-15BA207FD262}" type="slidenum">
              <a:rPr lang="da-DK" smtClean="0">
                <a:solidFill>
                  <a:prstClr val="white">
                    <a:tint val="75000"/>
                  </a:prstClr>
                </a:solidFill>
              </a:rPr>
              <a:pPr/>
              <a:t>42</a:t>
            </a:fld>
            <a:endParaRPr lang="da-DK" dirty="0">
              <a:solidFill>
                <a:prstClr val="white">
                  <a:tint val="75000"/>
                </a:prstClr>
              </a:solidFill>
            </a:endParaRPr>
          </a:p>
        </p:txBody>
      </p:sp>
      <p:sp>
        <p:nvSpPr>
          <p:cNvPr id="6" name="Footer Placeholder 5"/>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Tree>
    <p:extLst>
      <p:ext uri="{BB962C8B-B14F-4D97-AF65-F5344CB8AC3E}">
        <p14:creationId xmlns:p14="http://schemas.microsoft.com/office/powerpoint/2010/main" val="15094489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764704"/>
            <a:ext cx="7772400" cy="1470025"/>
          </a:xfrm>
        </p:spPr>
        <p:txBody>
          <a:bodyPr/>
          <a:lstStyle/>
          <a:p>
            <a:r>
              <a:rPr lang="da-DK" dirty="0" smtClean="0"/>
              <a:t>Tal om trivsel</a:t>
            </a:r>
            <a:endParaRPr lang="da-DK" dirty="0"/>
          </a:p>
        </p:txBody>
      </p:sp>
      <p:sp>
        <p:nvSpPr>
          <p:cNvPr id="3" name="Undertitel 2"/>
          <p:cNvSpPr>
            <a:spLocks noGrp="1"/>
          </p:cNvSpPr>
          <p:nvPr>
            <p:ph type="subTitle" idx="1"/>
          </p:nvPr>
        </p:nvSpPr>
        <p:spPr>
          <a:xfrm>
            <a:off x="1371600" y="2276872"/>
            <a:ext cx="6400800" cy="3361928"/>
          </a:xfrm>
        </p:spPr>
        <p:txBody>
          <a:bodyPr>
            <a:normAutofit/>
          </a:bodyPr>
          <a:lstStyle/>
          <a:p>
            <a:pPr marL="457200" indent="-457200" algn="l">
              <a:spcBef>
                <a:spcPts val="600"/>
              </a:spcBef>
              <a:spcAft>
                <a:spcPts val="1200"/>
              </a:spcAft>
              <a:buFont typeface="Arial" pitchFamily="34" charset="0"/>
              <a:buChar char="•"/>
            </a:pPr>
            <a:r>
              <a:rPr lang="da-DK" sz="2000" dirty="0" smtClean="0"/>
              <a:t>Er I gode til at opdage mistrivsel?</a:t>
            </a:r>
          </a:p>
          <a:p>
            <a:pPr marL="457200" indent="-457200" algn="l">
              <a:spcBef>
                <a:spcPts val="600"/>
              </a:spcBef>
              <a:spcAft>
                <a:spcPts val="1200"/>
              </a:spcAft>
              <a:buFont typeface="Arial" pitchFamily="34" charset="0"/>
              <a:buChar char="•"/>
            </a:pPr>
            <a:r>
              <a:rPr lang="da-DK" sz="2000" dirty="0" smtClean="0"/>
              <a:t>Hvad skaber mistrivsel?</a:t>
            </a:r>
          </a:p>
          <a:p>
            <a:pPr marL="457200" indent="-457200" algn="l">
              <a:spcBef>
                <a:spcPts val="600"/>
              </a:spcBef>
              <a:spcAft>
                <a:spcPts val="1200"/>
              </a:spcAft>
              <a:buFont typeface="Arial" pitchFamily="34" charset="0"/>
              <a:buChar char="•"/>
            </a:pPr>
            <a:r>
              <a:rPr lang="da-DK" sz="2000" dirty="0" smtClean="0"/>
              <a:t>Hvad er en trivselssamtale</a:t>
            </a:r>
          </a:p>
          <a:p>
            <a:pPr marL="457200" indent="-457200" algn="l">
              <a:spcBef>
                <a:spcPts val="600"/>
              </a:spcBef>
              <a:spcAft>
                <a:spcPts val="1200"/>
              </a:spcAft>
              <a:buFont typeface="Arial" pitchFamily="34" charset="0"/>
              <a:buChar char="•"/>
            </a:pPr>
            <a:r>
              <a:rPr lang="da-DK" sz="2000" dirty="0" smtClean="0"/>
              <a:t>Den gode trivselssamtale</a:t>
            </a:r>
          </a:p>
          <a:p>
            <a:pPr marL="457200" indent="-457200" algn="l">
              <a:spcBef>
                <a:spcPts val="600"/>
              </a:spcBef>
              <a:spcAft>
                <a:spcPts val="1200"/>
              </a:spcAft>
              <a:buFont typeface="Arial" pitchFamily="34" charset="0"/>
              <a:buChar char="•"/>
            </a:pPr>
            <a:r>
              <a:rPr lang="da-DK" sz="2000" dirty="0" smtClean="0"/>
              <a:t>Samtaleteknik</a:t>
            </a:r>
            <a:endParaRPr lang="da-DK" sz="2000" dirty="0"/>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386E7BC1-28B4-453B-80A8-15BA207FD262}" type="slidenum">
              <a:rPr lang="da-DK" smtClean="0">
                <a:solidFill>
                  <a:prstClr val="white">
                    <a:tint val="75000"/>
                  </a:prstClr>
                </a:solidFill>
              </a:rPr>
              <a:pPr/>
              <a:t>43</a:t>
            </a:fld>
            <a:endParaRPr lang="da-DK" dirty="0">
              <a:solidFill>
                <a:prstClr val="white">
                  <a:tint val="75000"/>
                </a:prstClr>
              </a:solidFill>
            </a:endParaRPr>
          </a:p>
        </p:txBody>
      </p:sp>
      <p:sp>
        <p:nvSpPr>
          <p:cNvPr id="6" name="Footer Placeholder 5"/>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Tree>
    <p:extLst>
      <p:ext uri="{BB962C8B-B14F-4D97-AF65-F5344CB8AC3E}">
        <p14:creationId xmlns:p14="http://schemas.microsoft.com/office/powerpoint/2010/main" val="23341818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9816"/>
            <a:ext cx="8229600" cy="1143000"/>
          </a:xfrm>
        </p:spPr>
        <p:txBody>
          <a:bodyPr/>
          <a:lstStyle/>
          <a:p>
            <a:r>
              <a:rPr lang="da-DK" dirty="0" smtClean="0"/>
              <a:t>Mere end blot snak</a:t>
            </a:r>
            <a:endParaRPr lang="da-DK" dirty="0"/>
          </a:p>
        </p:txBody>
      </p:sp>
      <p:sp>
        <p:nvSpPr>
          <p:cNvPr id="3" name="Pladsholder til indhold 2"/>
          <p:cNvSpPr>
            <a:spLocks noGrp="1"/>
          </p:cNvSpPr>
          <p:nvPr>
            <p:ph idx="1"/>
          </p:nvPr>
        </p:nvSpPr>
        <p:spPr>
          <a:xfrm>
            <a:off x="1475656" y="2348880"/>
            <a:ext cx="6624736" cy="3777312"/>
          </a:xfrm>
        </p:spPr>
        <p:txBody>
          <a:bodyPr>
            <a:normAutofit/>
          </a:bodyPr>
          <a:lstStyle/>
          <a:p>
            <a:pPr marL="0" indent="0" algn="ctr">
              <a:buNone/>
            </a:pPr>
            <a:r>
              <a:rPr lang="da-DK" sz="3000" i="1" dirty="0" smtClean="0"/>
              <a:t>En god dialog om trivsel med medarbejderne øger muligheden for at spotte eventuelle problemer og tage hånd om dem, inden de får lov at udvikle sig, og det kan mærkes i form af mindre sygefravær og større motivation, arbejdsglæde og produktivitet.</a:t>
            </a:r>
            <a:endParaRPr lang="da-DK" sz="3000" i="1" dirty="0"/>
          </a:p>
        </p:txBody>
      </p:sp>
      <p:sp>
        <p:nvSpPr>
          <p:cNvPr id="4" name="Date Placeholder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386E7BC1-28B4-453B-80A8-15BA207FD262}" type="slidenum">
              <a:rPr lang="da-DK" smtClean="0">
                <a:solidFill>
                  <a:prstClr val="white">
                    <a:tint val="75000"/>
                  </a:prstClr>
                </a:solidFill>
              </a:rPr>
              <a:pPr/>
              <a:t>44</a:t>
            </a:fld>
            <a:endParaRPr lang="da-DK" dirty="0">
              <a:solidFill>
                <a:prstClr val="white">
                  <a:tint val="75000"/>
                </a:prstClr>
              </a:solidFill>
            </a:endParaRPr>
          </a:p>
        </p:txBody>
      </p:sp>
      <p:sp>
        <p:nvSpPr>
          <p:cNvPr id="6" name="Footer Placeholder 5"/>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Tree>
    <p:extLst>
      <p:ext uri="{BB962C8B-B14F-4D97-AF65-F5344CB8AC3E}">
        <p14:creationId xmlns:p14="http://schemas.microsoft.com/office/powerpoint/2010/main" val="8712393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Tal om trivsel</a:t>
            </a:r>
            <a:endParaRPr lang="da-DK" dirty="0"/>
          </a:p>
        </p:txBody>
      </p:sp>
      <p:sp>
        <p:nvSpPr>
          <p:cNvPr id="3" name="Date Placeholder 2"/>
          <p:cNvSpPr>
            <a:spLocks noGrp="1"/>
          </p:cNvSpPr>
          <p:nvPr>
            <p:ph type="dt" sz="half" idx="10"/>
          </p:nvPr>
        </p:nvSpPr>
        <p:spPr/>
        <p:txBody>
          <a:bodyPr/>
          <a:lstStyle/>
          <a:p>
            <a:r>
              <a:rPr lang="da-DK" smtClean="0"/>
              <a:t>13-01-2013</a:t>
            </a:r>
            <a:endParaRPr lang="da-DK" dirty="0"/>
          </a:p>
        </p:txBody>
      </p:sp>
      <p:sp>
        <p:nvSpPr>
          <p:cNvPr id="4" name="Footer Placeholder 3"/>
          <p:cNvSpPr>
            <a:spLocks noGrp="1"/>
          </p:cNvSpPr>
          <p:nvPr>
            <p:ph type="ftr" sz="quarter" idx="11"/>
          </p:nvPr>
        </p:nvSpPr>
        <p:spPr/>
        <p:txBody>
          <a:bodyPr/>
          <a:lstStyle/>
          <a:p>
            <a:r>
              <a:rPr lang="da-DK" dirty="0" smtClean="0"/>
              <a:t>Arbejdsmiljøroadshow 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45</a:t>
            </a:fld>
            <a:endParaRPr lang="da-DK" dirty="0"/>
          </a:p>
        </p:txBody>
      </p:sp>
      <p:sp>
        <p:nvSpPr>
          <p:cNvPr id="6" name="TextBox 5"/>
          <p:cNvSpPr txBox="1"/>
          <p:nvPr/>
        </p:nvSpPr>
        <p:spPr>
          <a:xfrm>
            <a:off x="2411760" y="2780928"/>
            <a:ext cx="5184576" cy="584775"/>
          </a:xfrm>
          <a:prstGeom prst="rect">
            <a:avLst/>
          </a:prstGeom>
          <a:noFill/>
        </p:spPr>
        <p:txBody>
          <a:bodyPr wrap="square" rtlCol="0">
            <a:spAutoFit/>
          </a:bodyPr>
          <a:lstStyle/>
          <a:p>
            <a:r>
              <a:rPr lang="da-DK" sz="3200" dirty="0" smtClean="0"/>
              <a:t>Spørgsmål ?</a:t>
            </a:r>
            <a:endParaRPr lang="da-DK" sz="3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da-DK" dirty="0" smtClean="0"/>
              <a:t>Produktivitet Kvalitet og arbejdsmiljø</a:t>
            </a:r>
            <a:endParaRPr lang="da-DK" dirty="0"/>
          </a:p>
        </p:txBody>
      </p:sp>
      <p:sp>
        <p:nvSpPr>
          <p:cNvPr id="8" name="Subtitle 7"/>
          <p:cNvSpPr>
            <a:spLocks noGrp="1"/>
          </p:cNvSpPr>
          <p:nvPr>
            <p:ph type="subTitle" idx="1"/>
          </p:nvPr>
        </p:nvSpPr>
        <p:spPr/>
        <p:txBody>
          <a:bodyPr/>
          <a:lstStyle/>
          <a:p>
            <a:r>
              <a:rPr lang="da-DK" dirty="0" smtClean="0"/>
              <a:t>Arbejdsmiljø i Metal og Maskinindustrien.</a:t>
            </a:r>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46</a:t>
            </a:fld>
            <a:endParaRPr lang="da-DK"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Produktivitet og Arbejdsmiljø</a:t>
            </a:r>
            <a:endParaRPr lang="da-DK" dirty="0"/>
          </a:p>
        </p:txBody>
      </p:sp>
      <p:sp>
        <p:nvSpPr>
          <p:cNvPr id="3" name="Content Placeholder 2"/>
          <p:cNvSpPr>
            <a:spLocks noGrp="1"/>
          </p:cNvSpPr>
          <p:nvPr>
            <p:ph idx="1"/>
          </p:nvPr>
        </p:nvSpPr>
        <p:spPr/>
        <p:txBody>
          <a:bodyPr/>
          <a:lstStyle/>
          <a:p>
            <a:r>
              <a:rPr lang="da-DK" dirty="0" smtClean="0"/>
              <a:t>”For hver krone der investeres i arbejdsmiljø per medarbejder, kan virksomhederne forvente at få et økonomisk afkast på 2,20 kroner retur.”</a:t>
            </a:r>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47</a:t>
            </a:fld>
            <a:endParaRPr lang="da-DK"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Produktivitet og Arbejdsmiljø</a:t>
            </a:r>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48</a:t>
            </a:fld>
            <a:endParaRPr lang="da-DK" dirty="0"/>
          </a:p>
        </p:txBody>
      </p:sp>
      <p:sp>
        <p:nvSpPr>
          <p:cNvPr id="7" name="TextBox 6"/>
          <p:cNvSpPr txBox="1"/>
          <p:nvPr/>
        </p:nvSpPr>
        <p:spPr>
          <a:xfrm>
            <a:off x="1187624" y="1916832"/>
            <a:ext cx="6408712" cy="3139321"/>
          </a:xfrm>
          <a:prstGeom prst="rect">
            <a:avLst/>
          </a:prstGeom>
          <a:noFill/>
        </p:spPr>
        <p:txBody>
          <a:bodyPr wrap="square" rtlCol="0">
            <a:spAutoFit/>
          </a:bodyPr>
          <a:lstStyle/>
          <a:p>
            <a:r>
              <a:rPr lang="da-DK" dirty="0" smtClean="0"/>
              <a:t>Arbejdsmiljø- faktorer</a:t>
            </a:r>
          </a:p>
          <a:p>
            <a:pPr lvl="1">
              <a:buFont typeface="Wingdings" pitchFamily="2" charset="2"/>
              <a:buChar char="Ø"/>
            </a:pPr>
            <a:r>
              <a:rPr lang="da-DK" dirty="0" smtClean="0"/>
              <a:t>Fysiske arbejdsmiljøfaktorer</a:t>
            </a:r>
          </a:p>
          <a:p>
            <a:pPr lvl="2">
              <a:buFont typeface="Wingdings" pitchFamily="2" charset="2"/>
              <a:buChar char="Ø"/>
            </a:pPr>
            <a:r>
              <a:rPr lang="da-DK" dirty="0" smtClean="0"/>
              <a:t>Ergonomi, Støj, Indeklima</a:t>
            </a:r>
          </a:p>
          <a:p>
            <a:pPr lvl="1"/>
            <a:endParaRPr lang="da-DK" dirty="0" smtClean="0"/>
          </a:p>
          <a:p>
            <a:pPr lvl="1">
              <a:buFont typeface="Wingdings" pitchFamily="2" charset="2"/>
              <a:buChar char="Ø"/>
            </a:pPr>
            <a:r>
              <a:rPr lang="da-DK" dirty="0" smtClean="0"/>
              <a:t>Virksomhedsfaktorer</a:t>
            </a:r>
          </a:p>
          <a:p>
            <a:pPr lvl="2">
              <a:buFont typeface="Wingdings" pitchFamily="2" charset="2"/>
              <a:buChar char="Ø"/>
            </a:pPr>
            <a:r>
              <a:rPr lang="da-DK" dirty="0" smtClean="0"/>
              <a:t>Tillid, retfærdighed, samarbejdsevne</a:t>
            </a:r>
          </a:p>
          <a:p>
            <a:pPr lvl="2">
              <a:buFont typeface="Wingdings" pitchFamily="2" charset="2"/>
              <a:buChar char="Ø"/>
            </a:pPr>
            <a:endParaRPr lang="da-DK" dirty="0" smtClean="0"/>
          </a:p>
          <a:p>
            <a:pPr lvl="1">
              <a:buFont typeface="Wingdings" pitchFamily="2" charset="2"/>
              <a:buChar char="Ø"/>
            </a:pPr>
            <a:r>
              <a:rPr lang="da-DK" dirty="0" smtClean="0"/>
              <a:t>Gruppefaktorer</a:t>
            </a:r>
          </a:p>
          <a:p>
            <a:pPr lvl="2">
              <a:buFont typeface="Wingdings" pitchFamily="2" charset="2"/>
              <a:buChar char="Ø"/>
            </a:pPr>
            <a:r>
              <a:rPr lang="da-DK" dirty="0" smtClean="0"/>
              <a:t>Ledelseskvalitet, anerkendelse,konflikter</a:t>
            </a:r>
          </a:p>
          <a:p>
            <a:pPr lvl="2">
              <a:buFont typeface="Wingdings" pitchFamily="2" charset="2"/>
              <a:buChar char="Ø"/>
            </a:pPr>
            <a:r>
              <a:rPr lang="da-DK" dirty="0" smtClean="0"/>
              <a:t>Chikane, social støtte</a:t>
            </a:r>
          </a:p>
          <a:p>
            <a:pPr lvl="2">
              <a:buFont typeface="Wingdings" pitchFamily="2" charset="2"/>
              <a:buChar char="Ø"/>
            </a:pPr>
            <a:endParaRPr lang="da-DK" dirty="0" smtClean="0"/>
          </a:p>
        </p:txBody>
      </p:sp>
      <p:sp>
        <p:nvSpPr>
          <p:cNvPr id="12" name="TextBox 11"/>
          <p:cNvSpPr txBox="1"/>
          <p:nvPr/>
        </p:nvSpPr>
        <p:spPr>
          <a:xfrm>
            <a:off x="3491880" y="2060848"/>
            <a:ext cx="720080" cy="369332"/>
          </a:xfrm>
          <a:prstGeom prst="rect">
            <a:avLst/>
          </a:prstGeom>
          <a:noFill/>
        </p:spPr>
        <p:txBody>
          <a:bodyPr wrap="square" rtlCol="0">
            <a:spAutoFit/>
          </a:bodyPr>
          <a:lstStyle/>
          <a:p>
            <a:endParaRPr lang="da-DK" dirty="0"/>
          </a:p>
        </p:txBody>
      </p:sp>
      <p:sp>
        <p:nvSpPr>
          <p:cNvPr id="13" name="Right Brace 12"/>
          <p:cNvSpPr/>
          <p:nvPr/>
        </p:nvSpPr>
        <p:spPr>
          <a:xfrm>
            <a:off x="3851920" y="2204864"/>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sp>
        <p:nvSpPr>
          <p:cNvPr id="15" name="Right Bracket 14"/>
          <p:cNvSpPr/>
          <p:nvPr/>
        </p:nvSpPr>
        <p:spPr>
          <a:xfrm>
            <a:off x="3563888" y="1988840"/>
            <a:ext cx="648072" cy="3384376"/>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sp>
        <p:nvSpPr>
          <p:cNvPr id="17" name="TextBox 16"/>
          <p:cNvSpPr txBox="1"/>
          <p:nvPr/>
        </p:nvSpPr>
        <p:spPr>
          <a:xfrm>
            <a:off x="2051720" y="1412776"/>
            <a:ext cx="4968552" cy="461665"/>
          </a:xfrm>
          <a:prstGeom prst="rect">
            <a:avLst/>
          </a:prstGeom>
          <a:noFill/>
        </p:spPr>
        <p:txBody>
          <a:bodyPr wrap="square" rtlCol="0">
            <a:spAutoFit/>
          </a:bodyPr>
          <a:lstStyle/>
          <a:p>
            <a:r>
              <a:rPr lang="da-DK" sz="2400" dirty="0" smtClean="0"/>
              <a:t>Faktorer:</a:t>
            </a:r>
            <a:endParaRPr lang="da-DK"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Produktivitet og Arbejdsmiljø</a:t>
            </a:r>
            <a:endParaRPr lang="da-DK" dirty="0"/>
          </a:p>
        </p:txBody>
      </p:sp>
      <p:sp>
        <p:nvSpPr>
          <p:cNvPr id="3" name="Date Placeholder 2"/>
          <p:cNvSpPr>
            <a:spLocks noGrp="1"/>
          </p:cNvSpPr>
          <p:nvPr>
            <p:ph type="dt" sz="half" idx="10"/>
          </p:nvPr>
        </p:nvSpPr>
        <p:spPr/>
        <p:txBody>
          <a:bodyPr/>
          <a:lstStyle/>
          <a:p>
            <a:r>
              <a:rPr lang="da-DK" smtClean="0"/>
              <a:t>13-01-2013</a:t>
            </a:r>
            <a:endParaRPr lang="da-DK" dirty="0"/>
          </a:p>
        </p:txBody>
      </p:sp>
      <p:sp>
        <p:nvSpPr>
          <p:cNvPr id="4" name="Footer Placeholder 3"/>
          <p:cNvSpPr>
            <a:spLocks noGrp="1"/>
          </p:cNvSpPr>
          <p:nvPr>
            <p:ph type="ftr" sz="quarter" idx="11"/>
          </p:nvPr>
        </p:nvSpPr>
        <p:spPr/>
        <p:txBody>
          <a:bodyPr/>
          <a:lstStyle/>
          <a:p>
            <a:r>
              <a:rPr lang="da-DK" dirty="0" smtClean="0"/>
              <a:t>Arbejdsmiljøroadshow 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49</a:t>
            </a:fld>
            <a:endParaRPr lang="da-DK" dirty="0"/>
          </a:p>
        </p:txBody>
      </p:sp>
      <p:sp>
        <p:nvSpPr>
          <p:cNvPr id="6" name="TextBox 5"/>
          <p:cNvSpPr txBox="1"/>
          <p:nvPr/>
        </p:nvSpPr>
        <p:spPr>
          <a:xfrm>
            <a:off x="539552" y="2132856"/>
            <a:ext cx="8064896" cy="3693319"/>
          </a:xfrm>
          <a:prstGeom prst="rect">
            <a:avLst/>
          </a:prstGeom>
          <a:noFill/>
        </p:spPr>
        <p:txBody>
          <a:bodyPr wrap="square" rtlCol="0">
            <a:spAutoFit/>
          </a:bodyPr>
          <a:lstStyle/>
          <a:p>
            <a:r>
              <a:rPr lang="da-DK" dirty="0" smtClean="0"/>
              <a:t>Psykiske faktorer:</a:t>
            </a:r>
          </a:p>
          <a:p>
            <a:endParaRPr lang="da-DK" dirty="0" smtClean="0"/>
          </a:p>
          <a:p>
            <a:pPr lvl="1">
              <a:buFont typeface="Wingdings" pitchFamily="2" charset="2"/>
              <a:buChar char="q"/>
            </a:pPr>
            <a:r>
              <a:rPr lang="da-DK" dirty="0" smtClean="0"/>
              <a:t>Job tilfredshed</a:t>
            </a:r>
          </a:p>
          <a:p>
            <a:pPr lvl="1">
              <a:buFont typeface="Wingdings" pitchFamily="2" charset="2"/>
              <a:buChar char="q"/>
            </a:pPr>
            <a:endParaRPr lang="da-DK" dirty="0" smtClean="0"/>
          </a:p>
          <a:p>
            <a:pPr lvl="1">
              <a:buFont typeface="Wingdings" pitchFamily="2" charset="2"/>
              <a:buChar char="q"/>
            </a:pPr>
            <a:r>
              <a:rPr lang="da-DK" dirty="0" smtClean="0"/>
              <a:t>Involvering i arbejdspladsen</a:t>
            </a:r>
          </a:p>
          <a:p>
            <a:pPr lvl="1"/>
            <a:endParaRPr lang="da-DK" dirty="0" smtClean="0"/>
          </a:p>
          <a:p>
            <a:pPr lvl="1">
              <a:buFont typeface="Wingdings" pitchFamily="2" charset="2"/>
              <a:buChar char="q"/>
            </a:pPr>
            <a:r>
              <a:rPr lang="da-DK" dirty="0" smtClean="0"/>
              <a:t>Trivsel</a:t>
            </a:r>
          </a:p>
          <a:p>
            <a:pPr lvl="1"/>
            <a:endParaRPr lang="da-DK" dirty="0" smtClean="0"/>
          </a:p>
          <a:p>
            <a:pPr lvl="1">
              <a:buFont typeface="Wingdings" pitchFamily="2" charset="2"/>
              <a:buChar char="q"/>
            </a:pPr>
            <a:r>
              <a:rPr lang="da-DK" dirty="0" smtClean="0"/>
              <a:t>Psykisk velbefindende</a:t>
            </a:r>
          </a:p>
          <a:p>
            <a:pPr lvl="1"/>
            <a:endParaRPr lang="da-DK" dirty="0" smtClean="0"/>
          </a:p>
          <a:p>
            <a:pPr lvl="1">
              <a:buFont typeface="Wingdings" pitchFamily="2" charset="2"/>
              <a:buChar char="q"/>
            </a:pPr>
            <a:r>
              <a:rPr lang="da-DK" dirty="0" smtClean="0"/>
              <a:t>Motivation</a:t>
            </a:r>
          </a:p>
          <a:p>
            <a:pPr lvl="1">
              <a:buFont typeface="Wingdings" pitchFamily="2" charset="2"/>
              <a:buChar char="q"/>
            </a:pPr>
            <a:endParaRPr lang="da-DK" dirty="0" smtClean="0"/>
          </a:p>
          <a:p>
            <a:pPr lvl="1">
              <a:buFont typeface="Wingdings" pitchFamily="2" charset="2"/>
              <a:buChar char="q"/>
            </a:pPr>
            <a:r>
              <a:rPr lang="da-DK" dirty="0" smtClean="0"/>
              <a:t>Kreativitet</a:t>
            </a:r>
            <a:endParaRPr lang="da-DK"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2800" dirty="0"/>
              <a:t>Metal- og Maskinindustrien</a:t>
            </a:r>
            <a:br>
              <a:rPr lang="da-DK" sz="2800" dirty="0"/>
            </a:br>
            <a:r>
              <a:rPr lang="da-DK" sz="2800" dirty="0"/>
              <a:t>Forebyggelsespakken </a:t>
            </a:r>
          </a:p>
        </p:txBody>
      </p:sp>
      <p:sp>
        <p:nvSpPr>
          <p:cNvPr id="3" name="Pladsholder til indhold 2"/>
          <p:cNvSpPr>
            <a:spLocks noGrp="1"/>
          </p:cNvSpPr>
          <p:nvPr>
            <p:ph idx="1"/>
          </p:nvPr>
        </p:nvSpPr>
        <p:spPr>
          <a:xfrm>
            <a:off x="446855" y="1611216"/>
            <a:ext cx="8229600" cy="4525963"/>
          </a:xfrm>
        </p:spPr>
        <p:txBody>
          <a:bodyPr/>
          <a:lstStyle/>
          <a:p>
            <a:pPr marL="0" indent="0">
              <a:buNone/>
            </a:pPr>
            <a:r>
              <a:rPr lang="da-DK" dirty="0" smtClean="0"/>
              <a:t>At´s nye tilbud til </a:t>
            </a:r>
          </a:p>
          <a:p>
            <a:pPr marL="0" indent="0">
              <a:buNone/>
            </a:pPr>
            <a:r>
              <a:rPr lang="da-DK" dirty="0" smtClean="0"/>
              <a:t>mindre metal- og</a:t>
            </a:r>
          </a:p>
          <a:p>
            <a:pPr marL="0" indent="0">
              <a:buNone/>
            </a:pPr>
            <a:r>
              <a:rPr lang="da-DK" dirty="0" smtClean="0"/>
              <a:t>Maskinvirksomheder. </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5</a:t>
            </a:fld>
            <a:endParaRPr lang="da-DK" dirty="0">
              <a:solidFill>
                <a:prstClr val="white">
                  <a:tint val="75000"/>
                </a:prstClr>
              </a:solidFill>
            </a:endParaRPr>
          </a:p>
        </p:txBody>
      </p:sp>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819973"/>
            <a:ext cx="3312830" cy="213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612281"/>
            <a:ext cx="3312830" cy="2207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17731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Produktivitet og Arbejdsmiljø</a:t>
            </a:r>
            <a:endParaRPr lang="da-DK" dirty="0"/>
          </a:p>
        </p:txBody>
      </p:sp>
      <p:sp>
        <p:nvSpPr>
          <p:cNvPr id="3" name="Date Placeholder 2"/>
          <p:cNvSpPr>
            <a:spLocks noGrp="1"/>
          </p:cNvSpPr>
          <p:nvPr>
            <p:ph type="dt" sz="half" idx="10"/>
          </p:nvPr>
        </p:nvSpPr>
        <p:spPr/>
        <p:txBody>
          <a:bodyPr/>
          <a:lstStyle/>
          <a:p>
            <a:r>
              <a:rPr lang="da-DK" smtClean="0"/>
              <a:t>13-01-2013</a:t>
            </a:r>
            <a:endParaRPr lang="da-DK" dirty="0"/>
          </a:p>
        </p:txBody>
      </p:sp>
      <p:sp>
        <p:nvSpPr>
          <p:cNvPr id="4" name="Footer Placeholder 3"/>
          <p:cNvSpPr>
            <a:spLocks noGrp="1"/>
          </p:cNvSpPr>
          <p:nvPr>
            <p:ph type="ftr" sz="quarter" idx="11"/>
          </p:nvPr>
        </p:nvSpPr>
        <p:spPr/>
        <p:txBody>
          <a:bodyPr/>
          <a:lstStyle/>
          <a:p>
            <a:r>
              <a:rPr lang="da-DK" dirty="0" smtClean="0"/>
              <a:t>Arbejdsmiljøroadshow 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50</a:t>
            </a:fld>
            <a:endParaRPr lang="da-DK" dirty="0"/>
          </a:p>
        </p:txBody>
      </p:sp>
      <p:sp>
        <p:nvSpPr>
          <p:cNvPr id="6" name="TextBox 5"/>
          <p:cNvSpPr txBox="1"/>
          <p:nvPr/>
        </p:nvSpPr>
        <p:spPr>
          <a:xfrm>
            <a:off x="683568" y="1628800"/>
            <a:ext cx="7776864" cy="3416320"/>
          </a:xfrm>
          <a:prstGeom prst="rect">
            <a:avLst/>
          </a:prstGeom>
          <a:noFill/>
        </p:spPr>
        <p:txBody>
          <a:bodyPr wrap="square" rtlCol="0">
            <a:spAutoFit/>
          </a:bodyPr>
          <a:lstStyle/>
          <a:p>
            <a:r>
              <a:rPr lang="da-DK" dirty="0" smtClean="0"/>
              <a:t>Adfærd</a:t>
            </a:r>
          </a:p>
          <a:p>
            <a:endParaRPr lang="da-DK" dirty="0" smtClean="0"/>
          </a:p>
          <a:p>
            <a:pPr lvl="1">
              <a:buFont typeface="Wingdings" pitchFamily="2" charset="2"/>
              <a:buChar char="§"/>
            </a:pPr>
            <a:r>
              <a:rPr lang="da-DK" dirty="0" smtClean="0"/>
              <a:t>Samarbejde</a:t>
            </a:r>
          </a:p>
          <a:p>
            <a:pPr lvl="1">
              <a:buFont typeface="Wingdings" pitchFamily="2" charset="2"/>
              <a:buChar char="§"/>
            </a:pPr>
            <a:endParaRPr lang="da-DK" dirty="0" smtClean="0"/>
          </a:p>
          <a:p>
            <a:pPr lvl="1">
              <a:buFont typeface="Wingdings" pitchFamily="2" charset="2"/>
              <a:buChar char="§"/>
            </a:pPr>
            <a:r>
              <a:rPr lang="da-DK" dirty="0" smtClean="0"/>
              <a:t>Vidensdeling</a:t>
            </a:r>
          </a:p>
          <a:p>
            <a:pPr lvl="1">
              <a:buFont typeface="Wingdings" pitchFamily="2" charset="2"/>
              <a:buChar char="§"/>
            </a:pPr>
            <a:endParaRPr lang="da-DK" dirty="0" smtClean="0"/>
          </a:p>
          <a:p>
            <a:pPr lvl="1">
              <a:buFont typeface="Wingdings" pitchFamily="2" charset="2"/>
              <a:buChar char="§"/>
            </a:pPr>
            <a:r>
              <a:rPr lang="da-DK" dirty="0" smtClean="0"/>
              <a:t>Sygefravær</a:t>
            </a:r>
          </a:p>
          <a:p>
            <a:pPr lvl="1">
              <a:buFont typeface="Wingdings" pitchFamily="2" charset="2"/>
              <a:buChar char="§"/>
            </a:pPr>
            <a:endParaRPr lang="da-DK" dirty="0" smtClean="0"/>
          </a:p>
          <a:p>
            <a:pPr lvl="1">
              <a:buFont typeface="Wingdings" pitchFamily="2" charset="2"/>
              <a:buChar char="§"/>
            </a:pPr>
            <a:r>
              <a:rPr lang="da-DK" dirty="0" smtClean="0"/>
              <a:t>Fastholdelse af medarbejdere</a:t>
            </a:r>
          </a:p>
          <a:p>
            <a:pPr lvl="1">
              <a:buFont typeface="Wingdings" pitchFamily="2" charset="2"/>
              <a:buChar char="§"/>
            </a:pPr>
            <a:endParaRPr lang="da-DK" dirty="0" smtClean="0"/>
          </a:p>
          <a:p>
            <a:pPr lvl="1">
              <a:buFont typeface="Wingdings" pitchFamily="2" charset="2"/>
              <a:buChar char="§"/>
            </a:pPr>
            <a:r>
              <a:rPr lang="da-DK" dirty="0" smtClean="0"/>
              <a:t>Rekruttering af medarbejdere</a:t>
            </a:r>
          </a:p>
          <a:p>
            <a:pPr lvl="1">
              <a:buFont typeface="Wingdings" pitchFamily="2" charset="2"/>
              <a:buChar char="§"/>
            </a:pPr>
            <a:endParaRPr lang="da-DK"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Produktivitet og Arbejdsmiljø</a:t>
            </a:r>
            <a:endParaRPr lang="da-DK" dirty="0"/>
          </a:p>
        </p:txBody>
      </p:sp>
      <p:sp>
        <p:nvSpPr>
          <p:cNvPr id="3" name="Date Placeholder 2"/>
          <p:cNvSpPr>
            <a:spLocks noGrp="1"/>
          </p:cNvSpPr>
          <p:nvPr>
            <p:ph type="dt" sz="half" idx="10"/>
          </p:nvPr>
        </p:nvSpPr>
        <p:spPr/>
        <p:txBody>
          <a:bodyPr/>
          <a:lstStyle/>
          <a:p>
            <a:r>
              <a:rPr lang="da-DK" smtClean="0"/>
              <a:t>13-01-2013</a:t>
            </a:r>
            <a:endParaRPr lang="da-DK" dirty="0"/>
          </a:p>
        </p:txBody>
      </p:sp>
      <p:sp>
        <p:nvSpPr>
          <p:cNvPr id="4" name="Footer Placeholder 3"/>
          <p:cNvSpPr>
            <a:spLocks noGrp="1"/>
          </p:cNvSpPr>
          <p:nvPr>
            <p:ph type="ftr" sz="quarter" idx="11"/>
          </p:nvPr>
        </p:nvSpPr>
        <p:spPr/>
        <p:txBody>
          <a:bodyPr/>
          <a:lstStyle/>
          <a:p>
            <a:r>
              <a:rPr lang="da-DK" dirty="0" smtClean="0"/>
              <a:t>Arbejdsmiljøroadshow 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51</a:t>
            </a:fld>
            <a:endParaRPr lang="da-DK" dirty="0"/>
          </a:p>
        </p:txBody>
      </p:sp>
      <p:sp>
        <p:nvSpPr>
          <p:cNvPr id="6" name="TextBox 5"/>
          <p:cNvSpPr txBox="1"/>
          <p:nvPr/>
        </p:nvSpPr>
        <p:spPr>
          <a:xfrm>
            <a:off x="395536" y="1628800"/>
            <a:ext cx="8208912" cy="461665"/>
          </a:xfrm>
          <a:prstGeom prst="rect">
            <a:avLst/>
          </a:prstGeom>
          <a:noFill/>
        </p:spPr>
        <p:txBody>
          <a:bodyPr wrap="square" rtlCol="0">
            <a:spAutoFit/>
          </a:bodyPr>
          <a:lstStyle/>
          <a:p>
            <a:pPr algn="ctr"/>
            <a:r>
              <a:rPr lang="da-DK" sz="2400" dirty="0" smtClean="0"/>
              <a:t>Positive output for virksomheden:</a:t>
            </a:r>
            <a:endParaRPr lang="da-DK" sz="2400" dirty="0"/>
          </a:p>
        </p:txBody>
      </p:sp>
      <p:sp>
        <p:nvSpPr>
          <p:cNvPr id="7" name="TextBox 6"/>
          <p:cNvSpPr txBox="1"/>
          <p:nvPr/>
        </p:nvSpPr>
        <p:spPr>
          <a:xfrm>
            <a:off x="539552" y="2276872"/>
            <a:ext cx="8064896" cy="4247317"/>
          </a:xfrm>
          <a:prstGeom prst="rect">
            <a:avLst/>
          </a:prstGeom>
          <a:noFill/>
        </p:spPr>
        <p:txBody>
          <a:bodyPr wrap="square" rtlCol="0">
            <a:spAutoFit/>
          </a:bodyPr>
          <a:lstStyle/>
          <a:p>
            <a:r>
              <a:rPr lang="da-DK" dirty="0" smtClean="0"/>
              <a:t>Produktion:</a:t>
            </a:r>
          </a:p>
          <a:p>
            <a:pPr lvl="1">
              <a:buFont typeface="Wingdings" pitchFamily="2" charset="2"/>
              <a:buChar char="ü"/>
            </a:pPr>
            <a:endParaRPr lang="da-DK" dirty="0" smtClean="0"/>
          </a:p>
          <a:p>
            <a:pPr lvl="1">
              <a:buFont typeface="Wingdings" pitchFamily="2" charset="2"/>
              <a:buChar char="ü"/>
            </a:pPr>
            <a:r>
              <a:rPr lang="da-DK" dirty="0" smtClean="0"/>
              <a:t> Øget produktivitet</a:t>
            </a:r>
          </a:p>
          <a:p>
            <a:pPr lvl="1">
              <a:buFont typeface="Wingdings" pitchFamily="2" charset="2"/>
              <a:buChar char="ü"/>
            </a:pPr>
            <a:r>
              <a:rPr lang="da-DK" dirty="0" smtClean="0"/>
              <a:t>Øget Kvalitet</a:t>
            </a:r>
          </a:p>
          <a:p>
            <a:pPr lvl="1">
              <a:buFont typeface="Wingdings" pitchFamily="2" charset="2"/>
              <a:buChar char="ü"/>
            </a:pPr>
            <a:r>
              <a:rPr lang="da-DK" dirty="0" smtClean="0"/>
              <a:t>Innovation</a:t>
            </a:r>
          </a:p>
          <a:p>
            <a:endParaRPr lang="da-DK" dirty="0" smtClean="0"/>
          </a:p>
          <a:p>
            <a:r>
              <a:rPr lang="da-DK" dirty="0" smtClean="0"/>
              <a:t>Kunder</a:t>
            </a:r>
          </a:p>
          <a:p>
            <a:pPr lvl="1">
              <a:buFont typeface="Wingdings" pitchFamily="2" charset="2"/>
              <a:buChar char="ü"/>
            </a:pPr>
            <a:r>
              <a:rPr lang="da-DK" dirty="0" smtClean="0"/>
              <a:t>Levering til tiden</a:t>
            </a:r>
          </a:p>
          <a:p>
            <a:pPr lvl="1">
              <a:buFont typeface="Wingdings" pitchFamily="2" charset="2"/>
              <a:buChar char="ü"/>
            </a:pPr>
            <a:r>
              <a:rPr lang="da-DK" dirty="0" smtClean="0"/>
              <a:t>Tilfredshed</a:t>
            </a:r>
          </a:p>
          <a:p>
            <a:pPr lvl="1">
              <a:buFont typeface="Wingdings" pitchFamily="2" charset="2"/>
              <a:buChar char="ü"/>
            </a:pPr>
            <a:r>
              <a:rPr lang="da-DK" dirty="0" smtClean="0"/>
              <a:t>Loyalitet</a:t>
            </a:r>
          </a:p>
          <a:p>
            <a:pPr lvl="1">
              <a:buFont typeface="Wingdings" pitchFamily="2" charset="2"/>
              <a:buChar char="ü"/>
            </a:pPr>
            <a:endParaRPr lang="da-DK" dirty="0" smtClean="0"/>
          </a:p>
          <a:p>
            <a:r>
              <a:rPr lang="da-DK" dirty="0" smtClean="0"/>
              <a:t>Økonomiske resultater:</a:t>
            </a:r>
          </a:p>
          <a:p>
            <a:endParaRPr lang="da-DK" dirty="0" smtClean="0"/>
          </a:p>
          <a:p>
            <a:pPr lvl="1">
              <a:buFont typeface="Wingdings" pitchFamily="2" charset="2"/>
              <a:buChar char="ü"/>
            </a:pPr>
            <a:r>
              <a:rPr lang="da-DK" dirty="0" smtClean="0"/>
              <a:t>Overskud</a:t>
            </a:r>
          </a:p>
          <a:p>
            <a:endParaRPr lang="da-DK"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Case 1 ALO Skive A/S</a:t>
            </a:r>
            <a:endParaRPr lang="da-DK" dirty="0"/>
          </a:p>
        </p:txBody>
      </p:sp>
      <p:sp>
        <p:nvSpPr>
          <p:cNvPr id="3" name="Pladsholder til indhold 2"/>
          <p:cNvSpPr>
            <a:spLocks noGrp="1"/>
          </p:cNvSpPr>
          <p:nvPr>
            <p:ph idx="1"/>
          </p:nvPr>
        </p:nvSpPr>
        <p:spPr/>
        <p:txBody>
          <a:bodyPr/>
          <a:lstStyle/>
          <a:p>
            <a:r>
              <a:rPr lang="da-DK" dirty="0" smtClean="0">
                <a:hlinkClick r:id="rId2" action="ppaction://hlinkfile"/>
              </a:rPr>
              <a:t>E:\Cases\alo.xls(1).xlsx</a:t>
            </a:r>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52</a:t>
            </a:fld>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Produktivitet og Arbejdsmiljø</a:t>
            </a:r>
            <a:endParaRPr lang="da-DK" dirty="0"/>
          </a:p>
        </p:txBody>
      </p:sp>
      <p:sp>
        <p:nvSpPr>
          <p:cNvPr id="6" name="Pladsholder til indhold 5"/>
          <p:cNvSpPr>
            <a:spLocks noGrp="1"/>
          </p:cNvSpPr>
          <p:nvPr>
            <p:ph idx="1"/>
          </p:nvPr>
        </p:nvSpPr>
        <p:spPr/>
        <p:txBody>
          <a:bodyPr/>
          <a:lstStyle/>
          <a:p>
            <a:pPr algn="ctr"/>
            <a:r>
              <a:rPr lang="da-DK" dirty="0" smtClean="0"/>
              <a:t>Investeringskalkulen</a:t>
            </a:r>
          </a:p>
          <a:p>
            <a:pPr algn="ctr"/>
            <a:endParaRPr lang="da-DK" dirty="0" smtClean="0"/>
          </a:p>
          <a:p>
            <a:r>
              <a:rPr lang="da-DK" dirty="0" smtClean="0"/>
              <a:t>Omkostninger:	</a:t>
            </a:r>
          </a:p>
          <a:p>
            <a:pPr lvl="1"/>
            <a:r>
              <a:rPr lang="da-DK" dirty="0" smtClean="0"/>
              <a:t>Udgifter til køb af udstyr</a:t>
            </a:r>
          </a:p>
          <a:p>
            <a:pPr lvl="1"/>
            <a:r>
              <a:rPr lang="da-DK" dirty="0" smtClean="0"/>
              <a:t>Udgifter til efteruddannelse eller træning</a:t>
            </a:r>
          </a:p>
          <a:p>
            <a:pPr lvl="1"/>
            <a:r>
              <a:rPr lang="da-DK" dirty="0" smtClean="0"/>
              <a:t>Tidsforbrug til efteruddannelse eller træning</a:t>
            </a:r>
          </a:p>
          <a:p>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53</a:t>
            </a:fld>
            <a:endParaRPr lang="da-DK" dirty="0"/>
          </a:p>
        </p:txBody>
      </p:sp>
      <p:sp>
        <p:nvSpPr>
          <p:cNvPr id="7" name="Footer Placeholder 6"/>
          <p:cNvSpPr>
            <a:spLocks noGrp="1"/>
          </p:cNvSpPr>
          <p:nvPr>
            <p:ph type="ftr" sz="quarter" idx="11"/>
          </p:nvPr>
        </p:nvSpPr>
        <p:spPr/>
        <p:txBody>
          <a:bodyPr/>
          <a:lstStyle/>
          <a:p>
            <a:r>
              <a:rPr lang="da-DK" dirty="0" smtClean="0"/>
              <a:t>Arbejdsmiljøroadshow 2013</a:t>
            </a:r>
            <a:endParaRPr lang="da-DK"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Produktivitet og Arbejdsmiljø</a:t>
            </a:r>
            <a:endParaRPr lang="da-DK" dirty="0"/>
          </a:p>
        </p:txBody>
      </p:sp>
      <p:sp>
        <p:nvSpPr>
          <p:cNvPr id="3" name="Pladsholder til indhold 2"/>
          <p:cNvSpPr>
            <a:spLocks noGrp="1"/>
          </p:cNvSpPr>
          <p:nvPr>
            <p:ph idx="1"/>
          </p:nvPr>
        </p:nvSpPr>
        <p:spPr/>
        <p:txBody>
          <a:bodyPr/>
          <a:lstStyle/>
          <a:p>
            <a:pPr algn="ctr"/>
            <a:r>
              <a:rPr lang="da-DK" dirty="0" smtClean="0"/>
              <a:t>Investeringskalkulen:</a:t>
            </a:r>
          </a:p>
          <a:p>
            <a:endParaRPr lang="da-DK" dirty="0" smtClean="0"/>
          </a:p>
          <a:p>
            <a:r>
              <a:rPr lang="da-DK" dirty="0" smtClean="0"/>
              <a:t>Gevinster:</a:t>
            </a:r>
          </a:p>
          <a:p>
            <a:pPr lvl="1"/>
            <a:r>
              <a:rPr lang="da-DK" dirty="0" smtClean="0"/>
              <a:t>Forbedringer i produktiviteten</a:t>
            </a:r>
          </a:p>
          <a:p>
            <a:pPr lvl="1"/>
            <a:r>
              <a:rPr lang="da-DK" dirty="0" smtClean="0"/>
              <a:t>Forbedring i produktkvalitet</a:t>
            </a:r>
          </a:p>
          <a:p>
            <a:pPr lvl="1"/>
            <a:r>
              <a:rPr lang="da-DK" dirty="0" smtClean="0"/>
              <a:t>Reduceret sygefravær</a:t>
            </a:r>
          </a:p>
          <a:p>
            <a:pPr lvl="1"/>
            <a:r>
              <a:rPr lang="da-DK" dirty="0" smtClean="0"/>
              <a:t>Bedre arbejdsmiljø</a:t>
            </a:r>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54</a:t>
            </a:fld>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Produktivitet og Arbejdsmiljø</a:t>
            </a:r>
            <a:endParaRPr lang="da-DK" dirty="0"/>
          </a:p>
        </p:txBody>
      </p:sp>
      <p:sp>
        <p:nvSpPr>
          <p:cNvPr id="3" name="Pladsholder til indhold 2"/>
          <p:cNvSpPr>
            <a:spLocks noGrp="1"/>
          </p:cNvSpPr>
          <p:nvPr>
            <p:ph idx="1"/>
          </p:nvPr>
        </p:nvSpPr>
        <p:spPr/>
        <p:txBody>
          <a:bodyPr/>
          <a:lstStyle/>
          <a:p>
            <a:r>
              <a:rPr lang="da-DK" dirty="0" smtClean="0"/>
              <a:t>Tilbagebetalingstid:</a:t>
            </a:r>
          </a:p>
          <a:p>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55</a:t>
            </a:fld>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da-DK" dirty="0" smtClean="0"/>
              <a:t>Case Hydraflex</a:t>
            </a:r>
            <a:br>
              <a:rPr lang="da-DK" dirty="0" smtClean="0"/>
            </a:br>
            <a:endParaRPr lang="da-DK" dirty="0"/>
          </a:p>
        </p:txBody>
      </p:sp>
      <p:sp>
        <p:nvSpPr>
          <p:cNvPr id="6" name="Content Placeholder 5"/>
          <p:cNvSpPr>
            <a:spLocks noGrp="1"/>
          </p:cNvSpPr>
          <p:nvPr>
            <p:ph idx="1"/>
          </p:nvPr>
        </p:nvSpPr>
        <p:spPr/>
        <p:txBody>
          <a:bodyPr/>
          <a:lstStyle/>
          <a:p>
            <a:r>
              <a:rPr lang="da-DK" dirty="0" smtClean="0">
                <a:hlinkClick r:id="rId2" action="ppaction://hlinkfile"/>
              </a:rPr>
              <a:t>E:\Cases\hydraflex.xls(1).xlsx</a:t>
            </a:r>
            <a:endParaRPr lang="da-DK" dirty="0"/>
          </a:p>
        </p:txBody>
      </p:sp>
      <p:sp>
        <p:nvSpPr>
          <p:cNvPr id="2" name="Date Placeholder 1"/>
          <p:cNvSpPr>
            <a:spLocks noGrp="1"/>
          </p:cNvSpPr>
          <p:nvPr>
            <p:ph type="dt" sz="half" idx="10"/>
          </p:nvPr>
        </p:nvSpPr>
        <p:spPr/>
        <p:txBody>
          <a:bodyPr/>
          <a:lstStyle/>
          <a:p>
            <a:r>
              <a:rPr lang="da-DK" smtClean="0"/>
              <a:t>13-01-2013</a:t>
            </a:r>
            <a:endParaRPr lang="da-DK" dirty="0"/>
          </a:p>
        </p:txBody>
      </p:sp>
      <p:sp>
        <p:nvSpPr>
          <p:cNvPr id="3" name="Footer Placeholder 2"/>
          <p:cNvSpPr>
            <a:spLocks noGrp="1"/>
          </p:cNvSpPr>
          <p:nvPr>
            <p:ph type="ftr" sz="quarter" idx="11"/>
          </p:nvPr>
        </p:nvSpPr>
        <p:spPr/>
        <p:txBody>
          <a:bodyPr/>
          <a:lstStyle/>
          <a:p>
            <a:r>
              <a:rPr lang="da-DK" dirty="0" smtClean="0"/>
              <a:t>Arbejdsmiljøroadshow 2013</a:t>
            </a:r>
            <a:endParaRPr lang="da-DK" dirty="0"/>
          </a:p>
        </p:txBody>
      </p:sp>
      <p:sp>
        <p:nvSpPr>
          <p:cNvPr id="4" name="Slide Number Placeholder 3"/>
          <p:cNvSpPr>
            <a:spLocks noGrp="1"/>
          </p:cNvSpPr>
          <p:nvPr>
            <p:ph type="sldNum" sz="quarter" idx="12"/>
          </p:nvPr>
        </p:nvSpPr>
        <p:spPr/>
        <p:txBody>
          <a:bodyPr/>
          <a:lstStyle/>
          <a:p>
            <a:fld id="{386E7BC1-28B4-453B-80A8-15BA207FD262}" type="slidenum">
              <a:rPr lang="da-DK" smtClean="0"/>
              <a:pPr/>
              <a:t>56</a:t>
            </a:fld>
            <a:endParaRPr lang="da-DK"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Case 3</a:t>
            </a:r>
            <a:endParaRPr lang="da-DK" dirty="0"/>
          </a:p>
        </p:txBody>
      </p:sp>
      <p:sp>
        <p:nvSpPr>
          <p:cNvPr id="3" name="Content Placeholder 2"/>
          <p:cNvSpPr>
            <a:spLocks noGrp="1"/>
          </p:cNvSpPr>
          <p:nvPr>
            <p:ph idx="1"/>
          </p:nvPr>
        </p:nvSpPr>
        <p:spPr/>
        <p:txBody>
          <a:bodyPr/>
          <a:lstStyle/>
          <a:p>
            <a:r>
              <a:rPr lang="da-DK" dirty="0" smtClean="0"/>
              <a:t>Linimatic A/S</a:t>
            </a:r>
          </a:p>
          <a:p>
            <a:r>
              <a:rPr lang="da-DK" dirty="0" smtClean="0">
                <a:hlinkClick r:id="rId2" action="ppaction://hlinkfile"/>
              </a:rPr>
              <a:t>E:\Cases\linimatic.xls(1).xlsx</a:t>
            </a:r>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57</a:t>
            </a:fld>
            <a:endParaRPr lang="da-DK"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Produktivitet og Arbejdsmiljø</a:t>
            </a:r>
            <a:endParaRPr lang="da-DK" dirty="0"/>
          </a:p>
        </p:txBody>
      </p:sp>
      <p:sp>
        <p:nvSpPr>
          <p:cNvPr id="3" name="Content Placeholder 2"/>
          <p:cNvSpPr>
            <a:spLocks noGrp="1"/>
          </p:cNvSpPr>
          <p:nvPr>
            <p:ph idx="1"/>
          </p:nvPr>
        </p:nvSpPr>
        <p:spPr/>
        <p:txBody>
          <a:bodyPr>
            <a:normAutofit lnSpcReduction="10000"/>
          </a:bodyPr>
          <a:lstStyle/>
          <a:p>
            <a:r>
              <a:rPr lang="da-DK" dirty="0" smtClean="0"/>
              <a:t>Vejledning og regneark kan hentes på </a:t>
            </a:r>
            <a:r>
              <a:rPr lang="da-DK" dirty="0" smtClean="0">
                <a:hlinkClick r:id="rId2"/>
              </a:rPr>
              <a:t>www.i-bar.dk</a:t>
            </a:r>
            <a:r>
              <a:rPr lang="da-DK" dirty="0" smtClean="0"/>
              <a:t>.</a:t>
            </a:r>
          </a:p>
          <a:p>
            <a:r>
              <a:rPr lang="da-DK" dirty="0" smtClean="0">
                <a:hlinkClick r:id="rId3"/>
              </a:rPr>
              <a:t>http://www.i-bar.dk/~/media/Industrien/PDF/PDF%20_%20Jern%20og%20Metal/pka.pdf.pdf</a:t>
            </a:r>
            <a:endParaRPr lang="da-DK" dirty="0" smtClean="0"/>
          </a:p>
          <a:p>
            <a:r>
              <a:rPr lang="da-DK" dirty="0" smtClean="0"/>
              <a:t>Investeringskalkulen:</a:t>
            </a:r>
          </a:p>
          <a:p>
            <a:r>
              <a:rPr lang="da-DK" dirty="0" smtClean="0">
                <a:hlinkClick r:id="rId4"/>
              </a:rPr>
              <a:t>http://www.i-bar.dk/vejledningermm/liste/produktivitet,%20kvalitet%20og%20arbejdsmiljlø</a:t>
            </a:r>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58</a:t>
            </a:fld>
            <a:endParaRPr lang="da-DK"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Produktivitet og Arbejdsmiljø	</a:t>
            </a:r>
            <a:endParaRPr lang="da-DK" dirty="0"/>
          </a:p>
        </p:txBody>
      </p:sp>
      <p:sp>
        <p:nvSpPr>
          <p:cNvPr id="3" name="Content Placeholder 2"/>
          <p:cNvSpPr>
            <a:spLocks noGrp="1"/>
          </p:cNvSpPr>
          <p:nvPr>
            <p:ph idx="1"/>
          </p:nvPr>
        </p:nvSpPr>
        <p:spPr/>
        <p:txBody>
          <a:bodyPr/>
          <a:lstStyle/>
          <a:p>
            <a:r>
              <a:rPr lang="da-DK" dirty="0" smtClean="0"/>
              <a:t>Værktøj til systematisk arbejdsmiljøarbejde</a:t>
            </a:r>
          </a:p>
          <a:p>
            <a:r>
              <a:rPr lang="da-DK" dirty="0" smtClean="0"/>
              <a:t>5S</a:t>
            </a:r>
          </a:p>
          <a:p>
            <a:r>
              <a:rPr lang="da-DK" dirty="0" smtClean="0"/>
              <a:t>Sygefravær</a:t>
            </a:r>
          </a:p>
          <a:p>
            <a:r>
              <a:rPr lang="da-DK" dirty="0" smtClean="0"/>
              <a:t>Tunge løft – Gode løsninger</a:t>
            </a:r>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59</a:t>
            </a:fld>
            <a:endParaRPr lang="da-DK"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Metal- og Maskinindustrien</a:t>
            </a:r>
            <a:br>
              <a:rPr lang="da-DK" dirty="0" smtClean="0"/>
            </a:br>
            <a:r>
              <a:rPr lang="da-DK" dirty="0" smtClean="0"/>
              <a:t>Forebyggelsespakken </a:t>
            </a:r>
            <a:endParaRPr lang="da-DK" dirty="0"/>
          </a:p>
        </p:txBody>
      </p:sp>
      <p:sp>
        <p:nvSpPr>
          <p:cNvPr id="3" name="Pladsholder til indhold 2"/>
          <p:cNvSpPr>
            <a:spLocks noGrp="1"/>
          </p:cNvSpPr>
          <p:nvPr>
            <p:ph idx="1"/>
          </p:nvPr>
        </p:nvSpPr>
        <p:spPr/>
        <p:txBody>
          <a:bodyPr>
            <a:normAutofit lnSpcReduction="10000"/>
          </a:bodyPr>
          <a:lstStyle/>
          <a:p>
            <a:r>
              <a:rPr lang="da-DK" dirty="0" smtClean="0"/>
              <a:t>At- tager rundt med tilbud til mindre Metal- og Maskinvirksomheder om at tage imod en Forebyggelsespakke:</a:t>
            </a:r>
          </a:p>
          <a:p>
            <a:pPr lvl="1"/>
            <a:r>
              <a:rPr lang="da-DK" dirty="0" smtClean="0"/>
              <a:t>Formålet med forebyggelsespakken er at hjælpe virksomheden med:</a:t>
            </a:r>
          </a:p>
          <a:p>
            <a:pPr lvl="2"/>
            <a:r>
              <a:rPr lang="da-DK" dirty="0" smtClean="0"/>
              <a:t>at reducere antallet af manuelle løft,</a:t>
            </a:r>
          </a:p>
          <a:p>
            <a:pPr lvl="2"/>
            <a:r>
              <a:rPr lang="da-DK" dirty="0" smtClean="0"/>
              <a:t>at reducere antallet af dårlige arbejdsstillinger,</a:t>
            </a:r>
          </a:p>
          <a:p>
            <a:pPr lvl="2"/>
            <a:r>
              <a:rPr lang="da-DK" dirty="0" smtClean="0"/>
              <a:t>at blive bedre til at planlægge og tilrettelægge arbejdet</a:t>
            </a:r>
          </a:p>
          <a:p>
            <a:pPr lvl="2"/>
            <a:r>
              <a:rPr lang="da-DK" dirty="0" smtClean="0"/>
              <a:t>at træne sammen, at komme i bedre form,</a:t>
            </a:r>
          </a:p>
          <a:p>
            <a:pPr lvl="2"/>
            <a:r>
              <a:rPr lang="da-DK" dirty="0" smtClean="0"/>
              <a:t>at fremme trivslen på arbejdspladsen </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a:t>
            </a:fld>
            <a:endParaRPr lang="da-DK" dirty="0">
              <a:solidFill>
                <a:prstClr val="white">
                  <a:tint val="75000"/>
                </a:prstClr>
              </a:solidFill>
            </a:endParaRPr>
          </a:p>
        </p:txBody>
      </p:sp>
    </p:spTree>
    <p:extLst>
      <p:ext uri="{BB962C8B-B14F-4D97-AF65-F5344CB8AC3E}">
        <p14:creationId xmlns:p14="http://schemas.microsoft.com/office/powerpoint/2010/main" val="26129405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a-DK" dirty="0" smtClean="0"/>
              <a:t>Produktivitet og Arbejdsmiljø</a:t>
            </a:r>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60</a:t>
            </a:fld>
            <a:endParaRPr lang="da-DK" dirty="0"/>
          </a:p>
        </p:txBody>
      </p:sp>
      <p:sp>
        <p:nvSpPr>
          <p:cNvPr id="8" name="TextBox 7"/>
          <p:cNvSpPr txBox="1"/>
          <p:nvPr/>
        </p:nvSpPr>
        <p:spPr>
          <a:xfrm>
            <a:off x="1547664" y="2564904"/>
            <a:ext cx="6336704" cy="584775"/>
          </a:xfrm>
          <a:prstGeom prst="rect">
            <a:avLst/>
          </a:prstGeom>
          <a:noFill/>
        </p:spPr>
        <p:txBody>
          <a:bodyPr wrap="square" rtlCol="0">
            <a:spAutoFit/>
          </a:bodyPr>
          <a:lstStyle/>
          <a:p>
            <a:pPr algn="ctr"/>
            <a:r>
              <a:rPr lang="da-DK" sz="3200" dirty="0" smtClean="0"/>
              <a:t>Spørgsmål ?</a:t>
            </a:r>
            <a:endParaRPr lang="da-DK" sz="32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68869"/>
            <a:ext cx="41338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226" y="1340768"/>
            <a:ext cx="2862506" cy="394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sidefod 1"/>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3" name="Pladsholder til dato 2"/>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4" name="Pladsholder til diasnummer 3"/>
          <p:cNvSpPr>
            <a:spLocks noGrp="1"/>
          </p:cNvSpPr>
          <p:nvPr>
            <p:ph type="sldNum" sz="quarter" idx="12"/>
          </p:nvPr>
        </p:nvSpPr>
        <p:spPr/>
        <p:txBody>
          <a:bodyPr/>
          <a:lstStyle/>
          <a:p>
            <a:fld id="{386E7BC1-28B4-453B-80A8-15BA207FD262}" type="slidenum">
              <a:rPr lang="da-DK" smtClean="0">
                <a:solidFill>
                  <a:prstClr val="white">
                    <a:tint val="75000"/>
                  </a:prstClr>
                </a:solidFill>
              </a:rPr>
              <a:pPr/>
              <a:t>61</a:t>
            </a:fld>
            <a:endParaRPr lang="da-DK" dirty="0">
              <a:solidFill>
                <a:prstClr val="white">
                  <a:tint val="75000"/>
                </a:prst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Kampagner 2012</a:t>
            </a:r>
            <a:endParaRPr lang="da-DK" dirty="0"/>
          </a:p>
        </p:txBody>
      </p:sp>
      <p:sp>
        <p:nvSpPr>
          <p:cNvPr id="3" name="Pladsholder til indhold 2"/>
          <p:cNvSpPr>
            <a:spLocks noGrp="1"/>
          </p:cNvSpPr>
          <p:nvPr>
            <p:ph idx="1"/>
          </p:nvPr>
        </p:nvSpPr>
        <p:spPr/>
        <p:txBody>
          <a:bodyPr/>
          <a:lstStyle/>
          <a:p>
            <a:pPr marL="0" indent="0">
              <a:buNone/>
            </a:pPr>
            <a:r>
              <a:rPr lang="da-DK" dirty="0" smtClean="0"/>
              <a:t>I-BAR gennemførte i 2012 to kampagner:</a:t>
            </a:r>
          </a:p>
          <a:p>
            <a:pPr marL="0" indent="0">
              <a:buNone/>
            </a:pPr>
            <a:endParaRPr lang="da-DK" dirty="0" smtClean="0"/>
          </a:p>
          <a:p>
            <a:pPr marL="856650" lvl="1" indent="-457200"/>
            <a:r>
              <a:rPr lang="da-DK" dirty="0" smtClean="0"/>
              <a:t>”Hvem har aben?”</a:t>
            </a:r>
          </a:p>
          <a:p>
            <a:pPr marL="856650" lvl="1" indent="-457200"/>
            <a:endParaRPr lang="da-DK" dirty="0"/>
          </a:p>
          <a:p>
            <a:pPr marL="399450" lvl="1" indent="0">
              <a:buNone/>
            </a:pPr>
            <a:endParaRPr lang="da-DK" dirty="0" smtClean="0"/>
          </a:p>
          <a:p>
            <a:pPr marL="856650" lvl="1" indent="-457200"/>
            <a:r>
              <a:rPr lang="da-DK" dirty="0" smtClean="0"/>
              <a:t>”Arbejdsmiljø i toplederperspektiv”</a:t>
            </a:r>
            <a:endParaRPr lang="da-DK" dirty="0"/>
          </a:p>
        </p:txBody>
      </p:sp>
      <p:sp>
        <p:nvSpPr>
          <p:cNvPr id="4" name="Pladsholder til sidefod 3"/>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5" name="Pladsholder til dato 4"/>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62</a:t>
            </a:fld>
            <a:endParaRPr lang="da-DK" dirty="0">
              <a:solidFill>
                <a:prstClr val="white">
                  <a:tint val="75000"/>
                </a:prstClr>
              </a:solidFill>
            </a:endParaRPr>
          </a:p>
        </p:txBody>
      </p:sp>
    </p:spTree>
    <p:extLst>
      <p:ext uri="{BB962C8B-B14F-4D97-AF65-F5344CB8AC3E}">
        <p14:creationId xmlns:p14="http://schemas.microsoft.com/office/powerpoint/2010/main" val="24076490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defTabSz="913040" rtl="0">
              <a:spcBef>
                <a:spcPct val="0"/>
              </a:spcBef>
            </a:pPr>
            <a:r>
              <a:rPr lang="da-DK" sz="4400" dirty="0" smtClean="0">
                <a:solidFill>
                  <a:schemeClr val="tx1"/>
                </a:solidFill>
                <a:latin typeface="+mj-lt"/>
              </a:rPr>
              <a:t>”Hvem har aben?”</a:t>
            </a:r>
            <a:r>
              <a:rPr lang="da-DK" dirty="0" smtClean="0"/>
              <a:t/>
            </a:r>
            <a:br>
              <a:rPr lang="da-DK" dirty="0" smtClean="0"/>
            </a:br>
            <a:endParaRPr lang="da-DK" dirty="0"/>
          </a:p>
        </p:txBody>
      </p:sp>
      <p:sp>
        <p:nvSpPr>
          <p:cNvPr id="3" name="Pladsholder til indhold 2"/>
          <p:cNvSpPr>
            <a:spLocks noGrp="1"/>
          </p:cNvSpPr>
          <p:nvPr>
            <p:ph idx="1"/>
          </p:nvPr>
        </p:nvSpPr>
        <p:spPr>
          <a:xfrm>
            <a:off x="457200" y="1600229"/>
            <a:ext cx="8435280" cy="4525963"/>
          </a:xfrm>
        </p:spPr>
        <p:txBody>
          <a:bodyPr>
            <a:normAutofit fontScale="92500" lnSpcReduction="20000"/>
          </a:bodyPr>
          <a:lstStyle/>
          <a:p>
            <a:pPr marL="0" indent="0">
              <a:buNone/>
            </a:pPr>
            <a:r>
              <a:rPr lang="da-DK" dirty="0" smtClean="0"/>
              <a:t>Kampagnen skulle sætte fokus på arbejdsmiljøet.</a:t>
            </a:r>
          </a:p>
          <a:p>
            <a:pPr marL="0" indent="0">
              <a:buNone/>
            </a:pPr>
            <a:r>
              <a:rPr lang="da-DK" dirty="0" smtClean="0"/>
              <a:t>Og at i-bar.dk var stedet at hente hjælp til løsning at eventuelle problemer.</a:t>
            </a:r>
          </a:p>
          <a:p>
            <a:pPr marL="0" indent="0">
              <a:buNone/>
            </a:pPr>
            <a:r>
              <a:rPr lang="da-DK" dirty="0" smtClean="0"/>
              <a:t>1228 virksomheder fik tilsendt en tøj-abe og et forklarende brev.</a:t>
            </a:r>
          </a:p>
          <a:p>
            <a:pPr marL="0" indent="0">
              <a:buNone/>
            </a:pPr>
            <a:r>
              <a:rPr lang="da-DK" dirty="0" smtClean="0"/>
              <a:t>Kampagnen gav anledning til en række positive tilbagemeldinger om en sjov og god form.</a:t>
            </a:r>
          </a:p>
          <a:p>
            <a:pPr marL="0" indent="0">
              <a:buNone/>
            </a:pPr>
            <a:r>
              <a:rPr lang="da-DK" dirty="0" smtClean="0"/>
              <a:t>”Hvem har aben?” blev til noget positivt, der forhåbentligt også bevirkede at virksomhedernes Arbejdsmiljøorganisationer i mange tilfælde fandt den hjælp de søgte på i-bar.dk.</a:t>
            </a:r>
            <a:endParaRPr lang="da-DK" dirty="0"/>
          </a:p>
        </p:txBody>
      </p:sp>
      <p:sp>
        <p:nvSpPr>
          <p:cNvPr id="4" name="Pladsholder til sidefod 3"/>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5" name="Pladsholder til dato 4"/>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63</a:t>
            </a:fld>
            <a:endParaRPr lang="da-DK" dirty="0">
              <a:solidFill>
                <a:prstClr val="white">
                  <a:tint val="75000"/>
                </a:prstClr>
              </a:solidFill>
            </a:endParaRPr>
          </a:p>
        </p:txBody>
      </p:sp>
    </p:spTree>
    <p:extLst>
      <p:ext uri="{BB962C8B-B14F-4D97-AF65-F5344CB8AC3E}">
        <p14:creationId xmlns:p14="http://schemas.microsoft.com/office/powerpoint/2010/main" val="1481973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lgn="ctr" defTabSz="913040" rtl="0">
              <a:spcBef>
                <a:spcPct val="0"/>
              </a:spcBef>
            </a:pPr>
            <a:r>
              <a:rPr lang="da-DK" sz="4400" dirty="0" smtClean="0">
                <a:solidFill>
                  <a:schemeClr val="tx1"/>
                </a:solidFill>
                <a:latin typeface="+mj-lt"/>
              </a:rPr>
              <a:t>”Arbejdsmiljø i toplederperspektiv”</a:t>
            </a:r>
            <a:r>
              <a:rPr lang="da-DK" dirty="0" smtClean="0"/>
              <a:t/>
            </a:r>
            <a:br>
              <a:rPr lang="da-DK" dirty="0" smtClean="0"/>
            </a:br>
            <a:endParaRPr lang="da-DK" dirty="0"/>
          </a:p>
        </p:txBody>
      </p:sp>
      <p:sp>
        <p:nvSpPr>
          <p:cNvPr id="3" name="Pladsholder til indhold 2"/>
          <p:cNvSpPr>
            <a:spLocks noGrp="1"/>
          </p:cNvSpPr>
          <p:nvPr>
            <p:ph idx="1"/>
          </p:nvPr>
        </p:nvSpPr>
        <p:spPr/>
        <p:txBody>
          <a:bodyPr>
            <a:normAutofit/>
          </a:bodyPr>
          <a:lstStyle/>
          <a:p>
            <a:pPr marL="0" indent="0">
              <a:buNone/>
            </a:pPr>
            <a:r>
              <a:rPr lang="da-DK" dirty="0" smtClean="0"/>
              <a:t>Denne kampagne var rettet mod virksomhedernes topledelse; </a:t>
            </a:r>
          </a:p>
          <a:p>
            <a:pPr marL="0" indent="0" algn="ctr">
              <a:buNone/>
            </a:pPr>
            <a:r>
              <a:rPr lang="da-DK" dirty="0" smtClean="0"/>
              <a:t>”Som mester så svende”</a:t>
            </a:r>
          </a:p>
          <a:p>
            <a:pPr marL="0" indent="0">
              <a:buNone/>
            </a:pPr>
            <a:r>
              <a:rPr lang="da-DK" dirty="0" smtClean="0"/>
              <a:t>Skulle vise at hvis ledelsen går forrest og sætter standarden, så følger resten af organisationen med. </a:t>
            </a:r>
          </a:p>
          <a:p>
            <a:pPr marL="0" indent="0">
              <a:buNone/>
            </a:pPr>
            <a:r>
              <a:rPr lang="da-DK" dirty="0" smtClean="0"/>
              <a:t>Eksempler som viste at penge anvendt på arbejdsmiljøtiltag var rigtig gode investeringer.</a:t>
            </a:r>
            <a:endParaRPr lang="da-DK" dirty="0"/>
          </a:p>
        </p:txBody>
      </p:sp>
      <p:sp>
        <p:nvSpPr>
          <p:cNvPr id="4" name="Pladsholder til sidefod 3"/>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5" name="Pladsholder til dato 4"/>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64</a:t>
            </a:fld>
            <a:endParaRPr lang="da-DK" dirty="0">
              <a:solidFill>
                <a:prstClr val="white">
                  <a:tint val="75000"/>
                </a:prstClr>
              </a:solidFill>
            </a:endParaRPr>
          </a:p>
        </p:txBody>
      </p:sp>
    </p:spTree>
    <p:extLst>
      <p:ext uri="{BB962C8B-B14F-4D97-AF65-F5344CB8AC3E}">
        <p14:creationId xmlns:p14="http://schemas.microsoft.com/office/powerpoint/2010/main" val="838867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67544" y="1484784"/>
            <a:ext cx="8229600" cy="4669979"/>
          </a:xfrm>
        </p:spPr>
        <p:txBody>
          <a:bodyPr/>
          <a:lstStyle/>
          <a:p>
            <a:pPr marL="0" indent="0">
              <a:buNone/>
            </a:pPr>
            <a:r>
              <a:rPr lang="da-DK" dirty="0" smtClean="0"/>
              <a:t>Der blev udskrevet en konkurrence som skulle finde tre topledere som havde gjort en særlig indsats for at forbedre og styrke virksomhedens arbejdsmiljøindsats.</a:t>
            </a:r>
          </a:p>
          <a:p>
            <a:pPr marL="0" indent="0">
              <a:buNone/>
            </a:pPr>
            <a:endParaRPr lang="da-DK" dirty="0" smtClean="0"/>
          </a:p>
          <a:p>
            <a:pPr marL="0" indent="0">
              <a:buNone/>
            </a:pPr>
            <a:r>
              <a:rPr lang="da-DK" dirty="0" smtClean="0"/>
              <a:t>3500 virksomheders topledelse fik tilsendt et spørgeskema om virksomhedens syn på  arbejdsmiljøindsatsen. 350 svarede</a:t>
            </a:r>
            <a:endParaRPr lang="da-DK" dirty="0"/>
          </a:p>
        </p:txBody>
      </p:sp>
      <p:sp>
        <p:nvSpPr>
          <p:cNvPr id="2" name="Pladsholder til sidefod 1"/>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diasnummer 4"/>
          <p:cNvSpPr>
            <a:spLocks noGrp="1"/>
          </p:cNvSpPr>
          <p:nvPr>
            <p:ph type="sldNum" sz="quarter" idx="12"/>
          </p:nvPr>
        </p:nvSpPr>
        <p:spPr/>
        <p:txBody>
          <a:bodyPr/>
          <a:lstStyle/>
          <a:p>
            <a:fld id="{386E7BC1-28B4-453B-80A8-15BA207FD262}" type="slidenum">
              <a:rPr lang="da-DK" smtClean="0">
                <a:solidFill>
                  <a:prstClr val="white">
                    <a:tint val="75000"/>
                  </a:prstClr>
                </a:solidFill>
              </a:rPr>
              <a:pPr/>
              <a:t>65</a:t>
            </a:fld>
            <a:endParaRPr lang="da-DK" dirty="0">
              <a:solidFill>
                <a:prstClr val="white">
                  <a:tint val="75000"/>
                </a:prstClr>
              </a:solidFill>
            </a:endParaRPr>
          </a:p>
        </p:txBody>
      </p:sp>
    </p:spTree>
    <p:extLst>
      <p:ext uri="{BB962C8B-B14F-4D97-AF65-F5344CB8AC3E}">
        <p14:creationId xmlns:p14="http://schemas.microsoft.com/office/powerpoint/2010/main" val="9990375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836713"/>
            <a:ext cx="8229600" cy="5289480"/>
          </a:xfrm>
        </p:spPr>
        <p:txBody>
          <a:bodyPr/>
          <a:lstStyle/>
          <a:p>
            <a:pPr marL="0" indent="0">
              <a:buNone/>
            </a:pPr>
            <a:endParaRPr lang="da-DK" dirty="0" smtClean="0"/>
          </a:p>
          <a:p>
            <a:pPr marL="0" indent="0">
              <a:buNone/>
            </a:pPr>
            <a:r>
              <a:rPr lang="da-DK" dirty="0" smtClean="0"/>
              <a:t>Svarene var højst overraskende – og glædelige set fra et arbejdsmiljøperspektiv.</a:t>
            </a:r>
          </a:p>
          <a:p>
            <a:pPr marL="0" indent="0">
              <a:buNone/>
            </a:pPr>
            <a:r>
              <a:rPr lang="da-DK" dirty="0" smtClean="0"/>
              <a:t>Vores påstande gennem flere år om at godt arbejdsmiljø betaler sig, blev nu understøttet af 92 % af de administrerende direktører i danske virksomheder, som anser dette forhold som afgørende for at virksomheden når de økonomiske mål man har sat.</a:t>
            </a:r>
            <a:endParaRPr lang="da-DK" dirty="0"/>
          </a:p>
        </p:txBody>
      </p:sp>
      <p:sp>
        <p:nvSpPr>
          <p:cNvPr id="2" name="Pladsholder til sidefod 1"/>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diasnummer 4"/>
          <p:cNvSpPr>
            <a:spLocks noGrp="1"/>
          </p:cNvSpPr>
          <p:nvPr>
            <p:ph type="sldNum" sz="quarter" idx="12"/>
          </p:nvPr>
        </p:nvSpPr>
        <p:spPr/>
        <p:txBody>
          <a:bodyPr/>
          <a:lstStyle/>
          <a:p>
            <a:fld id="{386E7BC1-28B4-453B-80A8-15BA207FD262}" type="slidenum">
              <a:rPr lang="da-DK" smtClean="0">
                <a:solidFill>
                  <a:prstClr val="white">
                    <a:tint val="75000"/>
                  </a:prstClr>
                </a:solidFill>
              </a:rPr>
              <a:pPr/>
              <a:t>66</a:t>
            </a:fld>
            <a:endParaRPr lang="da-DK" dirty="0">
              <a:solidFill>
                <a:prstClr val="white">
                  <a:tint val="75000"/>
                </a:prstClr>
              </a:solidFill>
            </a:endParaRPr>
          </a:p>
        </p:txBody>
      </p:sp>
    </p:spTree>
    <p:extLst>
      <p:ext uri="{BB962C8B-B14F-4D97-AF65-F5344CB8AC3E}">
        <p14:creationId xmlns:p14="http://schemas.microsoft.com/office/powerpoint/2010/main" val="31383280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C:\Documents and Settings\lbs\Lokale indstillinger\Temporary Internet Files\Content.Word\hvidbog_graf_08_10_12_web.jpg"/>
          <p:cNvPicPr/>
          <p:nvPr/>
        </p:nvPicPr>
        <p:blipFill>
          <a:blip r:embed="rId2" cstate="print"/>
          <a:srcRect/>
          <a:stretch>
            <a:fillRect/>
          </a:stretch>
        </p:blipFill>
        <p:spPr bwMode="auto">
          <a:xfrm>
            <a:off x="1043608" y="1027719"/>
            <a:ext cx="7344335" cy="4683779"/>
          </a:xfrm>
          <a:prstGeom prst="rect">
            <a:avLst/>
          </a:prstGeom>
          <a:solidFill>
            <a:schemeClr val="accent4">
              <a:lumMod val="75000"/>
            </a:schemeClr>
          </a:solidFill>
          <a:ln w="9525">
            <a:noFill/>
            <a:miter lim="800000"/>
            <a:headEnd/>
            <a:tailEnd/>
          </a:ln>
        </p:spPr>
      </p:pic>
      <p:sp>
        <p:nvSpPr>
          <p:cNvPr id="2" name="Pladsholder til sidefod 1"/>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3" name="Pladsholder til dato 2"/>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4" name="Pladsholder til diasnummer 3"/>
          <p:cNvSpPr>
            <a:spLocks noGrp="1"/>
          </p:cNvSpPr>
          <p:nvPr>
            <p:ph type="sldNum" sz="quarter" idx="12"/>
          </p:nvPr>
        </p:nvSpPr>
        <p:spPr/>
        <p:txBody>
          <a:bodyPr/>
          <a:lstStyle/>
          <a:p>
            <a:fld id="{386E7BC1-28B4-453B-80A8-15BA207FD262}" type="slidenum">
              <a:rPr lang="da-DK" smtClean="0">
                <a:solidFill>
                  <a:prstClr val="white">
                    <a:tint val="75000"/>
                  </a:prstClr>
                </a:solidFill>
              </a:rPr>
              <a:pPr/>
              <a:t>67</a:t>
            </a:fld>
            <a:endParaRPr lang="da-DK" dirty="0">
              <a:solidFill>
                <a:prstClr val="white">
                  <a:tint val="75000"/>
                </a:prstClr>
              </a:solidFill>
            </a:endParaRPr>
          </a:p>
        </p:txBody>
      </p:sp>
    </p:spTree>
    <p:extLst>
      <p:ext uri="{BB962C8B-B14F-4D97-AF65-F5344CB8AC3E}">
        <p14:creationId xmlns:p14="http://schemas.microsoft.com/office/powerpoint/2010/main" val="2197101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C:\Documents and Settings\lbs\Lokale indstillinger\Temporary Internet Files\Content.Word\ibar_infografik.png"/>
          <p:cNvPicPr>
            <a:picLocks noGrp="1"/>
          </p:cNvPicPr>
          <p:nvPr>
            <p:ph idx="1"/>
          </p:nvPr>
        </p:nvPicPr>
        <p:blipFill>
          <a:blip r:embed="rId2" cstate="print"/>
          <a:srcRect/>
          <a:stretch>
            <a:fillRect/>
          </a:stretch>
        </p:blipFill>
        <p:spPr bwMode="auto">
          <a:xfrm>
            <a:off x="1313681" y="1969577"/>
            <a:ext cx="6516637" cy="3023622"/>
          </a:xfrm>
          <a:prstGeom prst="rect">
            <a:avLst/>
          </a:prstGeom>
          <a:noFill/>
          <a:ln w="9525">
            <a:noFill/>
            <a:miter lim="800000"/>
            <a:headEnd/>
            <a:tailEnd/>
          </a:ln>
        </p:spPr>
      </p:pic>
      <p:sp>
        <p:nvSpPr>
          <p:cNvPr id="2" name="Pladsholder til sidefod 1"/>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3" name="Pladsholder til dato 2"/>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4" name="Pladsholder til diasnummer 3"/>
          <p:cNvSpPr>
            <a:spLocks noGrp="1"/>
          </p:cNvSpPr>
          <p:nvPr>
            <p:ph type="sldNum" sz="quarter" idx="12"/>
          </p:nvPr>
        </p:nvSpPr>
        <p:spPr/>
        <p:txBody>
          <a:bodyPr/>
          <a:lstStyle/>
          <a:p>
            <a:fld id="{386E7BC1-28B4-453B-80A8-15BA207FD262}" type="slidenum">
              <a:rPr lang="da-DK" smtClean="0">
                <a:solidFill>
                  <a:prstClr val="white">
                    <a:tint val="75000"/>
                  </a:prstClr>
                </a:solidFill>
              </a:rPr>
              <a:pPr/>
              <a:t>68</a:t>
            </a:fld>
            <a:endParaRPr lang="da-DK" dirty="0">
              <a:solidFill>
                <a:prstClr val="white">
                  <a:tint val="75000"/>
                </a:prstClr>
              </a:solidFill>
            </a:endParaRPr>
          </a:p>
        </p:txBody>
      </p:sp>
    </p:spTree>
    <p:extLst>
      <p:ext uri="{BB962C8B-B14F-4D97-AF65-F5344CB8AC3E}">
        <p14:creationId xmlns:p14="http://schemas.microsoft.com/office/powerpoint/2010/main" val="25224082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764705"/>
            <a:ext cx="8229600" cy="5361488"/>
          </a:xfrm>
        </p:spPr>
        <p:txBody>
          <a:bodyPr/>
          <a:lstStyle/>
          <a:p>
            <a:pPr marL="0" indent="0">
              <a:buNone/>
            </a:pPr>
            <a:endParaRPr lang="da-DK"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776023"/>
            <a:ext cx="7848872" cy="535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sidefod 1"/>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diasnummer 4"/>
          <p:cNvSpPr>
            <a:spLocks noGrp="1"/>
          </p:cNvSpPr>
          <p:nvPr>
            <p:ph type="sldNum" sz="quarter" idx="12"/>
          </p:nvPr>
        </p:nvSpPr>
        <p:spPr/>
        <p:txBody>
          <a:bodyPr/>
          <a:lstStyle/>
          <a:p>
            <a:fld id="{386E7BC1-28B4-453B-80A8-15BA207FD262}" type="slidenum">
              <a:rPr lang="da-DK" smtClean="0">
                <a:solidFill>
                  <a:prstClr val="white">
                    <a:tint val="75000"/>
                  </a:prstClr>
                </a:solidFill>
              </a:rPr>
              <a:pPr/>
              <a:t>69</a:t>
            </a:fld>
            <a:endParaRPr lang="da-DK" dirty="0">
              <a:solidFill>
                <a:prstClr val="white">
                  <a:tint val="75000"/>
                </a:prstClr>
              </a:solidFill>
            </a:endParaRPr>
          </a:p>
        </p:txBody>
      </p:sp>
    </p:spTree>
    <p:extLst>
      <p:ext uri="{BB962C8B-B14F-4D97-AF65-F5344CB8AC3E}">
        <p14:creationId xmlns:p14="http://schemas.microsoft.com/office/powerpoint/2010/main" val="4070694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Metal- og Maskinindustrien</a:t>
            </a:r>
            <a:br>
              <a:rPr lang="da-DK" dirty="0"/>
            </a:br>
            <a:r>
              <a:rPr lang="da-DK" dirty="0"/>
              <a:t>Forebyggelsespakken </a:t>
            </a:r>
          </a:p>
        </p:txBody>
      </p:sp>
      <p:sp>
        <p:nvSpPr>
          <p:cNvPr id="3" name="Pladsholder til indhold 2"/>
          <p:cNvSpPr>
            <a:spLocks noGrp="1"/>
          </p:cNvSpPr>
          <p:nvPr>
            <p:ph idx="1"/>
          </p:nvPr>
        </p:nvSpPr>
        <p:spPr/>
        <p:txBody>
          <a:bodyPr>
            <a:normAutofit/>
          </a:bodyPr>
          <a:lstStyle/>
          <a:p>
            <a:r>
              <a:rPr lang="da-DK" dirty="0" smtClean="0"/>
              <a:t>Hvem henvender tilbuddet om forebyggelsespakken sig til?</a:t>
            </a:r>
          </a:p>
          <a:p>
            <a:pPr lvl="1"/>
            <a:r>
              <a:rPr lang="da-DK" dirty="0"/>
              <a:t>Metal- og maskinvirksomheder med indtil 20 ansatte</a:t>
            </a:r>
          </a:p>
          <a:p>
            <a:pPr lvl="2"/>
            <a:r>
              <a:rPr lang="da-DK" dirty="0"/>
              <a:t>maksimal 19 ansatte og en </a:t>
            </a:r>
            <a:r>
              <a:rPr lang="da-DK" dirty="0" smtClean="0"/>
              <a:t>leder</a:t>
            </a:r>
          </a:p>
          <a:p>
            <a:r>
              <a:rPr lang="da-DK" dirty="0" smtClean="0"/>
              <a:t>Hvor lang tager forløbet af forebyggelsespakken?</a:t>
            </a:r>
          </a:p>
          <a:p>
            <a:pPr lvl="1"/>
            <a:r>
              <a:rPr lang="da-DK" dirty="0" smtClean="0"/>
              <a:t>Det tager 3-4 mdr. at gennemføre forebyggelsespakken</a:t>
            </a:r>
            <a:endParaRPr lang="da-DK" dirty="0"/>
          </a:p>
          <a:p>
            <a:endParaRPr lang="da-DK" dirty="0" smtClean="0"/>
          </a:p>
          <a:p>
            <a:pPr lvl="1"/>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a:t>
            </a:fld>
            <a:endParaRPr lang="da-DK" dirty="0">
              <a:solidFill>
                <a:prstClr val="white">
                  <a:tint val="75000"/>
                </a:prstClr>
              </a:solidFill>
            </a:endParaRPr>
          </a:p>
        </p:txBody>
      </p:sp>
    </p:spTree>
    <p:extLst>
      <p:ext uri="{BB962C8B-B14F-4D97-AF65-F5344CB8AC3E}">
        <p14:creationId xmlns:p14="http://schemas.microsoft.com/office/powerpoint/2010/main" val="6634735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260648"/>
            <a:ext cx="4114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sidefod 1"/>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3" name="Pladsholder til dato 2"/>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4" name="Pladsholder til diasnummer 3"/>
          <p:cNvSpPr>
            <a:spLocks noGrp="1"/>
          </p:cNvSpPr>
          <p:nvPr>
            <p:ph type="sldNum" sz="quarter" idx="12"/>
          </p:nvPr>
        </p:nvSpPr>
        <p:spPr/>
        <p:txBody>
          <a:bodyPr/>
          <a:lstStyle/>
          <a:p>
            <a:fld id="{386E7BC1-28B4-453B-80A8-15BA207FD262}" type="slidenum">
              <a:rPr lang="da-DK" smtClean="0">
                <a:solidFill>
                  <a:prstClr val="white">
                    <a:tint val="75000"/>
                  </a:prstClr>
                </a:solidFill>
              </a:rPr>
              <a:pPr/>
              <a:t>70</a:t>
            </a:fld>
            <a:endParaRPr lang="da-DK" dirty="0">
              <a:solidFill>
                <a:prstClr val="white">
                  <a:tint val="75000"/>
                </a:prstClr>
              </a:solidFill>
            </a:endParaRPr>
          </a:p>
        </p:txBody>
      </p:sp>
    </p:spTree>
    <p:extLst>
      <p:ext uri="{BB962C8B-B14F-4D97-AF65-F5344CB8AC3E}">
        <p14:creationId xmlns:p14="http://schemas.microsoft.com/office/powerpoint/2010/main" val="27762965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Høreværn</a:t>
            </a:r>
            <a:endParaRPr lang="da-DK" dirty="0"/>
          </a:p>
        </p:txBody>
      </p:sp>
      <p:sp>
        <p:nvSpPr>
          <p:cNvPr id="3" name="Pladsholder til indhold 2"/>
          <p:cNvSpPr>
            <a:spLocks noGrp="1"/>
          </p:cNvSpPr>
          <p:nvPr>
            <p:ph idx="1"/>
          </p:nvPr>
        </p:nvSpPr>
        <p:spPr/>
        <p:txBody>
          <a:bodyPr/>
          <a:lstStyle/>
          <a:p>
            <a:pPr marL="0" indent="0">
              <a:buNone/>
            </a:pPr>
            <a:r>
              <a:rPr lang="da-DK" dirty="0" smtClean="0"/>
              <a:t>Støj er stadig et af de væsentligt problem på mange arbejdspladser</a:t>
            </a:r>
          </a:p>
          <a:p>
            <a:pPr marL="0" indent="0">
              <a:buNone/>
            </a:pPr>
            <a:r>
              <a:rPr lang="da-DK" dirty="0" smtClean="0"/>
              <a:t>Høreværn en ”nødløsning”</a:t>
            </a:r>
          </a:p>
          <a:p>
            <a:pPr marL="0" indent="0">
              <a:buNone/>
            </a:pPr>
            <a:r>
              <a:rPr lang="da-DK" dirty="0" smtClean="0"/>
              <a:t>Opgave for AMiO at afklare:</a:t>
            </a:r>
          </a:p>
          <a:p>
            <a:pPr marL="0" indent="0">
              <a:buNone/>
            </a:pPr>
            <a:r>
              <a:rPr lang="da-DK" dirty="0" smtClean="0"/>
              <a:t>Hvilke typer findes der?</a:t>
            </a:r>
            <a:endParaRPr lang="da-DK" dirty="0"/>
          </a:p>
          <a:p>
            <a:pPr marL="0" indent="0">
              <a:buNone/>
            </a:pPr>
            <a:r>
              <a:rPr lang="da-DK" dirty="0" smtClean="0"/>
              <a:t>Hvordan vælges det rette?</a:t>
            </a:r>
          </a:p>
          <a:p>
            <a:pPr marL="0" indent="0">
              <a:buNone/>
            </a:pPr>
            <a:r>
              <a:rPr lang="da-DK" dirty="0" smtClean="0"/>
              <a:t>Hvordan bruger man det korrekt?</a:t>
            </a:r>
            <a:endParaRPr lang="da-DK" dirty="0"/>
          </a:p>
        </p:txBody>
      </p:sp>
      <p:sp>
        <p:nvSpPr>
          <p:cNvPr id="4" name="Pladsholder til sidefod 3"/>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5" name="Pladsholder til dato 4"/>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71</a:t>
            </a:fld>
            <a:endParaRPr lang="da-DK" dirty="0">
              <a:solidFill>
                <a:prstClr val="white">
                  <a:tint val="75000"/>
                </a:prstClr>
              </a:solidFill>
            </a:endParaRPr>
          </a:p>
        </p:txBody>
      </p:sp>
    </p:spTree>
    <p:extLst>
      <p:ext uri="{BB962C8B-B14F-4D97-AF65-F5344CB8AC3E}">
        <p14:creationId xmlns:p14="http://schemas.microsoft.com/office/powerpoint/2010/main" val="9308156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67544" y="548680"/>
            <a:ext cx="8229600" cy="5750099"/>
          </a:xfrm>
        </p:spPr>
        <p:txBody>
          <a:bodyPr>
            <a:normAutofit fontScale="92500" lnSpcReduction="10000"/>
          </a:bodyPr>
          <a:lstStyle/>
          <a:p>
            <a:pPr marL="0" indent="0">
              <a:buNone/>
            </a:pPr>
            <a:r>
              <a:rPr lang="da-DK" dirty="0" smtClean="0"/>
              <a:t>Vejledningen besvarer disse spørgsmål, og kan medvirke til at kvalificere beslutningen om indkøb af høreværn, således den ønskede effekt opnås – i forhold til støjreduktion.</a:t>
            </a:r>
          </a:p>
          <a:p>
            <a:pPr marL="0" indent="0">
              <a:buNone/>
            </a:pPr>
            <a:endParaRPr lang="da-DK" dirty="0"/>
          </a:p>
          <a:p>
            <a:pPr marL="0" indent="0">
              <a:buNone/>
            </a:pPr>
            <a:r>
              <a:rPr lang="da-DK" dirty="0" smtClean="0"/>
              <a:t>Med hensyn til at sikre anvendelse af høreværn, så kan det nogle gange være en lidt anden opgave. Men her er der også noget at gøre:</a:t>
            </a:r>
          </a:p>
          <a:p>
            <a:pPr marL="856650" lvl="1" indent="-457200"/>
            <a:r>
              <a:rPr lang="da-DK" dirty="0" smtClean="0"/>
              <a:t>Indflydelse på hvilken type der anskaffes;</a:t>
            </a:r>
          </a:p>
          <a:p>
            <a:pPr marL="399450" lvl="1" indent="0">
              <a:buNone/>
            </a:pPr>
            <a:r>
              <a:rPr lang="da-DK" dirty="0" smtClean="0"/>
              <a:t>      ørekopper eller ørepropper. </a:t>
            </a:r>
          </a:p>
          <a:p>
            <a:pPr marL="856650" lvl="1" indent="-457200"/>
            <a:r>
              <a:rPr lang="da-DK" dirty="0" smtClean="0"/>
              <a:t>Personlige høreværn er et signal om at medarbejderne betyder noget for virksomheden.</a:t>
            </a:r>
          </a:p>
          <a:p>
            <a:pPr marL="856650" lvl="1" indent="-457200"/>
            <a:r>
              <a:rPr lang="da-DK" dirty="0" smtClean="0"/>
              <a:t>Ledelsesretten</a:t>
            </a:r>
            <a:endParaRPr lang="da-DK" dirty="0"/>
          </a:p>
        </p:txBody>
      </p:sp>
      <p:sp>
        <p:nvSpPr>
          <p:cNvPr id="2" name="Pladsholder til sidefod 1"/>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diasnummer 4"/>
          <p:cNvSpPr>
            <a:spLocks noGrp="1"/>
          </p:cNvSpPr>
          <p:nvPr>
            <p:ph type="sldNum" sz="quarter" idx="12"/>
          </p:nvPr>
        </p:nvSpPr>
        <p:spPr/>
        <p:txBody>
          <a:bodyPr/>
          <a:lstStyle/>
          <a:p>
            <a:fld id="{386E7BC1-28B4-453B-80A8-15BA207FD262}" type="slidenum">
              <a:rPr lang="da-DK" smtClean="0">
                <a:solidFill>
                  <a:prstClr val="white">
                    <a:tint val="75000"/>
                  </a:prstClr>
                </a:solidFill>
              </a:rPr>
              <a:pPr/>
              <a:t>72</a:t>
            </a:fld>
            <a:endParaRPr lang="da-DK" dirty="0">
              <a:solidFill>
                <a:prstClr val="white">
                  <a:tint val="75000"/>
                </a:prstClr>
              </a:solidFill>
            </a:endParaRPr>
          </a:p>
        </p:txBody>
      </p:sp>
    </p:spTree>
    <p:extLst>
      <p:ext uri="{BB962C8B-B14F-4D97-AF65-F5344CB8AC3E}">
        <p14:creationId xmlns:p14="http://schemas.microsoft.com/office/powerpoint/2010/main" val="42769871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508000"/>
            <a:ext cx="4089400" cy="58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dsholder til sidefod 3"/>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5" name="Pladsholder til dato 4"/>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73</a:t>
            </a:fld>
            <a:endParaRPr lang="da-DK" dirty="0">
              <a:solidFill>
                <a:prstClr val="white">
                  <a:tint val="75000"/>
                </a:prstClr>
              </a:solidFill>
            </a:endParaRPr>
          </a:p>
        </p:txBody>
      </p:sp>
    </p:spTree>
    <p:extLst>
      <p:ext uri="{BB962C8B-B14F-4D97-AF65-F5344CB8AC3E}">
        <p14:creationId xmlns:p14="http://schemas.microsoft.com/office/powerpoint/2010/main" val="864088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67544" y="1124744"/>
            <a:ext cx="8229600" cy="4525963"/>
          </a:xfrm>
        </p:spPr>
        <p:txBody>
          <a:bodyPr>
            <a:normAutofit fontScale="92500" lnSpcReduction="10000"/>
          </a:bodyPr>
          <a:lstStyle/>
          <a:p>
            <a:pPr defTabSz="631825"/>
            <a:r>
              <a:rPr lang="da-DK" dirty="0">
                <a:solidFill>
                  <a:srgbClr val="FFFFFF"/>
                </a:solidFill>
                <a:latin typeface="Calibri" pitchFamily="34" charset="0"/>
                <a:cs typeface="Calibri" pitchFamily="34" charset="0"/>
                <a:sym typeface="Gill Sans"/>
              </a:rPr>
              <a:t>Materialer kan bestilles gennem organisationerne, hvis medlem.</a:t>
            </a:r>
          </a:p>
          <a:p>
            <a:pPr defTabSz="631825"/>
            <a:endParaRPr lang="da-DK" dirty="0">
              <a:solidFill>
                <a:srgbClr val="FFFFFF"/>
              </a:solidFill>
              <a:latin typeface="Calibri" pitchFamily="34" charset="0"/>
              <a:cs typeface="Calibri" pitchFamily="34" charset="0"/>
              <a:sym typeface="Gill Sans"/>
            </a:endParaRPr>
          </a:p>
          <a:p>
            <a:pPr defTabSz="631825"/>
            <a:r>
              <a:rPr lang="da-DK" dirty="0">
                <a:solidFill>
                  <a:srgbClr val="FFFFFF"/>
                </a:solidFill>
                <a:latin typeface="Calibri" pitchFamily="34" charset="0"/>
                <a:cs typeface="Calibri" pitchFamily="34" charset="0"/>
                <a:sym typeface="Gill Sans"/>
              </a:rPr>
              <a:t>Købes i Arbejdsmiljøbutikken. Betaler for fragt og håndtering. Produktet er gratis.</a:t>
            </a:r>
          </a:p>
          <a:p>
            <a:pPr defTabSz="631825"/>
            <a:endParaRPr lang="da-DK" dirty="0">
              <a:solidFill>
                <a:srgbClr val="FFFFFF"/>
              </a:solidFill>
              <a:latin typeface="Calibri" pitchFamily="34" charset="0"/>
              <a:cs typeface="Calibri" pitchFamily="34" charset="0"/>
              <a:sym typeface="Gill Sans"/>
            </a:endParaRPr>
          </a:p>
          <a:p>
            <a:pPr defTabSz="631825"/>
            <a:r>
              <a:rPr lang="da-DK" dirty="0">
                <a:solidFill>
                  <a:srgbClr val="FFFFFF"/>
                </a:solidFill>
                <a:latin typeface="Calibri" pitchFamily="34" charset="0"/>
                <a:cs typeface="Calibri" pitchFamily="34" charset="0"/>
                <a:sym typeface="Gill Sans"/>
              </a:rPr>
              <a:t>Alle materialer kan downloades fra i-bar.dk</a:t>
            </a:r>
          </a:p>
          <a:p>
            <a:pPr defTabSz="631825"/>
            <a:endParaRPr lang="da-DK" dirty="0">
              <a:solidFill>
                <a:srgbClr val="FFFFFF"/>
              </a:solidFill>
              <a:latin typeface="Calibri" pitchFamily="34" charset="0"/>
              <a:cs typeface="Calibri" pitchFamily="34" charset="0"/>
              <a:sym typeface="Gill Sans"/>
            </a:endParaRPr>
          </a:p>
          <a:p>
            <a:pPr defTabSz="631825"/>
            <a:r>
              <a:rPr lang="da-DK" dirty="0">
                <a:solidFill>
                  <a:srgbClr val="FFFFFF"/>
                </a:solidFill>
                <a:latin typeface="Calibri" pitchFamily="34" charset="0"/>
                <a:cs typeface="Calibri" pitchFamily="34" charset="0"/>
                <a:sym typeface="Gill Sans"/>
              </a:rPr>
              <a:t>Husk at tilmelde nyhedsbrevet</a:t>
            </a:r>
            <a:endParaRPr lang="da-DK" dirty="0">
              <a:latin typeface="Calibri" pitchFamily="34" charset="0"/>
              <a:cs typeface="Calibri" pitchFamily="34" charset="0"/>
            </a:endParaRPr>
          </a:p>
          <a:p>
            <a:pPr marL="0" indent="0">
              <a:buNone/>
            </a:pPr>
            <a:endParaRPr lang="da-DK" dirty="0"/>
          </a:p>
        </p:txBody>
      </p:sp>
      <p:sp>
        <p:nvSpPr>
          <p:cNvPr id="4" name="Pladsholder til sidefod 3"/>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5" name="Pladsholder til dato 4"/>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74</a:t>
            </a:fld>
            <a:endParaRPr lang="da-DK" dirty="0">
              <a:solidFill>
                <a:prstClr val="white">
                  <a:tint val="75000"/>
                </a:prstClr>
              </a:solidFill>
            </a:endParaRPr>
          </a:p>
        </p:txBody>
      </p:sp>
    </p:spTree>
    <p:extLst>
      <p:ext uri="{BB962C8B-B14F-4D97-AF65-F5344CB8AC3E}">
        <p14:creationId xmlns:p14="http://schemas.microsoft.com/office/powerpoint/2010/main" val="7210088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620688"/>
            <a:ext cx="5864200" cy="469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dsholder til indhold 2"/>
          <p:cNvSpPr>
            <a:spLocks noGrp="1"/>
          </p:cNvSpPr>
          <p:nvPr>
            <p:ph idx="1"/>
          </p:nvPr>
        </p:nvSpPr>
        <p:spPr>
          <a:xfrm>
            <a:off x="457200" y="5589240"/>
            <a:ext cx="8229600" cy="648072"/>
          </a:xfrm>
        </p:spPr>
        <p:txBody>
          <a:bodyPr>
            <a:normAutofit/>
          </a:bodyPr>
          <a:lstStyle/>
          <a:p>
            <a:pPr marL="0" indent="0" algn="ctr">
              <a:buNone/>
            </a:pPr>
            <a:r>
              <a:rPr lang="da-DK" dirty="0"/>
              <a:t>www.i-bar.dk</a:t>
            </a:r>
          </a:p>
        </p:txBody>
      </p:sp>
      <p:sp>
        <p:nvSpPr>
          <p:cNvPr id="2" name="Pladsholder til sidefod 1"/>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3" name="Pladsholder til dato 2"/>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4" name="Pladsholder til diasnummer 3"/>
          <p:cNvSpPr>
            <a:spLocks noGrp="1"/>
          </p:cNvSpPr>
          <p:nvPr>
            <p:ph type="sldNum" sz="quarter" idx="12"/>
          </p:nvPr>
        </p:nvSpPr>
        <p:spPr/>
        <p:txBody>
          <a:bodyPr/>
          <a:lstStyle/>
          <a:p>
            <a:fld id="{386E7BC1-28B4-453B-80A8-15BA207FD262}" type="slidenum">
              <a:rPr lang="da-DK" smtClean="0">
                <a:solidFill>
                  <a:prstClr val="white">
                    <a:tint val="75000"/>
                  </a:prstClr>
                </a:solidFill>
              </a:rPr>
              <a:pPr/>
              <a:t>75</a:t>
            </a:fld>
            <a:endParaRPr lang="da-DK" dirty="0">
              <a:solidFill>
                <a:prstClr val="white">
                  <a:tint val="75000"/>
                </a:prstClr>
              </a:solidFill>
            </a:endParaRPr>
          </a:p>
        </p:txBody>
      </p:sp>
    </p:spTree>
    <p:extLst>
      <p:ext uri="{BB962C8B-B14F-4D97-AF65-F5344CB8AC3E}">
        <p14:creationId xmlns:p14="http://schemas.microsoft.com/office/powerpoint/2010/main" val="28051262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Arbejdsmiljøroadshow 2014</a:t>
            </a:r>
            <a:endParaRPr lang="da-DK" dirty="0"/>
          </a:p>
        </p:txBody>
      </p:sp>
      <p:sp>
        <p:nvSpPr>
          <p:cNvPr id="3" name="Content Placeholder 2"/>
          <p:cNvSpPr>
            <a:spLocks noGrp="1"/>
          </p:cNvSpPr>
          <p:nvPr>
            <p:ph idx="1"/>
          </p:nvPr>
        </p:nvSpPr>
        <p:spPr/>
        <p:txBody>
          <a:bodyPr/>
          <a:lstStyle/>
          <a:p>
            <a:r>
              <a:rPr lang="da-DK" dirty="0" smtClean="0"/>
              <a:t>Roadshow 2014 afholdes i uge 3, 4 og 5 i 2014</a:t>
            </a:r>
          </a:p>
          <a:p>
            <a:endParaRPr lang="da-DK" dirty="0" smtClean="0"/>
          </a:p>
          <a:p>
            <a:r>
              <a:rPr lang="da-DK" dirty="0" smtClean="0"/>
              <a:t>Husk at aflevering evalueringsskemaet</a:t>
            </a:r>
          </a:p>
          <a:p>
            <a:endParaRPr lang="da-DK" dirty="0" smtClean="0"/>
          </a:p>
          <a:p>
            <a:r>
              <a:rPr lang="da-DK" dirty="0" smtClean="0"/>
              <a:t>Tilmelding til I-barens nyhedsbrev</a:t>
            </a:r>
          </a:p>
          <a:p>
            <a:endParaRPr lang="da-DK" dirty="0" smtClean="0"/>
          </a:p>
          <a:p>
            <a:endParaRPr lang="da-DK" dirty="0"/>
          </a:p>
        </p:txBody>
      </p:sp>
      <p:sp>
        <p:nvSpPr>
          <p:cNvPr id="4" name="Date Placeholder 3"/>
          <p:cNvSpPr>
            <a:spLocks noGrp="1"/>
          </p:cNvSpPr>
          <p:nvPr>
            <p:ph type="dt" sz="half" idx="10"/>
          </p:nvPr>
        </p:nvSpPr>
        <p:spPr/>
        <p:txBody>
          <a:bodyPr/>
          <a:lstStyle/>
          <a:p>
            <a:r>
              <a:rPr lang="da-DK" smtClean="0"/>
              <a:t>13-01-2013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76</a:t>
            </a:fld>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Metal- og Maskinindustrien</a:t>
            </a:r>
            <a:br>
              <a:rPr lang="da-DK" dirty="0"/>
            </a:br>
            <a:r>
              <a:rPr lang="da-DK" dirty="0"/>
              <a:t>Forebyggelsespakken </a:t>
            </a:r>
          </a:p>
        </p:txBody>
      </p:sp>
      <p:sp>
        <p:nvSpPr>
          <p:cNvPr id="3" name="Pladsholder til indhold 2"/>
          <p:cNvSpPr>
            <a:spLocks noGrp="1"/>
          </p:cNvSpPr>
          <p:nvPr>
            <p:ph idx="1"/>
          </p:nvPr>
        </p:nvSpPr>
        <p:spPr/>
        <p:txBody>
          <a:bodyPr/>
          <a:lstStyle/>
          <a:p>
            <a:r>
              <a:rPr lang="da-DK" dirty="0" smtClean="0"/>
              <a:t>Hvilken støtte får virksomheden?</a:t>
            </a:r>
          </a:p>
          <a:p>
            <a:pPr lvl="1"/>
            <a:r>
              <a:rPr lang="da-DK" dirty="0" smtClean="0"/>
              <a:t>Økonomi:</a:t>
            </a:r>
          </a:p>
          <a:p>
            <a:pPr lvl="2"/>
            <a:r>
              <a:rPr lang="da-DK" dirty="0" smtClean="0"/>
              <a:t>maksimal 19 ansatte og en leder</a:t>
            </a:r>
          </a:p>
          <a:p>
            <a:pPr lvl="2"/>
            <a:r>
              <a:rPr lang="da-DK" dirty="0" smtClean="0"/>
              <a:t>løn til lederen i 30 timer </a:t>
            </a:r>
          </a:p>
          <a:p>
            <a:pPr lvl="2"/>
            <a:r>
              <a:rPr lang="da-DK" dirty="0" smtClean="0"/>
              <a:t>løn til lederens hjælper i 32 timer</a:t>
            </a:r>
          </a:p>
          <a:p>
            <a:pPr lvl="2"/>
            <a:r>
              <a:rPr lang="da-DK" dirty="0" smtClean="0"/>
              <a:t>løn til øvrige medarbejdere 28 timer pr. medarb.</a:t>
            </a:r>
          </a:p>
          <a:p>
            <a:pPr lvl="2"/>
            <a:r>
              <a:rPr lang="da-DK" dirty="0" smtClean="0"/>
              <a:t>indkøb af materialer maksimum kr. 2000</a:t>
            </a:r>
          </a:p>
          <a:p>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8</a:t>
            </a:fld>
            <a:endParaRPr lang="da-DK" dirty="0">
              <a:solidFill>
                <a:prstClr val="white">
                  <a:tint val="75000"/>
                </a:prstClr>
              </a:solidFill>
            </a:endParaRPr>
          </a:p>
        </p:txBody>
      </p:sp>
    </p:spTree>
    <p:extLst>
      <p:ext uri="{BB962C8B-B14F-4D97-AF65-F5344CB8AC3E}">
        <p14:creationId xmlns:p14="http://schemas.microsoft.com/office/powerpoint/2010/main" val="2763823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Metal- og Maskinindustrien</a:t>
            </a:r>
            <a:br>
              <a:rPr lang="da-DK" dirty="0"/>
            </a:br>
            <a:r>
              <a:rPr lang="da-DK" dirty="0"/>
              <a:t>Forebyggelsespakken </a:t>
            </a:r>
          </a:p>
        </p:txBody>
      </p:sp>
      <p:sp>
        <p:nvSpPr>
          <p:cNvPr id="3" name="Pladsholder til indhold 2"/>
          <p:cNvSpPr>
            <a:spLocks noGrp="1"/>
          </p:cNvSpPr>
          <p:nvPr>
            <p:ph idx="1"/>
          </p:nvPr>
        </p:nvSpPr>
        <p:spPr/>
        <p:txBody>
          <a:bodyPr/>
          <a:lstStyle/>
          <a:p>
            <a:r>
              <a:rPr lang="da-DK" dirty="0" smtClean="0"/>
              <a:t>Hvad skal virksomheden gøre for at få del i støtten?</a:t>
            </a:r>
          </a:p>
          <a:p>
            <a:pPr lvl="1"/>
            <a:r>
              <a:rPr lang="da-DK" dirty="0" smtClean="0"/>
              <a:t>Frivilligt sige ja til at deltage i forebyggelsespakken</a:t>
            </a:r>
          </a:p>
          <a:p>
            <a:pPr lvl="1"/>
            <a:r>
              <a:rPr lang="da-DK" dirty="0" smtClean="0"/>
              <a:t>Nøje følge forebyggelsespakkens drejebog og standardvilkår</a:t>
            </a:r>
          </a:p>
          <a:p>
            <a:pPr lvl="2"/>
            <a:r>
              <a:rPr lang="da-DK" dirty="0" smtClean="0"/>
              <a:t>følge den metode der fremgår af drejebøgerne</a:t>
            </a:r>
          </a:p>
          <a:p>
            <a:pPr lvl="2"/>
            <a:r>
              <a:rPr lang="da-DK" dirty="0" smtClean="0"/>
              <a:t>anvende det timetal, der er angivet til hver aktivitet</a:t>
            </a:r>
          </a:p>
          <a:p>
            <a:pPr lvl="2"/>
            <a:r>
              <a:rPr lang="da-DK" dirty="0" smtClean="0"/>
              <a:t>indsende et underskrevet slutregnskab</a:t>
            </a:r>
          </a:p>
          <a:p>
            <a:pPr lvl="2"/>
            <a:r>
              <a:rPr lang="da-DK" dirty="0" smtClean="0"/>
              <a:t>overholde de takster der fremgår af drejebogen</a:t>
            </a:r>
            <a:endParaRPr lang="da-DK" dirty="0"/>
          </a:p>
        </p:txBody>
      </p:sp>
      <p:sp>
        <p:nvSpPr>
          <p:cNvPr id="4" name="Pladsholder til dato 3"/>
          <p:cNvSpPr>
            <a:spLocks noGrp="1"/>
          </p:cNvSpPr>
          <p:nvPr>
            <p:ph type="dt" sz="half" idx="10"/>
          </p:nvPr>
        </p:nvSpPr>
        <p:spPr/>
        <p:txBody>
          <a:bodyPr/>
          <a:lstStyle/>
          <a:p>
            <a:r>
              <a:rPr lang="da-DK" smtClean="0">
                <a:solidFill>
                  <a:prstClr val="white">
                    <a:tint val="75000"/>
                  </a:prstClr>
                </a:solidFill>
              </a:rPr>
              <a:t>13-01-2013</a:t>
            </a:r>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2013</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9</a:t>
            </a:fld>
            <a:endParaRPr lang="da-DK" dirty="0">
              <a:solidFill>
                <a:prstClr val="white">
                  <a:tint val="75000"/>
                </a:prstClr>
              </a:solidFill>
            </a:endParaRPr>
          </a:p>
        </p:txBody>
      </p:sp>
    </p:spTree>
    <p:extLst>
      <p:ext uri="{BB962C8B-B14F-4D97-AF65-F5344CB8AC3E}">
        <p14:creationId xmlns:p14="http://schemas.microsoft.com/office/powerpoint/2010/main" val="3488312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2069</TotalTime>
  <Words>2197</Words>
  <Application>Microsoft Office PowerPoint</Application>
  <PresentationFormat>Skærmshow (4:3)</PresentationFormat>
  <Paragraphs>617</Paragraphs>
  <Slides>76</Slides>
  <Notes>3</Notes>
  <HiddenSlides>0</HiddenSlides>
  <MMClips>0</MMClips>
  <ScaleCrop>false</ScaleCrop>
  <HeadingPairs>
    <vt:vector size="6" baseType="variant">
      <vt:variant>
        <vt:lpstr>Benyttede skrifttyper</vt:lpstr>
      </vt:variant>
      <vt:variant>
        <vt:i4>5</vt:i4>
      </vt:variant>
      <vt:variant>
        <vt:lpstr>Tema</vt:lpstr>
      </vt:variant>
      <vt:variant>
        <vt:i4>53</vt:i4>
      </vt:variant>
      <vt:variant>
        <vt:lpstr>Slidetitler</vt:lpstr>
      </vt:variant>
      <vt:variant>
        <vt:i4>76</vt:i4>
      </vt:variant>
    </vt:vector>
  </HeadingPairs>
  <TitlesOfParts>
    <vt:vector size="134" baseType="lpstr">
      <vt:lpstr>Arial</vt:lpstr>
      <vt:lpstr>Calibri</vt:lpstr>
      <vt:lpstr>Garamond</vt:lpstr>
      <vt:lpstr>Gill Sans</vt:lpstr>
      <vt:lpstr>Wingdings</vt:lpstr>
      <vt:lpstr>Office Theme</vt:lpstr>
      <vt:lpstr>2_Office Theme</vt:lpstr>
      <vt:lpstr>3_Office Theme</vt:lpstr>
      <vt:lpstr>4_Office Theme</vt:lpstr>
      <vt:lpstr>5_Office Theme</vt:lpstr>
      <vt:lpstr>6_Office Theme</vt:lpstr>
      <vt:lpstr>7_Office Theme</vt:lpstr>
      <vt:lpstr>1_Office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40_Office Theme</vt:lpstr>
      <vt:lpstr>41_Office Theme</vt:lpstr>
      <vt:lpstr>42_Office Theme</vt:lpstr>
      <vt:lpstr>43_Office Theme</vt:lpstr>
      <vt:lpstr>44_Office Theme</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PowerPoint-præsentation</vt:lpstr>
      <vt:lpstr>Arbejdsmiljøroadshow 2013</vt:lpstr>
      <vt:lpstr>Arbejdsmiljøroadshow 2013</vt:lpstr>
      <vt:lpstr>Arbejdsmiljøroadshow 2013</vt:lpstr>
      <vt:lpstr>Metal- og Maskinindustrien Forebyggelsespakken </vt:lpstr>
      <vt:lpstr>Metal- og Maskinindustrien Forebyggelsespakken </vt:lpstr>
      <vt:lpstr>Metal- og Maskinindustrien Forebyggelsespakken </vt:lpstr>
      <vt:lpstr>Metal- og Maskinindustrien Forebyggelsespakken </vt:lpstr>
      <vt:lpstr>Metal- og Maskinindustrien Forebyggelsespakken </vt:lpstr>
      <vt:lpstr>Metal- og Maskinindustrien Forebyggelsespakken </vt:lpstr>
      <vt:lpstr>Spørgsmål ?</vt:lpstr>
      <vt:lpstr>Status på arbejdsmiljøet i Metal- og maskinbranchen </vt:lpstr>
      <vt:lpstr>Status på arbejdsmiljøet i Metal- og maskinbranchen </vt:lpstr>
      <vt:lpstr>Status på arbejdsmiljøet i Metal- og maskinbranchen </vt:lpstr>
      <vt:lpstr>Status på arbejdsmiljøet i Metal- og maskinbranchen </vt:lpstr>
      <vt:lpstr>Status på arbejdsmiljøet i Metal- og maskinbranchen </vt:lpstr>
      <vt:lpstr>Status fra 2008 - 2012</vt:lpstr>
      <vt:lpstr>Risikobaseret tilsyn</vt:lpstr>
      <vt:lpstr>To forandringer på selve tilsynet</vt:lpstr>
      <vt:lpstr>Nedslidningstruede brancher  </vt:lpstr>
      <vt:lpstr>Særlige tilsynsindsatser i nedslidningstruede brancher</vt:lpstr>
      <vt:lpstr>Muskel og skeletbesvær</vt:lpstr>
      <vt:lpstr>Løfteskema </vt:lpstr>
      <vt:lpstr>Løftetjek på smartphone</vt:lpstr>
      <vt:lpstr>I-bar materiale </vt:lpstr>
      <vt:lpstr>Spørgsmål ?</vt:lpstr>
      <vt:lpstr>Fastholdelse og arbejdsmiljø  – viden og værktøjer til lederen</vt:lpstr>
      <vt:lpstr> Poul Bobach, direktør, Bobach Stålenterprise: </vt:lpstr>
      <vt:lpstr>Hvorfor fastholdelse?</vt:lpstr>
      <vt:lpstr>Morten Holst Nielsen, direktør Egå Autohandel:</vt:lpstr>
      <vt:lpstr>Hvad indeholder pjecen? </vt:lpstr>
      <vt:lpstr> Roller og ansvar i virksomheden -der er opgaver til alle </vt:lpstr>
      <vt:lpstr>Sådan griber du ind i tide</vt:lpstr>
      <vt:lpstr>Oversigt over værktøjer</vt:lpstr>
      <vt:lpstr>De vigtigste samarbejdspartnere</vt:lpstr>
      <vt:lpstr>Fastholdelsesguide</vt:lpstr>
      <vt:lpstr> Morten Holst Nielsen, direktør, Egå Autohandel </vt:lpstr>
      <vt:lpstr>Spørgsmål ?</vt:lpstr>
      <vt:lpstr>Tal om trivsel Genvej til trivsel og motivation</vt:lpstr>
      <vt:lpstr>Hvorfor trivselssamtaler? </vt:lpstr>
      <vt:lpstr>Trivsel på arbejdspladsen afhænger af mange ting, herunder:</vt:lpstr>
      <vt:lpstr>Trivselssamtaler som ledelsesværktøj</vt:lpstr>
      <vt:lpstr>Tal om trivsel</vt:lpstr>
      <vt:lpstr>Mere end blot snak</vt:lpstr>
      <vt:lpstr>Tal om trivsel</vt:lpstr>
      <vt:lpstr>Produktivitet Kvalitet og arbejdsmiljø</vt:lpstr>
      <vt:lpstr>Produktivitet og Arbejdsmiljø</vt:lpstr>
      <vt:lpstr>Produktivitet og Arbejdsmiljø</vt:lpstr>
      <vt:lpstr>Produktivitet og Arbejdsmiljø</vt:lpstr>
      <vt:lpstr>Produktivitet og Arbejdsmiljø</vt:lpstr>
      <vt:lpstr>Produktivitet og Arbejdsmiljø</vt:lpstr>
      <vt:lpstr>Case 1 ALO Skive A/S</vt:lpstr>
      <vt:lpstr>Produktivitet og Arbejdsmiljø</vt:lpstr>
      <vt:lpstr>Produktivitet og Arbejdsmiljø</vt:lpstr>
      <vt:lpstr>Produktivitet og Arbejdsmiljø</vt:lpstr>
      <vt:lpstr>Case Hydraflex </vt:lpstr>
      <vt:lpstr>Case 3</vt:lpstr>
      <vt:lpstr>Produktivitet og Arbejdsmiljø</vt:lpstr>
      <vt:lpstr>Produktivitet og Arbejdsmiljø </vt:lpstr>
      <vt:lpstr>Produktivitet og Arbejdsmiljø</vt:lpstr>
      <vt:lpstr>PowerPoint-præsentation</vt:lpstr>
      <vt:lpstr>Kampagner 2012</vt:lpstr>
      <vt:lpstr>”Hvem har aben?” </vt:lpstr>
      <vt:lpstr>”Arbejdsmiljø i toplederperspektiv” </vt:lpstr>
      <vt:lpstr>PowerPoint-præsentation</vt:lpstr>
      <vt:lpstr>PowerPoint-præsentation</vt:lpstr>
      <vt:lpstr>PowerPoint-præsentation</vt:lpstr>
      <vt:lpstr>PowerPoint-præsentation</vt:lpstr>
      <vt:lpstr>PowerPoint-præsentation</vt:lpstr>
      <vt:lpstr>PowerPoint-præsentation</vt:lpstr>
      <vt:lpstr>Høreværn</vt:lpstr>
      <vt:lpstr>PowerPoint-præsentation</vt:lpstr>
      <vt:lpstr>PowerPoint-præsentation</vt:lpstr>
      <vt:lpstr>PowerPoint-præsentation</vt:lpstr>
      <vt:lpstr>PowerPoint-præsentation</vt:lpstr>
      <vt:lpstr>Arbejdsmiljøroadshow 2014</vt:lpstr>
    </vt:vector>
  </TitlesOfParts>
  <Company>DI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Arbejdsmiljøroadshow 2012</dc:title>
  <dc:creator>KAAS</dc:creator>
  <cp:lastModifiedBy>Michael</cp:lastModifiedBy>
  <cp:revision>200</cp:revision>
  <dcterms:created xsi:type="dcterms:W3CDTF">2011-12-27T09:21:59Z</dcterms:created>
  <dcterms:modified xsi:type="dcterms:W3CDTF">2014-01-27T20:40:18Z</dcterms:modified>
</cp:coreProperties>
</file>